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Lst>
  <p:notesMasterIdLst>
    <p:notesMasterId r:id="rId41"/>
  </p:notesMasterIdLst>
  <p:sldIdLst>
    <p:sldId id="256" r:id="rId6"/>
    <p:sldId id="273" r:id="rId7"/>
    <p:sldId id="257" r:id="rId8"/>
    <p:sldId id="278" r:id="rId9"/>
    <p:sldId id="280" r:id="rId10"/>
    <p:sldId id="279" r:id="rId11"/>
    <p:sldId id="281" r:id="rId12"/>
    <p:sldId id="258" r:id="rId13"/>
    <p:sldId id="277" r:id="rId14"/>
    <p:sldId id="276" r:id="rId15"/>
    <p:sldId id="275" r:id="rId16"/>
    <p:sldId id="262" r:id="rId17"/>
    <p:sldId id="264" r:id="rId18"/>
    <p:sldId id="265" r:id="rId19"/>
    <p:sldId id="270" r:id="rId20"/>
    <p:sldId id="287" r:id="rId21"/>
    <p:sldId id="288" r:id="rId22"/>
    <p:sldId id="1347" r:id="rId23"/>
    <p:sldId id="1348" r:id="rId24"/>
    <p:sldId id="554" r:id="rId25"/>
    <p:sldId id="1345" r:id="rId26"/>
    <p:sldId id="552" r:id="rId27"/>
    <p:sldId id="1346" r:id="rId28"/>
    <p:sldId id="1344" r:id="rId29"/>
    <p:sldId id="282" r:id="rId30"/>
    <p:sldId id="283" r:id="rId31"/>
    <p:sldId id="1349" r:id="rId32"/>
    <p:sldId id="284" r:id="rId33"/>
    <p:sldId id="285" r:id="rId34"/>
    <p:sldId id="274" r:id="rId35"/>
    <p:sldId id="286" r:id="rId36"/>
    <p:sldId id="268" r:id="rId37"/>
    <p:sldId id="271" r:id="rId38"/>
    <p:sldId id="259" r:id="rId39"/>
    <p:sldId id="269"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0AC"/>
    <a:srgbClr val="EEECE1"/>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30A4-7CE8-A5C6-D87B-B48C035B724F}" v="9" dt="2023-09-20T15:33:21.838"/>
    <p1510:client id="{1CF08DFD-1977-D5A2-F26B-63D121CFD4E9}" v="143" dt="2023-09-19T18:49:10.876"/>
    <p1510:client id="{4791E91A-6584-C22D-2136-871CF83A5E7F}" v="51" dt="2023-09-20T06:47:47.676"/>
    <p1510:client id="{6E1231CD-1E2C-4E45-9AE1-B9D9AA2EBE16}" v="162" dt="2023-09-19T15:40:17.864"/>
    <p1510:client id="{6231AD51-EF6F-CB8E-6F01-959BAD0861F7}" v="880" dt="2023-09-20T15:12:48.072"/>
    <p1510:client id="{717C3C5D-6C7B-BB9D-D70A-7B02814877E3}" v="298" dt="2023-09-19T13:50:04.255"/>
    <p1510:client id="{BDC06FE1-ECC0-47A2-8B46-D470B51FF03E}" v="47" dt="2023-09-19T20:33:41.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5AAE8-DE62-4A1E-B3C6-E1D4E1C2B8EB}"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F593F5-492F-4505-B6C4-2800D7DFCA78}" type="slidenum">
              <a:rPr lang="en-GB" smtClean="0"/>
              <a:t>‹#›</a:t>
            </a:fld>
            <a:endParaRPr lang="en-GB"/>
          </a:p>
        </p:txBody>
      </p:sp>
    </p:spTree>
    <p:extLst>
      <p:ext uri="{BB962C8B-B14F-4D97-AF65-F5344CB8AC3E}">
        <p14:creationId xmlns:p14="http://schemas.microsoft.com/office/powerpoint/2010/main" val="3016215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to you all – and thanks for coming. </a:t>
            </a:r>
          </a:p>
          <a:p>
            <a:r>
              <a:rPr lang="en-US">
                <a:cs typeface="Calibri"/>
              </a:rPr>
              <a:t>Introduction to the team for tonight:</a:t>
            </a:r>
          </a:p>
          <a:p>
            <a:r>
              <a:rPr lang="en-US" err="1">
                <a:cs typeface="Calibri"/>
              </a:rPr>
              <a:t>Mrs</a:t>
            </a:r>
            <a:r>
              <a:rPr lang="en-US">
                <a:cs typeface="Calibri"/>
              </a:rPr>
              <a:t> Edge – as </a:t>
            </a:r>
            <a:r>
              <a:rPr lang="en-US" err="1">
                <a:cs typeface="Calibri"/>
              </a:rPr>
              <a:t>HoY</a:t>
            </a:r>
          </a:p>
          <a:p>
            <a:r>
              <a:rPr lang="en-US" err="1">
                <a:cs typeface="Calibri"/>
              </a:rPr>
              <a:t>Mrs</a:t>
            </a:r>
            <a:r>
              <a:rPr lang="en-US">
                <a:cs typeface="Calibri"/>
              </a:rPr>
              <a:t> Harris and </a:t>
            </a:r>
            <a:r>
              <a:rPr lang="en-US" err="1">
                <a:cs typeface="Calibri"/>
              </a:rPr>
              <a:t>Mr</a:t>
            </a:r>
            <a:r>
              <a:rPr lang="en-US">
                <a:cs typeface="Calibri"/>
              </a:rPr>
              <a:t> Uglow - SLT links to support Y10</a:t>
            </a:r>
          </a:p>
          <a:p>
            <a:r>
              <a:rPr lang="en-US" err="1">
                <a:cs typeface="Calibri"/>
              </a:rPr>
              <a:t>Mr</a:t>
            </a:r>
            <a:r>
              <a:rPr lang="en-US">
                <a:cs typeface="Calibri"/>
              </a:rPr>
              <a:t> Giblin – as Curriculum leader</a:t>
            </a:r>
          </a:p>
        </p:txBody>
      </p:sp>
      <p:sp>
        <p:nvSpPr>
          <p:cNvPr id="4" name="Slide Number Placeholder 3"/>
          <p:cNvSpPr>
            <a:spLocks noGrp="1"/>
          </p:cNvSpPr>
          <p:nvPr>
            <p:ph type="sldNum" sz="quarter" idx="5"/>
          </p:nvPr>
        </p:nvSpPr>
        <p:spPr/>
        <p:txBody>
          <a:bodyPr/>
          <a:lstStyle/>
          <a:p>
            <a:fld id="{79F593F5-492F-4505-B6C4-2800D7DFCA78}" type="slidenum">
              <a:rPr lang="en-GB" smtClean="0"/>
              <a:t>1</a:t>
            </a:fld>
            <a:endParaRPr lang="en-GB"/>
          </a:p>
        </p:txBody>
      </p:sp>
    </p:spTree>
    <p:extLst>
      <p:ext uri="{BB962C8B-B14F-4D97-AF65-F5344CB8AC3E}">
        <p14:creationId xmlns:p14="http://schemas.microsoft.com/office/powerpoint/2010/main" val="811978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10</a:t>
            </a:fld>
            <a:endParaRPr lang="en-GB"/>
          </a:p>
        </p:txBody>
      </p:sp>
    </p:spTree>
    <p:extLst>
      <p:ext uri="{BB962C8B-B14F-4D97-AF65-F5344CB8AC3E}">
        <p14:creationId xmlns:p14="http://schemas.microsoft.com/office/powerpoint/2010/main" val="2107081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One of the most important things you can do to support your child through this year is ensure they are in school every day. A cold is not a reason to stay off school. You need to be cruel to be kind to help your child </a:t>
            </a:r>
            <a:r>
              <a:rPr lang="en-US" err="1">
                <a:cs typeface="Calibri"/>
              </a:rPr>
              <a:t>maximaise</a:t>
            </a:r>
            <a:r>
              <a:rPr lang="en-US">
                <a:cs typeface="Calibri"/>
              </a:rPr>
              <a:t> the opportunity that they have. A lesson missed is so difficult to catch up. Just one day absent means 5 hours of missed learning, that is a lot to expect your child to catch up. This year group last year had the lowest attendance to school out of any other year group. This has to change in order for your child to become the best version of themselves. If they are not in school we cannot help them. Any appointments during the day that are </a:t>
            </a:r>
            <a:r>
              <a:rPr lang="en-US" err="1">
                <a:cs typeface="Calibri"/>
              </a:rPr>
              <a:t>unavoidble</a:t>
            </a:r>
            <a:r>
              <a:rPr lang="en-US">
                <a:cs typeface="Calibri"/>
              </a:rPr>
              <a:t> send your child into school before and after the appointment.</a:t>
            </a:r>
          </a:p>
        </p:txBody>
      </p:sp>
      <p:sp>
        <p:nvSpPr>
          <p:cNvPr id="4" name="Slide Number Placeholder 3"/>
          <p:cNvSpPr>
            <a:spLocks noGrp="1"/>
          </p:cNvSpPr>
          <p:nvPr>
            <p:ph type="sldNum" sz="quarter" idx="5"/>
          </p:nvPr>
        </p:nvSpPr>
        <p:spPr/>
        <p:txBody>
          <a:bodyPr/>
          <a:lstStyle/>
          <a:p>
            <a:fld id="{79F593F5-492F-4505-B6C4-2800D7DFCA78}" type="slidenum">
              <a:rPr lang="en-GB" smtClean="0"/>
              <a:t>11</a:t>
            </a:fld>
            <a:endParaRPr lang="en-GB"/>
          </a:p>
        </p:txBody>
      </p:sp>
    </p:spTree>
    <p:extLst>
      <p:ext uri="{BB962C8B-B14F-4D97-AF65-F5344CB8AC3E}">
        <p14:creationId xmlns:p14="http://schemas.microsoft.com/office/powerpoint/2010/main" val="367809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graph</a:t>
            </a:r>
            <a:r>
              <a:rPr lang="en-GB" baseline="0"/>
              <a:t> speaks for itself – national picture and shows the outcomes of thousands of students who have varying rates of attendance</a:t>
            </a:r>
          </a:p>
          <a:p>
            <a:endParaRPr lang="en-GB" baseline="0"/>
          </a:p>
          <a:p>
            <a:r>
              <a:rPr lang="en-GB" baseline="0"/>
              <a:t>There is a direct correlation between the number of days you come to school and the final outcome you’re likely to get in all subjects</a:t>
            </a:r>
          </a:p>
          <a:p>
            <a:endParaRPr lang="en-GB" baseline="0"/>
          </a:p>
          <a:p>
            <a:r>
              <a:rPr lang="en-GB" baseline="0"/>
              <a:t>We’ll be keeping a very close eye on this and be on to you about your attendance if it is a concern. </a:t>
            </a:r>
            <a:r>
              <a:rPr lang="en-GB" b="1" i="1">
                <a:solidFill>
                  <a:srgbClr val="002060"/>
                </a:solidFill>
              </a:rPr>
              <a:t>95</a:t>
            </a:r>
            <a:r>
              <a:rPr lang="en-GB" sz="1200" b="1" i="1">
                <a:solidFill>
                  <a:srgbClr val="002060"/>
                </a:solidFill>
                <a:latin typeface="Calibri"/>
                <a:ea typeface="Calibri" panose="020F0502020204030204" pitchFamily="34" charset="0"/>
                <a:cs typeface="Calibri"/>
              </a:rPr>
              <a:t>% for the year is equal to 10 days of absence…</a:t>
            </a:r>
            <a:endParaRPr lang="en-GB" sz="1100" b="1">
              <a:solidFill>
                <a:srgbClr val="002060"/>
              </a:solidFill>
              <a:latin typeface="Calibri"/>
              <a:ea typeface="Calibri" panose="020F0502020204030204" pitchFamily="34" charset="0"/>
              <a:cs typeface="Calibri"/>
            </a:endParaRPr>
          </a:p>
          <a:p>
            <a:pPr algn="ctr"/>
            <a:r>
              <a:rPr lang="en-GB" sz="1200" b="1" i="1">
                <a:solidFill>
                  <a:srgbClr val="002060"/>
                </a:solidFill>
                <a:latin typeface="Calibri" panose="020F0502020204030204" pitchFamily="34" charset="0"/>
                <a:ea typeface="Calibri" panose="020F0502020204030204" pitchFamily="34" charset="0"/>
                <a:cs typeface="Times New Roman" panose="02020603050405020304" pitchFamily="18" charset="0"/>
              </a:rPr>
              <a:t>that is 2 full school weeks of missed learning for the year: </a:t>
            </a:r>
            <a:r>
              <a:rPr lang="en-GB" sz="1200" b="1" i="1">
                <a:solidFill>
                  <a:srgbClr val="002060"/>
                </a:solidFill>
                <a:latin typeface="Calibri" panose="020F0502020204030204" pitchFamily="34" charset="0"/>
                <a:cs typeface="Times New Roman" panose="02020603050405020304" pitchFamily="18" charset="0"/>
              </a:rPr>
              <a:t>= 10 x English lessons &amp; 8 x Maths lessons (16hrs)</a:t>
            </a:r>
          </a:p>
          <a:p>
            <a:pPr algn="ctr"/>
            <a:endParaRPr lang="en-GB" sz="1200" i="1">
              <a:latin typeface="Calibri" panose="020F0502020204030204" pitchFamily="34" charset="0"/>
              <a:cs typeface="Times New Roman" panose="02020603050405020304" pitchFamily="18" charset="0"/>
            </a:endParaRPr>
          </a:p>
          <a:p>
            <a:pPr algn="ctr"/>
            <a:r>
              <a:rPr lang="en-GB" sz="1200" b="1" i="1">
                <a:solidFill>
                  <a:srgbClr val="FF0000"/>
                </a:solidFill>
                <a:latin typeface="Calibri" panose="020F0502020204030204" pitchFamily="34" charset="0"/>
                <a:cs typeface="Times New Roman" panose="02020603050405020304" pitchFamily="18" charset="0"/>
              </a:rPr>
              <a:t>90% for the year is equal to 1 day off every 2 weeks… that is over 3 full school weeks of missed learning for the year: = 13/14 x English lessons &amp; 13/14 Maths lessons (26-28hrs)</a:t>
            </a:r>
            <a:endParaRPr lang="en-GB" sz="1200" b="1">
              <a:solidFill>
                <a:srgbClr val="FF0000"/>
              </a:solidFill>
            </a:endParaRP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12</a:t>
            </a:fld>
            <a:endParaRPr lang="en-GB"/>
          </a:p>
        </p:txBody>
      </p:sp>
    </p:spTree>
    <p:extLst>
      <p:ext uri="{BB962C8B-B14F-4D97-AF65-F5344CB8AC3E}">
        <p14:creationId xmlns:p14="http://schemas.microsoft.com/office/powerpoint/2010/main" val="1457902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start time has changed, we expected pupils to be in by 8.45 once the second bell has gone they are late.</a:t>
            </a:r>
          </a:p>
          <a:p>
            <a:r>
              <a:rPr lang="en-US"/>
              <a:t>Being late to school reduces learning time</a:t>
            </a:r>
          </a:p>
          <a:p>
            <a:r>
              <a:rPr lang="en-US"/>
              <a:t>10 minutes late a day equals to almost a whole hour of  for time missed each week, over the school year this equates to 2 whole weeks</a:t>
            </a:r>
          </a:p>
          <a:p>
            <a:pPr marL="457200" indent="-457200">
              <a:buFont typeface="Arial,Sans-Serif"/>
              <a:buChar char="•"/>
            </a:pPr>
            <a:r>
              <a:rPr lang="en-US"/>
              <a:t>Your child will miss valuable </a:t>
            </a:r>
            <a:r>
              <a:rPr lang="en-GB"/>
              <a:t>Important information relevant for Y11s</a:t>
            </a:r>
            <a:endParaRPr lang="en-US">
              <a:cs typeface="Calibri" panose="020F0502020204030204"/>
            </a:endParaRPr>
          </a:p>
          <a:p>
            <a:pPr marL="457200" indent="-457200">
              <a:buFont typeface="Arial,Sans-Serif"/>
              <a:buChar char="•"/>
            </a:pPr>
            <a:r>
              <a:rPr lang="en-GB"/>
              <a:t>Careers advice and information about colleges and apprenticeships</a:t>
            </a:r>
            <a:endParaRPr lang="en-US"/>
          </a:p>
          <a:p>
            <a:pPr marL="457200" indent="-457200">
              <a:buFont typeface="Arial,Sans-Serif"/>
              <a:buChar char="•"/>
            </a:pPr>
            <a:r>
              <a:rPr lang="en-GB"/>
              <a:t>Revision guidance</a:t>
            </a:r>
            <a:endParaRPr lang="en-US"/>
          </a:p>
          <a:p>
            <a:pPr marL="457200" indent="-457200">
              <a:buFont typeface="Arial,Sans-Serif"/>
              <a:buChar char="•"/>
            </a:pPr>
            <a:r>
              <a:rPr lang="en-GB"/>
              <a:t>Support with reading if it is needed </a:t>
            </a:r>
            <a:endParaRPr lang="en-US"/>
          </a:p>
          <a:p>
            <a:pPr marL="457200" indent="-457200">
              <a:buFont typeface="Arial,Sans-Serif"/>
              <a:buChar char="•"/>
            </a:pPr>
            <a:r>
              <a:rPr lang="en-GB"/>
              <a:t>Some subject specific interventions</a:t>
            </a:r>
            <a:endParaRPr lang="en-US"/>
          </a:p>
          <a:p>
            <a:r>
              <a:rPr lang="en-US"/>
              <a:t>Arriving late to their form or lesson causes disruption to the whole class as well as to your child</a:t>
            </a:r>
          </a:p>
          <a:p>
            <a:r>
              <a:rPr lang="en-US"/>
              <a:t>Children are often very embarrassed and upset at coming into class late</a:t>
            </a:r>
          </a:p>
          <a:p>
            <a:endParaRPr lang="en-US">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13</a:t>
            </a:fld>
            <a:endParaRPr lang="en-GB"/>
          </a:p>
        </p:txBody>
      </p:sp>
    </p:spTree>
    <p:extLst>
      <p:ext uri="{BB962C8B-B14F-4D97-AF65-F5344CB8AC3E}">
        <p14:creationId xmlns:p14="http://schemas.microsoft.com/office/powerpoint/2010/main" val="2273281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you've got them into school on time, dressed smartly in their uniform – what else can you do to support? </a:t>
            </a:r>
            <a:endParaRPr lang="en-US"/>
          </a:p>
          <a:p>
            <a:r>
              <a:rPr lang="en-GB"/>
              <a:t>Remember that this will be stressful for them, it will be tiring, nerves will be on edge. They need your love, patience and care over this time in KS4 maybe more than any other.</a:t>
            </a:r>
            <a:endParaRPr lang="en-GB">
              <a:cs typeface="Calibri"/>
            </a:endParaRPr>
          </a:p>
          <a:p>
            <a:r>
              <a:rPr lang="en-GB"/>
              <a:t>Help them to be Is this the same time as they go to sleep? Or are they up late watching films, on their phone or playing on the games console?</a:t>
            </a:r>
            <a:endParaRPr lang="en-GB">
              <a:cs typeface="Calibri"/>
            </a:endParaRPr>
          </a:p>
          <a:p>
            <a:r>
              <a:rPr lang="en-GB"/>
              <a:t>There is a direct link between the amount of good quality sleep a child has and their academic success.</a:t>
            </a:r>
          </a:p>
          <a:p>
            <a:r>
              <a:rPr lang="en-GB"/>
              <a:t>Without good sleep, mood, concentration, learning and memory are all affected – it leaves children in no fit state to fully engage with the learning opportunities on offer that day – they are here in body but not in spirit!</a:t>
            </a:r>
          </a:p>
          <a:p>
            <a:endParaRPr lang="en-GB"/>
          </a:p>
          <a:p>
            <a:r>
              <a:rPr lang="en-GB"/>
              <a:t>Time eaters include: TV, mobile phone, Facebook, Snapchat, WhatsApp, Play Station, Xbox, Netflix – they might even offer to tidy their room or do the washing up!!</a:t>
            </a:r>
          </a:p>
          <a:p>
            <a:endParaRPr lang="en-GB"/>
          </a:p>
          <a:p>
            <a:pPr algn="ctr"/>
            <a:r>
              <a:rPr lang="en-US" sz="1200" b="0" cap="none" spc="0">
                <a:ln w="0"/>
                <a:solidFill>
                  <a:schemeClr val="accent1">
                    <a:lumMod val="50000"/>
                  </a:schemeClr>
                </a:solidFill>
                <a:effectLst>
                  <a:outerShdw blurRad="38100" dist="19050" dir="2700000" algn="tl" rotWithShape="0">
                    <a:schemeClr val="dk1">
                      <a:alpha val="40000"/>
                    </a:schemeClr>
                  </a:outerShdw>
                </a:effectLst>
              </a:rPr>
              <a:t>2-3 hours of additional study per day = </a:t>
            </a:r>
          </a:p>
          <a:p>
            <a:pPr algn="ctr"/>
            <a:r>
              <a:rPr lang="en-US" sz="1200" b="0" cap="none" spc="0">
                <a:ln w="0"/>
                <a:solidFill>
                  <a:schemeClr val="accent1">
                    <a:lumMod val="50000"/>
                  </a:schemeClr>
                </a:solidFill>
                <a:effectLst>
                  <a:outerShdw blurRad="38100" dist="19050" dir="2700000" algn="tl" rotWithShape="0">
                    <a:schemeClr val="dk1">
                      <a:alpha val="40000"/>
                    </a:schemeClr>
                  </a:outerShdw>
                </a:effectLst>
              </a:rPr>
              <a:t>14-21 hours per week</a:t>
            </a:r>
          </a:p>
          <a:p>
            <a:pPr algn="ctr"/>
            <a:r>
              <a:rPr lang="en-US" sz="1200">
                <a:ln w="0"/>
                <a:solidFill>
                  <a:schemeClr val="accent1">
                    <a:lumMod val="50000"/>
                  </a:schemeClr>
                </a:solidFill>
                <a:effectLst>
                  <a:outerShdw blurRad="38100" dist="19050" dir="2700000" algn="tl" rotWithShape="0">
                    <a:schemeClr val="dk1">
                      <a:alpha val="40000"/>
                    </a:schemeClr>
                  </a:outerShdw>
                </a:effectLst>
              </a:rPr>
              <a:t>THIS INCLUDES HOMEWORK!</a:t>
            </a:r>
            <a:endParaRPr lang="en-US" sz="1200" b="0" cap="none" spc="0">
              <a:ln w="0"/>
              <a:solidFill>
                <a:schemeClr val="accent1">
                  <a:lumMod val="50000"/>
                </a:schemeClr>
              </a:solidFill>
              <a:effectLst>
                <a:outerShdw blurRad="38100" dist="19050" dir="2700000" algn="tl" rotWithShape="0">
                  <a:schemeClr val="dk1">
                    <a:alpha val="40000"/>
                  </a:schemeClr>
                </a:outerShdw>
              </a:effectLst>
            </a:endParaRP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14</a:t>
            </a:fld>
            <a:endParaRPr lang="en-GB"/>
          </a:p>
        </p:txBody>
      </p:sp>
    </p:spTree>
    <p:extLst>
      <p:ext uri="{BB962C8B-B14F-4D97-AF65-F5344CB8AC3E}">
        <p14:creationId xmlns:p14="http://schemas.microsoft.com/office/powerpoint/2010/main" val="384667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15</a:t>
            </a:fld>
            <a:endParaRPr lang="en-GB"/>
          </a:p>
        </p:txBody>
      </p:sp>
    </p:spTree>
    <p:extLst>
      <p:ext uri="{BB962C8B-B14F-4D97-AF65-F5344CB8AC3E}">
        <p14:creationId xmlns:p14="http://schemas.microsoft.com/office/powerpoint/2010/main" val="4032546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16</a:t>
            </a:fld>
            <a:endParaRPr lang="en-GB"/>
          </a:p>
        </p:txBody>
      </p:sp>
    </p:spTree>
    <p:extLst>
      <p:ext uri="{BB962C8B-B14F-4D97-AF65-F5344CB8AC3E}">
        <p14:creationId xmlns:p14="http://schemas.microsoft.com/office/powerpoint/2010/main" val="1417213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17</a:t>
            </a:fld>
            <a:endParaRPr lang="en-GB"/>
          </a:p>
        </p:txBody>
      </p:sp>
    </p:spTree>
    <p:extLst>
      <p:ext uri="{BB962C8B-B14F-4D97-AF65-F5344CB8AC3E}">
        <p14:creationId xmlns:p14="http://schemas.microsoft.com/office/powerpoint/2010/main" val="1396930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234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3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2</a:t>
            </a:fld>
            <a:endParaRPr lang="en-GB"/>
          </a:p>
        </p:txBody>
      </p:sp>
    </p:spTree>
    <p:extLst>
      <p:ext uri="{BB962C8B-B14F-4D97-AF65-F5344CB8AC3E}">
        <p14:creationId xmlns:p14="http://schemas.microsoft.com/office/powerpoint/2010/main" val="1147689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03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64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48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678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80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Reading! Culture of reading being promoted at school.</a:t>
            </a:r>
          </a:p>
          <a:p>
            <a:r>
              <a:rPr lang="en-US">
                <a:cs typeface="Calibri"/>
              </a:rPr>
              <a:t>This is invaluable for accessing academic texts and tests but also for relaxation.</a:t>
            </a:r>
          </a:p>
          <a:p>
            <a:r>
              <a:rPr lang="en-US">
                <a:cs typeface="Calibri"/>
              </a:rPr>
              <a:t>AND it helps with GCSE outcomes – more on that shortly. </a:t>
            </a:r>
          </a:p>
          <a:p>
            <a:endParaRPr lang="en-US">
              <a:cs typeface="Calibri"/>
            </a:endParaRP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79F593F5-492F-4505-B6C4-2800D7DFCA78}" type="slidenum">
              <a:rPr lang="en-GB" smtClean="0"/>
              <a:t>25</a:t>
            </a:fld>
            <a:endParaRPr lang="en-GB"/>
          </a:p>
        </p:txBody>
      </p:sp>
    </p:spTree>
    <p:extLst>
      <p:ext uri="{BB962C8B-B14F-4D97-AF65-F5344CB8AC3E}">
        <p14:creationId xmlns:p14="http://schemas.microsoft.com/office/powerpoint/2010/main" val="2022410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critical do we see reading and building literacy competence, that we've been strategic in our actions and planning of reading.</a:t>
            </a:r>
          </a:p>
          <a:p>
            <a:r>
              <a:rPr lang="en-US">
                <a:cs typeface="Calibri"/>
              </a:rPr>
              <a:t>See here the focus on Reading Ambassadors and the library</a:t>
            </a:r>
          </a:p>
          <a:p>
            <a:r>
              <a:rPr lang="en-US">
                <a:cs typeface="Calibri"/>
              </a:rPr>
              <a:t>Also on the monitoring and intervention to support reading – Y10 have now all had their testing completed in an English lesson</a:t>
            </a:r>
          </a:p>
          <a:p>
            <a:r>
              <a:rPr lang="en-US">
                <a:cs typeface="Calibri"/>
              </a:rPr>
              <a:t>Curriculum planning</a:t>
            </a:r>
          </a:p>
        </p:txBody>
      </p:sp>
      <p:sp>
        <p:nvSpPr>
          <p:cNvPr id="4" name="Slide Number Placeholder 3"/>
          <p:cNvSpPr>
            <a:spLocks noGrp="1"/>
          </p:cNvSpPr>
          <p:nvPr>
            <p:ph type="sldNum" sz="quarter" idx="5"/>
          </p:nvPr>
        </p:nvSpPr>
        <p:spPr/>
        <p:txBody>
          <a:bodyPr/>
          <a:lstStyle/>
          <a:p>
            <a:fld id="{79F593F5-492F-4505-B6C4-2800D7DFCA78}" type="slidenum">
              <a:rPr lang="en-GB" smtClean="0"/>
              <a:t>26</a:t>
            </a:fld>
            <a:endParaRPr lang="en-GB"/>
          </a:p>
        </p:txBody>
      </p:sp>
    </p:spTree>
    <p:extLst>
      <p:ext uri="{BB962C8B-B14F-4D97-AF65-F5344CB8AC3E}">
        <p14:creationId xmlns:p14="http://schemas.microsoft.com/office/powerpoint/2010/main" val="2404823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27</a:t>
            </a:fld>
            <a:endParaRPr lang="en-GB"/>
          </a:p>
        </p:txBody>
      </p:sp>
    </p:spTree>
    <p:extLst>
      <p:ext uri="{BB962C8B-B14F-4D97-AF65-F5344CB8AC3E}">
        <p14:creationId xmlns:p14="http://schemas.microsoft.com/office/powerpoint/2010/main" val="189138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28</a:t>
            </a:fld>
            <a:endParaRPr lang="en-GB"/>
          </a:p>
        </p:txBody>
      </p:sp>
    </p:spTree>
    <p:extLst>
      <p:ext uri="{BB962C8B-B14F-4D97-AF65-F5344CB8AC3E}">
        <p14:creationId xmlns:p14="http://schemas.microsoft.com/office/powerpoint/2010/main" val="2490916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29</a:t>
            </a:fld>
            <a:endParaRPr lang="en-GB"/>
          </a:p>
        </p:txBody>
      </p:sp>
    </p:spTree>
    <p:extLst>
      <p:ext uri="{BB962C8B-B14F-4D97-AF65-F5344CB8AC3E}">
        <p14:creationId xmlns:p14="http://schemas.microsoft.com/office/powerpoint/2010/main" val="3678572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a:t>
            </a:fld>
            <a:endParaRPr lang="en-GB"/>
          </a:p>
        </p:txBody>
      </p:sp>
    </p:spTree>
    <p:extLst>
      <p:ext uri="{BB962C8B-B14F-4D97-AF65-F5344CB8AC3E}">
        <p14:creationId xmlns:p14="http://schemas.microsoft.com/office/powerpoint/2010/main" val="3310664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30</a:t>
            </a:fld>
            <a:endParaRPr lang="en-GB"/>
          </a:p>
        </p:txBody>
      </p:sp>
    </p:spTree>
    <p:extLst>
      <p:ext uri="{BB962C8B-B14F-4D97-AF65-F5344CB8AC3E}">
        <p14:creationId xmlns:p14="http://schemas.microsoft.com/office/powerpoint/2010/main" val="613631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PD lessons – cover the legal requirements as set out by the government in law. An overview of the Y10 topics is in your parent pack. Essentially, the lessons are </a:t>
            </a:r>
            <a:r>
              <a:rPr lang="en-US" err="1">
                <a:cs typeface="Calibri"/>
              </a:rPr>
              <a:t>centred</a:t>
            </a:r>
            <a:r>
              <a:rPr lang="en-US">
                <a:cs typeface="Calibri"/>
              </a:rPr>
              <a:t> on building up each young person's understanding of their self-worth, that their choices, decisions, comments </a:t>
            </a:r>
            <a:r>
              <a:rPr lang="en-US" err="1">
                <a:cs typeface="Calibri"/>
              </a:rPr>
              <a:t>etc</a:t>
            </a:r>
            <a:r>
              <a:rPr lang="en-US">
                <a:cs typeface="Calibri"/>
              </a:rPr>
              <a:t> reflect that. And on ensuring that young people have access to the information they need to make safe, healthy choices now and in the future, plus signposting to help and support. This is on the website should your child need this at any point.</a:t>
            </a:r>
          </a:p>
          <a:p>
            <a:r>
              <a:rPr lang="en-US">
                <a:cs typeface="Calibri"/>
              </a:rPr>
              <a:t>RSHE – annual consultation launch starts tomorrow with a video explanation on the website. Please look for this and contact us, should you wish to do so</a:t>
            </a:r>
          </a:p>
          <a:p>
            <a:r>
              <a:rPr lang="en-US">
                <a:cs typeface="Calibri"/>
              </a:rPr>
              <a:t>SMSC – threaded through all curriculum areas but most overtly seen in PD lessons – Social, Moral, Spiritual and Cultural development</a:t>
            </a:r>
          </a:p>
          <a:p>
            <a:r>
              <a:rPr lang="en-US">
                <a:cs typeface="Calibri"/>
              </a:rPr>
              <a:t>Citizenship – coverage of the law, how our government works, what decision we have to make as citizens, our British Values</a:t>
            </a:r>
          </a:p>
          <a:p>
            <a:r>
              <a:rPr lang="en-US">
                <a:cs typeface="Calibri"/>
              </a:rPr>
              <a:t>Co-</a:t>
            </a:r>
            <a:r>
              <a:rPr lang="en-US" err="1">
                <a:cs typeface="Calibri"/>
              </a:rPr>
              <a:t>Curric</a:t>
            </a:r>
            <a:r>
              <a:rPr lang="en-US">
                <a:cs typeface="Calibri"/>
              </a:rPr>
              <a:t> – planned activities for KS4 to fit the lessons they are doing</a:t>
            </a:r>
          </a:p>
          <a:p>
            <a:r>
              <a:rPr lang="en-US">
                <a:cs typeface="Calibri"/>
              </a:rPr>
              <a:t>Extra-</a:t>
            </a:r>
            <a:r>
              <a:rPr lang="en-US" err="1">
                <a:cs typeface="Calibri"/>
              </a:rPr>
              <a:t>curric</a:t>
            </a:r>
            <a:r>
              <a:rPr lang="en-US">
                <a:cs typeface="Calibri"/>
              </a:rPr>
              <a:t> – open to all – Sports teams, GIFT team, anti-bullying ambassadors, CCF to name a few – more on the website. And we are listening to Parent/Pupil Voice and have an exciting creative arts series of activities planned for each term this year</a:t>
            </a:r>
          </a:p>
          <a:p>
            <a:r>
              <a:rPr lang="en-US">
                <a:cs typeface="Calibri"/>
              </a:rPr>
              <a:t>Assemblies – plotted to map national/international key dates, but also to help young people to reflect, to learn about more than their curriculum content</a:t>
            </a:r>
          </a:p>
          <a:p>
            <a:r>
              <a:rPr lang="en-US">
                <a:cs typeface="Calibri"/>
              </a:rPr>
              <a:t>Me and You – time as a form, but also a chance to re-visit our values – love, respect, service, integrity and resilience. - NEXT SLIDE!!!</a:t>
            </a:r>
          </a:p>
        </p:txBody>
      </p:sp>
      <p:sp>
        <p:nvSpPr>
          <p:cNvPr id="4" name="Slide Number Placeholder 3"/>
          <p:cNvSpPr>
            <a:spLocks noGrp="1"/>
          </p:cNvSpPr>
          <p:nvPr>
            <p:ph type="sldNum" sz="quarter" idx="5"/>
          </p:nvPr>
        </p:nvSpPr>
        <p:spPr/>
        <p:txBody>
          <a:bodyPr/>
          <a:lstStyle/>
          <a:p>
            <a:fld id="{79F593F5-492F-4505-B6C4-2800D7DFCA78}" type="slidenum">
              <a:rPr lang="en-GB" smtClean="0"/>
              <a:t>31</a:t>
            </a:fld>
            <a:endParaRPr lang="en-GB"/>
          </a:p>
        </p:txBody>
      </p:sp>
    </p:spTree>
    <p:extLst>
      <p:ext uri="{BB962C8B-B14F-4D97-AF65-F5344CB8AC3E}">
        <p14:creationId xmlns:p14="http://schemas.microsoft.com/office/powerpoint/2010/main" val="46262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solidFill>
                  <a:schemeClr val="accent1">
                    <a:lumMod val="50000"/>
                  </a:schemeClr>
                </a:solidFill>
              </a:rPr>
              <a:t>Normal Part of Y10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However small, taking a step in the right direction matters – it can only help – starts with turning up every day, then getting to every lesson on time, then engaging with the learning in that lesson, then tackling the homework they’ve been set, then asking for help if they are stuck – lots of small, individual steps, taken day after day after day, that ultimately add up to something bigger and better – that is being prepared for exams that will determine their path in life and what opportunities are possible in life beyond St Antony’s</a:t>
            </a:r>
          </a:p>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32</a:t>
            </a:fld>
            <a:endParaRPr lang="en-GB"/>
          </a:p>
        </p:txBody>
      </p:sp>
    </p:spTree>
    <p:extLst>
      <p:ext uri="{BB962C8B-B14F-4D97-AF65-F5344CB8AC3E}">
        <p14:creationId xmlns:p14="http://schemas.microsoft.com/office/powerpoint/2010/main" val="1561018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33</a:t>
            </a:fld>
            <a:endParaRPr lang="en-GB"/>
          </a:p>
        </p:txBody>
      </p:sp>
    </p:spTree>
    <p:extLst>
      <p:ext uri="{BB962C8B-B14F-4D97-AF65-F5344CB8AC3E}">
        <p14:creationId xmlns:p14="http://schemas.microsoft.com/office/powerpoint/2010/main" val="263365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34</a:t>
            </a:fld>
            <a:endParaRPr lang="en-GB"/>
          </a:p>
        </p:txBody>
      </p:sp>
    </p:spTree>
    <p:extLst>
      <p:ext uri="{BB962C8B-B14F-4D97-AF65-F5344CB8AC3E}">
        <p14:creationId xmlns:p14="http://schemas.microsoft.com/office/powerpoint/2010/main" val="1004203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a:t>
            </a:r>
            <a:r>
              <a:rPr lang="en-GB" baseline="0"/>
              <a:t> good luck…</a:t>
            </a:r>
          </a:p>
          <a:p>
            <a:r>
              <a:rPr lang="en-GB" baseline="0"/>
              <a:t>We look forward to working with you this year. Please trust us as the experts. We’ve done this lots of times before, there is a skilled team here in school. Support us. It might be your first time as a parent of a KS4 child, but we know how to help. Yes, we will challenge them, yes we will expect lots of them. But we hope that you will too, so that your child can become the best version of themselves.</a:t>
            </a:r>
          </a:p>
        </p:txBody>
      </p:sp>
      <p:sp>
        <p:nvSpPr>
          <p:cNvPr id="4" name="Slide Number Placeholder 3"/>
          <p:cNvSpPr>
            <a:spLocks noGrp="1"/>
          </p:cNvSpPr>
          <p:nvPr>
            <p:ph type="sldNum" sz="quarter" idx="5"/>
          </p:nvPr>
        </p:nvSpPr>
        <p:spPr/>
        <p:txBody>
          <a:bodyPr/>
          <a:lstStyle/>
          <a:p>
            <a:fld id="{79F593F5-492F-4505-B6C4-2800D7DFCA78}" type="slidenum">
              <a:rPr lang="en-GB" smtClean="0"/>
              <a:t>35</a:t>
            </a:fld>
            <a:endParaRPr lang="en-GB"/>
          </a:p>
        </p:txBody>
      </p:sp>
    </p:spTree>
    <p:extLst>
      <p:ext uri="{BB962C8B-B14F-4D97-AF65-F5344CB8AC3E}">
        <p14:creationId xmlns:p14="http://schemas.microsoft.com/office/powerpoint/2010/main" val="413733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4</a:t>
            </a:fld>
            <a:endParaRPr lang="en-GB"/>
          </a:p>
        </p:txBody>
      </p:sp>
    </p:spTree>
    <p:extLst>
      <p:ext uri="{BB962C8B-B14F-4D97-AF65-F5344CB8AC3E}">
        <p14:creationId xmlns:p14="http://schemas.microsoft.com/office/powerpoint/2010/main" val="217877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5</a:t>
            </a:fld>
            <a:endParaRPr lang="en-GB"/>
          </a:p>
        </p:txBody>
      </p:sp>
    </p:spTree>
    <p:extLst>
      <p:ext uri="{BB962C8B-B14F-4D97-AF65-F5344CB8AC3E}">
        <p14:creationId xmlns:p14="http://schemas.microsoft.com/office/powerpoint/2010/main" val="402298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 expectations with our standards – of everything. </a:t>
            </a:r>
          </a:p>
          <a:p>
            <a:r>
              <a:rPr lang="en-US">
                <a:cs typeface="Calibri"/>
              </a:rPr>
              <a:t>Conduct and presentation, </a:t>
            </a:r>
            <a:r>
              <a:rPr lang="en-US" err="1">
                <a:cs typeface="Calibri"/>
              </a:rPr>
              <a:t>organisation</a:t>
            </a:r>
            <a:r>
              <a:rPr lang="en-US">
                <a:cs typeface="Calibri"/>
              </a:rPr>
              <a:t>, interactions, engagement.</a:t>
            </a:r>
          </a:p>
          <a:p>
            <a:r>
              <a:rPr lang="en-US">
                <a:cs typeface="Calibri"/>
              </a:rPr>
              <a:t>They will be pushed and challenged – but credit given where it is due.</a:t>
            </a:r>
          </a:p>
        </p:txBody>
      </p:sp>
      <p:sp>
        <p:nvSpPr>
          <p:cNvPr id="4" name="Slide Number Placeholder 3"/>
          <p:cNvSpPr>
            <a:spLocks noGrp="1"/>
          </p:cNvSpPr>
          <p:nvPr>
            <p:ph type="sldNum" sz="quarter" idx="5"/>
          </p:nvPr>
        </p:nvSpPr>
        <p:spPr/>
        <p:txBody>
          <a:bodyPr/>
          <a:lstStyle/>
          <a:p>
            <a:fld id="{79F593F5-492F-4505-B6C4-2800D7DFCA78}" type="slidenum">
              <a:rPr lang="en-GB" smtClean="0"/>
              <a:t>6</a:t>
            </a:fld>
            <a:endParaRPr lang="en-GB"/>
          </a:p>
        </p:txBody>
      </p:sp>
    </p:spTree>
    <p:extLst>
      <p:ext uri="{BB962C8B-B14F-4D97-AF65-F5344CB8AC3E}">
        <p14:creationId xmlns:p14="http://schemas.microsoft.com/office/powerpoint/2010/main" val="700786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New rewards system introduced last year – this year it includes our 5 core values.</a:t>
            </a:r>
          </a:p>
          <a:p>
            <a:r>
              <a:rPr lang="en-US">
                <a:cs typeface="Calibri"/>
              </a:rPr>
              <a:t>Respect, love, resilience, being of service, integrity.</a:t>
            </a:r>
          </a:p>
        </p:txBody>
      </p:sp>
      <p:sp>
        <p:nvSpPr>
          <p:cNvPr id="4" name="Slide Number Placeholder 3"/>
          <p:cNvSpPr>
            <a:spLocks noGrp="1"/>
          </p:cNvSpPr>
          <p:nvPr>
            <p:ph type="sldNum" sz="quarter" idx="5"/>
          </p:nvPr>
        </p:nvSpPr>
        <p:spPr/>
        <p:txBody>
          <a:bodyPr/>
          <a:lstStyle/>
          <a:p>
            <a:fld id="{79F593F5-492F-4505-B6C4-2800D7DFCA78}" type="slidenum">
              <a:rPr lang="en-GB" smtClean="0"/>
              <a:t>7</a:t>
            </a:fld>
            <a:endParaRPr lang="en-GB"/>
          </a:p>
        </p:txBody>
      </p:sp>
    </p:spTree>
    <p:extLst>
      <p:ext uri="{BB962C8B-B14F-4D97-AF65-F5344CB8AC3E}">
        <p14:creationId xmlns:p14="http://schemas.microsoft.com/office/powerpoint/2010/main" val="369036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We've talked about our role/input as a school – so what can you do as a parent? See next slides….</a:t>
            </a:r>
          </a:p>
        </p:txBody>
      </p:sp>
      <p:sp>
        <p:nvSpPr>
          <p:cNvPr id="4" name="Slide Number Placeholder 3"/>
          <p:cNvSpPr>
            <a:spLocks noGrp="1"/>
          </p:cNvSpPr>
          <p:nvPr>
            <p:ph type="sldNum" sz="quarter" idx="5"/>
          </p:nvPr>
        </p:nvSpPr>
        <p:spPr/>
        <p:txBody>
          <a:bodyPr/>
          <a:lstStyle/>
          <a:p>
            <a:fld id="{79F593F5-492F-4505-B6C4-2800D7DFCA78}" type="slidenum">
              <a:rPr lang="en-GB" smtClean="0"/>
              <a:t>8</a:t>
            </a:fld>
            <a:endParaRPr lang="en-GB"/>
          </a:p>
        </p:txBody>
      </p:sp>
    </p:spTree>
    <p:extLst>
      <p:ext uri="{BB962C8B-B14F-4D97-AF65-F5344CB8AC3E}">
        <p14:creationId xmlns:p14="http://schemas.microsoft.com/office/powerpoint/2010/main" val="38293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Students have a lot of demands coming their way.</a:t>
            </a:r>
          </a:p>
          <a:p>
            <a:r>
              <a:rPr lang="en-US">
                <a:cs typeface="Calibri"/>
              </a:rPr>
              <a:t>The 'new' GCSE has far more in terms of examination time and content.</a:t>
            </a:r>
          </a:p>
        </p:txBody>
      </p:sp>
      <p:sp>
        <p:nvSpPr>
          <p:cNvPr id="4" name="Slide Number Placeholder 3"/>
          <p:cNvSpPr>
            <a:spLocks noGrp="1"/>
          </p:cNvSpPr>
          <p:nvPr>
            <p:ph type="sldNum" sz="quarter" idx="5"/>
          </p:nvPr>
        </p:nvSpPr>
        <p:spPr/>
        <p:txBody>
          <a:bodyPr/>
          <a:lstStyle/>
          <a:p>
            <a:fld id="{79F593F5-492F-4505-B6C4-2800D7DFCA78}" type="slidenum">
              <a:rPr lang="en-GB" smtClean="0"/>
              <a:t>9</a:t>
            </a:fld>
            <a:endParaRPr lang="en-GB"/>
          </a:p>
        </p:txBody>
      </p:sp>
    </p:spTree>
    <p:extLst>
      <p:ext uri="{BB962C8B-B14F-4D97-AF65-F5344CB8AC3E}">
        <p14:creationId xmlns:p14="http://schemas.microsoft.com/office/powerpoint/2010/main" val="3300086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56395"/>
            <a:ext cx="10363200" cy="1324950"/>
          </a:xfrm>
        </p:spPr>
        <p:txBody>
          <a:bodyPr anchor="b">
            <a:noAutofit/>
          </a:bodyPr>
          <a:lstStyle>
            <a:lvl1pPr algn="ctr">
              <a:defRPr sz="4800" b="1">
                <a:solidFill>
                  <a:srgbClr val="002060"/>
                </a:solidFill>
              </a:defRPr>
            </a:lvl1pPr>
          </a:lstStyle>
          <a:p>
            <a:r>
              <a:rPr lang="en-US"/>
              <a:t>Title</a:t>
            </a:r>
          </a:p>
        </p:txBody>
      </p:sp>
      <p:sp>
        <p:nvSpPr>
          <p:cNvPr id="3" name="Subtitle 2"/>
          <p:cNvSpPr>
            <a:spLocks noGrp="1"/>
          </p:cNvSpPr>
          <p:nvPr>
            <p:ph type="subTitle" idx="1" hasCustomPrompt="1"/>
          </p:nvPr>
        </p:nvSpPr>
        <p:spPr>
          <a:xfrm>
            <a:off x="1524000" y="5263965"/>
            <a:ext cx="9144000" cy="365125"/>
          </a:xfrm>
        </p:spPr>
        <p:txBody>
          <a:bodyPr>
            <a:normAutofit/>
          </a:bodyPr>
          <a:lstStyle>
            <a:lvl1pPr marL="0" indent="0" algn="ctr">
              <a:buNone/>
              <a:defRPr sz="3200" b="1" baseline="300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7" name="Picture 6">
            <a:extLst>
              <a:ext uri="{FF2B5EF4-FFF2-40B4-BE49-F238E27FC236}">
                <a16:creationId xmlns:a16="http://schemas.microsoft.com/office/drawing/2014/main" id="{8938F15D-FCCC-B741-954E-115B4D2A0A4F}"/>
              </a:ext>
            </a:extLst>
          </p:cNvPr>
          <p:cNvPicPr>
            <a:picLocks noChangeAspect="1"/>
          </p:cNvPicPr>
          <p:nvPr userDrawn="1"/>
        </p:nvPicPr>
        <p:blipFill>
          <a:blip r:embed="rId2"/>
          <a:stretch>
            <a:fillRect/>
          </a:stretch>
        </p:blipFill>
        <p:spPr>
          <a:xfrm>
            <a:off x="3313461" y="2116435"/>
            <a:ext cx="5565079" cy="2783898"/>
          </a:xfrm>
          <a:prstGeom prst="rect">
            <a:avLst/>
          </a:prstGeom>
        </p:spPr>
      </p:pic>
      <p:sp>
        <p:nvSpPr>
          <p:cNvPr id="8" name="Rectangle 7">
            <a:extLst>
              <a:ext uri="{FF2B5EF4-FFF2-40B4-BE49-F238E27FC236}">
                <a16:creationId xmlns:a16="http://schemas.microsoft.com/office/drawing/2014/main" id="{A702B4EA-5792-0A89-8A86-A52EC15FC2C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284681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6419335-E17E-B2A7-23D3-A2CCBFB77EA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597723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D5FE3D5-90D8-80AA-7D23-45A3BE8BD9B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38918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042421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936933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DF1B99-B0C9-477F-B3A2-7ED040C4E0B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90178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DF1B99-B0C9-477F-B3A2-7ED040C4E0B5}"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6259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DF1B99-B0C9-477F-B3A2-7ED040C4E0B5}"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084976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DF1B99-B0C9-477F-B3A2-7ED040C4E0B5}"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1329024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F1B99-B0C9-477F-B3A2-7ED040C4E0B5}"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45966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F1B99-B0C9-477F-B3A2-7ED040C4E0B5}"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86639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85657"/>
            <a:ext cx="10515600" cy="762633"/>
          </a:xfrm>
          <a:ln>
            <a:solidFill>
              <a:srgbClr val="0420AC"/>
            </a:solidFill>
          </a:ln>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838200" y="1419647"/>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344262B-8917-EB22-335E-4418EAEC820C}"/>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42632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F1B99-B0C9-477F-B3A2-7ED040C4E0B5}"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900655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57982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7054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rgbClr val="002060"/>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a:extLst>
              <a:ext uri="{FF2B5EF4-FFF2-40B4-BE49-F238E27FC236}">
                <a16:creationId xmlns:a16="http://schemas.microsoft.com/office/drawing/2014/main" id="{1EF832C5-7E5A-1B4A-E2EB-8796CEEFDA0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2215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24E53F5-B3FC-37A3-854A-E9B7546E5167}"/>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81693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5B99199C-A2AD-6E18-4CE4-363E655CC8A5}"/>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629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CFF055C6-2C9F-43F2-803D-CA5D70BAB727}" type="datetimeFigureOut">
              <a:rPr lang="en-GB" smtClean="0"/>
              <a:t>21/09/2023</a:t>
            </a:fld>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C1BD93C-EFF1-444B-9E03-D20EDDE710E1}" type="slidenum">
              <a:rPr lang="en-GB" smtClean="0"/>
              <a:t>‹#›</a:t>
            </a:fld>
            <a:endParaRPr lang="en-GB"/>
          </a:p>
        </p:txBody>
      </p:sp>
      <p:sp>
        <p:nvSpPr>
          <p:cNvPr id="7" name="Rectangle 6">
            <a:extLst>
              <a:ext uri="{FF2B5EF4-FFF2-40B4-BE49-F238E27FC236}">
                <a16:creationId xmlns:a16="http://schemas.microsoft.com/office/drawing/2014/main" id="{FBD5D7DA-B939-B342-2344-531FAFA62A2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8110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FD6AC8-B55D-24ED-8573-7C48D76EDB22}"/>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5484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328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32D9A0E-7834-AB1B-BF5A-3AC11F3818ED}"/>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0098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6DE981E-FAAF-BBAC-98CB-7D39AF0BCF5A}"/>
              </a:ext>
            </a:extLst>
          </p:cNvPr>
          <p:cNvSpPr/>
          <p:nvPr userDrawn="1"/>
        </p:nvSpPr>
        <p:spPr>
          <a:xfrm>
            <a:off x="0" y="6492874"/>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R  E  S  P  E  C  T    +    L  O  V  E    +    I  N  T  E  G  R  I  T  Y    +    S  E  R  V  I  C  E    +    R  E  S  I  L  I  E  N  C  E</a:t>
            </a:r>
          </a:p>
        </p:txBody>
      </p:sp>
      <p:sp>
        <p:nvSpPr>
          <p:cNvPr id="8" name="Rectangle 7">
            <a:extLst>
              <a:ext uri="{FF2B5EF4-FFF2-40B4-BE49-F238E27FC236}">
                <a16:creationId xmlns:a16="http://schemas.microsoft.com/office/drawing/2014/main" id="{B024059D-7E86-72B7-16D2-1F04E7838CF1}"/>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237276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F1B99-B0C9-477F-B3A2-7ED040C4E0B5}"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47F2B-7AED-4A0D-AA30-788CE124EA1E}" type="slidenum">
              <a:rPr lang="en-GB" smtClean="0"/>
              <a:t>‹#›</a:t>
            </a:fld>
            <a:endParaRPr lang="en-GB"/>
          </a:p>
        </p:txBody>
      </p:sp>
    </p:spTree>
    <p:extLst>
      <p:ext uri="{BB962C8B-B14F-4D97-AF65-F5344CB8AC3E}">
        <p14:creationId xmlns:p14="http://schemas.microsoft.com/office/powerpoint/2010/main" val="429472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4A33-1807-486B-8857-755A5983F521}"/>
              </a:ext>
            </a:extLst>
          </p:cNvPr>
          <p:cNvSpPr>
            <a:spLocks noGrp="1"/>
          </p:cNvSpPr>
          <p:nvPr>
            <p:ph type="ctrTitle"/>
          </p:nvPr>
        </p:nvSpPr>
        <p:spPr/>
        <p:txBody>
          <a:bodyPr/>
          <a:lstStyle/>
          <a:p>
            <a:r>
              <a:rPr lang="en-GB">
                <a:latin typeface="Calibri"/>
                <a:cs typeface="Calibri"/>
              </a:rPr>
              <a:t>Parent/Carer Information Evening Y10</a:t>
            </a:r>
          </a:p>
        </p:txBody>
      </p:sp>
      <p:sp>
        <p:nvSpPr>
          <p:cNvPr id="3" name="Subtitle 2">
            <a:extLst>
              <a:ext uri="{FF2B5EF4-FFF2-40B4-BE49-F238E27FC236}">
                <a16:creationId xmlns:a16="http://schemas.microsoft.com/office/drawing/2014/main" id="{24842046-F956-2E8F-7581-036269170EA8}"/>
              </a:ext>
            </a:extLst>
          </p:cNvPr>
          <p:cNvSpPr>
            <a:spLocks noGrp="1"/>
          </p:cNvSpPr>
          <p:nvPr>
            <p:ph type="subTitle" idx="1"/>
          </p:nvPr>
        </p:nvSpPr>
        <p:spPr/>
        <p:txBody>
          <a:bodyPr>
            <a:normAutofit lnSpcReduction="10000"/>
          </a:bodyPr>
          <a:lstStyle/>
          <a:p>
            <a:r>
              <a:rPr lang="en-GB"/>
              <a:t>20th September 2023</a:t>
            </a:r>
          </a:p>
        </p:txBody>
      </p:sp>
    </p:spTree>
    <p:extLst>
      <p:ext uri="{BB962C8B-B14F-4D97-AF65-F5344CB8AC3E}">
        <p14:creationId xmlns:p14="http://schemas.microsoft.com/office/powerpoint/2010/main" val="420425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A9C1-6660-396C-3F55-CF6E2B3940FC}"/>
              </a:ext>
            </a:extLst>
          </p:cNvPr>
          <p:cNvSpPr>
            <a:spLocks noGrp="1"/>
          </p:cNvSpPr>
          <p:nvPr>
            <p:ph type="title"/>
          </p:nvPr>
        </p:nvSpPr>
        <p:spPr/>
        <p:txBody>
          <a:bodyPr>
            <a:normAutofit fontScale="90000"/>
          </a:bodyPr>
          <a:lstStyle/>
          <a:p>
            <a:r>
              <a:rPr lang="en-GB" sz="6000" b="1">
                <a:solidFill>
                  <a:schemeClr val="accent1">
                    <a:lumMod val="50000"/>
                  </a:schemeClr>
                </a:solidFill>
                <a:latin typeface="Calibri"/>
                <a:cs typeface="Calibri"/>
              </a:rPr>
              <a:t>The GCSE Exams in Summer 2025</a:t>
            </a:r>
            <a:endParaRPr lang="en-US"/>
          </a:p>
        </p:txBody>
      </p:sp>
      <p:sp>
        <p:nvSpPr>
          <p:cNvPr id="3" name="Content Placeholder 2">
            <a:extLst>
              <a:ext uri="{FF2B5EF4-FFF2-40B4-BE49-F238E27FC236}">
                <a16:creationId xmlns:a16="http://schemas.microsoft.com/office/drawing/2014/main" id="{0C9F2100-06C4-94FD-E91E-4A461CF1FA8E}"/>
              </a:ext>
            </a:extLst>
          </p:cNvPr>
          <p:cNvSpPr>
            <a:spLocks noGrp="1"/>
          </p:cNvSpPr>
          <p:nvPr>
            <p:ph idx="1"/>
          </p:nvPr>
        </p:nvSpPr>
        <p:spPr/>
        <p:txBody>
          <a:bodyPr/>
          <a:lstStyle/>
          <a:p>
            <a:endParaRPr lang="en-GB"/>
          </a:p>
        </p:txBody>
      </p:sp>
      <p:sp>
        <p:nvSpPr>
          <p:cNvPr id="4" name="Content Placeholder 2">
            <a:extLst>
              <a:ext uri="{FF2B5EF4-FFF2-40B4-BE49-F238E27FC236}">
                <a16:creationId xmlns:a16="http://schemas.microsoft.com/office/drawing/2014/main" id="{BDCB5C0B-2EE0-26CC-008B-D20D40CF2AE5}"/>
              </a:ext>
            </a:extLst>
          </p:cNvPr>
          <p:cNvSpPr>
            <a:spLocks noGrp="1"/>
          </p:cNvSpPr>
          <p:nvPr/>
        </p:nvSpPr>
        <p:spPr>
          <a:xfrm>
            <a:off x="441617" y="1436149"/>
            <a:ext cx="7376639" cy="4315217"/>
          </a:xfrm>
          <a:prstGeom prst="rect">
            <a:avLst/>
          </a:prstGeom>
          <a:ln>
            <a:solidFill>
              <a:schemeClr val="accent1"/>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accent1">
                    <a:lumMod val="50000"/>
                  </a:schemeClr>
                </a:solidFill>
              </a:rPr>
              <a:t>Most will gain 9 GCSE / </a:t>
            </a:r>
            <a:r>
              <a:rPr lang="en-GB" sz="3200" b="1" err="1">
                <a:solidFill>
                  <a:schemeClr val="accent1">
                    <a:lumMod val="50000"/>
                  </a:schemeClr>
                </a:solidFill>
              </a:rPr>
              <a:t>Voc</a:t>
            </a:r>
            <a:r>
              <a:rPr lang="en-GB" sz="3200" b="1">
                <a:solidFill>
                  <a:schemeClr val="accent1">
                    <a:lumMod val="50000"/>
                  </a:schemeClr>
                </a:solidFill>
              </a:rPr>
              <a:t> qualifications</a:t>
            </a:r>
            <a:endParaRPr lang="en-GB" sz="3200" b="1">
              <a:solidFill>
                <a:schemeClr val="accent1">
                  <a:lumMod val="50000"/>
                </a:schemeClr>
              </a:solidFill>
              <a:cs typeface="Calibri"/>
            </a:endParaRPr>
          </a:p>
          <a:p>
            <a:r>
              <a:rPr lang="en-GB" sz="3200">
                <a:solidFill>
                  <a:schemeClr val="accent1">
                    <a:lumMod val="50000"/>
                  </a:schemeClr>
                </a:solidFill>
              </a:rPr>
              <a:t>4 exams in English Language &amp; English Lit</a:t>
            </a:r>
            <a:endParaRPr lang="en-GB" sz="3200">
              <a:solidFill>
                <a:schemeClr val="accent1">
                  <a:lumMod val="50000"/>
                </a:schemeClr>
              </a:solidFill>
              <a:cs typeface="Calibri"/>
            </a:endParaRPr>
          </a:p>
          <a:p>
            <a:r>
              <a:rPr lang="en-GB" sz="3200">
                <a:solidFill>
                  <a:schemeClr val="accent1">
                    <a:lumMod val="50000"/>
                  </a:schemeClr>
                </a:solidFill>
              </a:rPr>
              <a:t>3 exams in Maths</a:t>
            </a:r>
            <a:endParaRPr lang="en-GB" sz="3200">
              <a:solidFill>
                <a:schemeClr val="accent1">
                  <a:lumMod val="50000"/>
                </a:schemeClr>
              </a:solidFill>
              <a:cs typeface="Calibri"/>
            </a:endParaRPr>
          </a:p>
          <a:p>
            <a:r>
              <a:rPr lang="en-GB" sz="3200">
                <a:solidFill>
                  <a:schemeClr val="accent1">
                    <a:lumMod val="50000"/>
                  </a:schemeClr>
                </a:solidFill>
              </a:rPr>
              <a:t>6 exams in Science</a:t>
            </a:r>
            <a:endParaRPr lang="en-GB" sz="3200">
              <a:solidFill>
                <a:schemeClr val="accent1">
                  <a:lumMod val="50000"/>
                </a:schemeClr>
              </a:solidFill>
              <a:cs typeface="Calibri"/>
            </a:endParaRPr>
          </a:p>
          <a:p>
            <a:r>
              <a:rPr lang="en-GB" sz="3200">
                <a:solidFill>
                  <a:schemeClr val="accent1">
                    <a:lumMod val="50000"/>
                  </a:schemeClr>
                </a:solidFill>
              </a:rPr>
              <a:t>3 exams in RE</a:t>
            </a:r>
            <a:endParaRPr lang="en-GB" sz="3200">
              <a:solidFill>
                <a:schemeClr val="accent1">
                  <a:lumMod val="50000"/>
                </a:schemeClr>
              </a:solidFill>
              <a:cs typeface="Calibri"/>
            </a:endParaRPr>
          </a:p>
          <a:p>
            <a:r>
              <a:rPr lang="en-GB" sz="3200">
                <a:solidFill>
                  <a:schemeClr val="accent1">
                    <a:lumMod val="50000"/>
                  </a:schemeClr>
                </a:solidFill>
              </a:rPr>
              <a:t>3 exams in History or 3 in Geography</a:t>
            </a:r>
            <a:endParaRPr lang="en-GB" sz="3200">
              <a:solidFill>
                <a:schemeClr val="accent1">
                  <a:lumMod val="50000"/>
                </a:schemeClr>
              </a:solidFill>
              <a:cs typeface="Calibri"/>
            </a:endParaRPr>
          </a:p>
          <a:p>
            <a:r>
              <a:rPr lang="en-GB" sz="3200">
                <a:solidFill>
                  <a:schemeClr val="accent1">
                    <a:lumMod val="50000"/>
                  </a:schemeClr>
                </a:solidFill>
              </a:rPr>
              <a:t>Plus more exams in their other option subjects (how many depends on what they have selected)</a:t>
            </a:r>
            <a:endParaRPr lang="en-GB" sz="3200">
              <a:solidFill>
                <a:schemeClr val="accent1">
                  <a:lumMod val="50000"/>
                </a:schemeClr>
              </a:solidFill>
              <a:cs typeface="Calibri"/>
            </a:endParaRPr>
          </a:p>
        </p:txBody>
      </p:sp>
      <p:sp>
        <p:nvSpPr>
          <p:cNvPr id="5" name="TextBox 1">
            <a:extLst>
              <a:ext uri="{FF2B5EF4-FFF2-40B4-BE49-F238E27FC236}">
                <a16:creationId xmlns:a16="http://schemas.microsoft.com/office/drawing/2014/main" id="{305D075E-F3B0-4D75-DF97-576C0B10DFBA}"/>
              </a:ext>
            </a:extLst>
          </p:cNvPr>
          <p:cNvSpPr txBox="1"/>
          <p:nvPr/>
        </p:nvSpPr>
        <p:spPr>
          <a:xfrm>
            <a:off x="8155093" y="1825966"/>
            <a:ext cx="3200400" cy="2677656"/>
          </a:xfrm>
          <a:prstGeom prst="rect">
            <a:avLst/>
          </a:prstGeom>
          <a:solidFill>
            <a:schemeClr val="accent1">
              <a:lumMod val="20000"/>
              <a:lumOff val="80000"/>
            </a:schemeClr>
          </a:solidFill>
          <a:ln>
            <a:solidFill>
              <a:schemeClr val="accent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2060"/>
                </a:solidFill>
                <a:effectLst/>
                <a:uLnTx/>
                <a:uFillTx/>
                <a:latin typeface="Calibri"/>
                <a:cs typeface="Calibri"/>
              </a:rPr>
              <a:t>For</a:t>
            </a:r>
            <a:r>
              <a:rPr lang="en-GB" sz="2800" noProof="0">
                <a:solidFill>
                  <a:srgbClr val="002060"/>
                </a:solidFill>
                <a:latin typeface="Calibri"/>
                <a:cs typeface="Calibri"/>
              </a:rPr>
              <a:t> all</a:t>
            </a:r>
            <a:r>
              <a:rPr kumimoji="0" lang="en-GB" sz="2800" b="0" i="0" u="none" strike="noStrike" kern="1200" cap="none" spc="0" normalizeH="0" baseline="0" noProof="0">
                <a:ln>
                  <a:noFill/>
                </a:ln>
                <a:solidFill>
                  <a:srgbClr val="002060"/>
                </a:solidFill>
                <a:effectLst/>
                <a:uLnTx/>
                <a:uFillTx/>
                <a:latin typeface="Calibri"/>
                <a:cs typeface="Calibri"/>
              </a:rPr>
              <a:t> students they </a:t>
            </a:r>
            <a:r>
              <a:rPr lang="en-GB" sz="2800">
                <a:solidFill>
                  <a:srgbClr val="002060"/>
                </a:solidFill>
                <a:latin typeface="Calibri"/>
                <a:cs typeface="Calibri"/>
              </a:rPr>
              <a:t>will</a:t>
            </a:r>
            <a:r>
              <a:rPr kumimoji="0" lang="en-GB" sz="2800" b="0" i="0" u="none" strike="noStrike" kern="1200" cap="none" spc="0" normalizeH="0" baseline="0" noProof="0">
                <a:ln>
                  <a:noFill/>
                </a:ln>
                <a:solidFill>
                  <a:srgbClr val="002060"/>
                </a:solidFill>
                <a:effectLst/>
                <a:uLnTx/>
                <a:uFillTx/>
                <a:latin typeface="Calibri"/>
                <a:cs typeface="Calibri"/>
              </a:rPr>
              <a:t> be sitting </a:t>
            </a:r>
            <a:r>
              <a:rPr lang="en-GB" sz="2800">
                <a:solidFill>
                  <a:srgbClr val="002060"/>
                </a:solidFill>
                <a:latin typeface="Calibri"/>
                <a:cs typeface="Calibri"/>
              </a:rPr>
              <a:t>over </a:t>
            </a:r>
            <a:r>
              <a:rPr kumimoji="0" lang="en-GB" sz="2800" b="0" i="0" u="none" strike="noStrike" kern="1200" cap="none" spc="0" normalizeH="0" baseline="0" noProof="0">
                <a:ln>
                  <a:noFill/>
                </a:ln>
                <a:solidFill>
                  <a:srgbClr val="002060"/>
                </a:solidFill>
                <a:effectLst/>
                <a:uLnTx/>
                <a:uFillTx/>
                <a:latin typeface="Calibri"/>
                <a:cs typeface="Calibri"/>
              </a:rPr>
              <a:t>20 different exams in a 4-week period in May / June of </a:t>
            </a:r>
            <a:r>
              <a:rPr lang="en-GB" sz="2800">
                <a:solidFill>
                  <a:srgbClr val="002060"/>
                </a:solidFill>
                <a:latin typeface="Calibri"/>
                <a:cs typeface="Calibri"/>
              </a:rPr>
              <a:t>2025</a:t>
            </a:r>
            <a:endParaRPr lang="en-GB" sz="2800" b="0" i="0" u="none" strike="noStrike" kern="1200" cap="none" spc="0" normalizeH="0" baseline="0" noProof="0">
              <a:ln>
                <a:noFill/>
              </a:ln>
              <a:solidFill>
                <a:srgbClr val="002060"/>
              </a:solidFill>
              <a:effectLst/>
              <a:uLnTx/>
              <a:uFillTx/>
              <a:latin typeface="Calibri"/>
              <a:cs typeface="Calibri"/>
            </a:endParaRPr>
          </a:p>
        </p:txBody>
      </p:sp>
    </p:spTree>
    <p:extLst>
      <p:ext uri="{BB962C8B-B14F-4D97-AF65-F5344CB8AC3E}">
        <p14:creationId xmlns:p14="http://schemas.microsoft.com/office/powerpoint/2010/main" val="3059715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3EE4-E9B7-767B-0453-E6CD1FBBF913}"/>
              </a:ext>
            </a:extLst>
          </p:cNvPr>
          <p:cNvSpPr>
            <a:spLocks noGrp="1"/>
          </p:cNvSpPr>
          <p:nvPr>
            <p:ph type="title"/>
          </p:nvPr>
        </p:nvSpPr>
        <p:spPr/>
        <p:txBody>
          <a:bodyPr>
            <a:normAutofit/>
          </a:bodyPr>
          <a:lstStyle/>
          <a:p>
            <a:r>
              <a:rPr lang="en-GB" sz="3600" b="1">
                <a:solidFill>
                  <a:schemeClr val="accent1">
                    <a:lumMod val="50000"/>
                  </a:schemeClr>
                </a:solidFill>
                <a:latin typeface="Calibri"/>
                <a:cs typeface="Calibri"/>
              </a:rPr>
              <a:t>Your role in supporting their GCSE Outcomes</a:t>
            </a:r>
            <a:endParaRPr lang="en-US" sz="3600" b="1">
              <a:solidFill>
                <a:schemeClr val="accent1">
                  <a:lumMod val="50000"/>
                </a:schemeClr>
              </a:solidFill>
              <a:latin typeface="Calibri"/>
              <a:cs typeface="Calibri"/>
            </a:endParaRPr>
          </a:p>
        </p:txBody>
      </p:sp>
      <p:pic>
        <p:nvPicPr>
          <p:cNvPr id="4" name="Content Placeholder 3" descr="Attendance - St Brendan&amp;#39;s Catholic Primary School, Corby">
            <a:extLst>
              <a:ext uri="{FF2B5EF4-FFF2-40B4-BE49-F238E27FC236}">
                <a16:creationId xmlns:a16="http://schemas.microsoft.com/office/drawing/2014/main" id="{1E3EE7B0-C772-2AC5-F23A-9C929F22CF45}"/>
              </a:ext>
            </a:extLst>
          </p:cNvPr>
          <p:cNvPicPr>
            <a:picLocks noGrp="1" noChangeAspect="1"/>
          </p:cNvPicPr>
          <p:nvPr>
            <p:ph idx="1"/>
          </p:nvPr>
        </p:nvPicPr>
        <p:blipFill>
          <a:blip r:embed="rId3"/>
          <a:stretch>
            <a:fillRect/>
          </a:stretch>
        </p:blipFill>
        <p:spPr>
          <a:xfrm>
            <a:off x="163512" y="1486383"/>
            <a:ext cx="3228975" cy="1619250"/>
          </a:xfrm>
        </p:spPr>
      </p:pic>
      <p:pic>
        <p:nvPicPr>
          <p:cNvPr id="5" name="Picture 4" descr="A black background with white text&#10;&#10;Description automatically generated">
            <a:extLst>
              <a:ext uri="{FF2B5EF4-FFF2-40B4-BE49-F238E27FC236}">
                <a16:creationId xmlns:a16="http://schemas.microsoft.com/office/drawing/2014/main" id="{7B12B9E7-52E8-15E9-3046-060EBFC0D6B6}"/>
              </a:ext>
            </a:extLst>
          </p:cNvPr>
          <p:cNvPicPr>
            <a:picLocks noChangeAspect="1"/>
          </p:cNvPicPr>
          <p:nvPr/>
        </p:nvPicPr>
        <p:blipFill>
          <a:blip r:embed="rId4"/>
          <a:stretch>
            <a:fillRect/>
          </a:stretch>
        </p:blipFill>
        <p:spPr>
          <a:xfrm>
            <a:off x="250092" y="3699547"/>
            <a:ext cx="2743200" cy="1432290"/>
          </a:xfrm>
          <a:prstGeom prst="rect">
            <a:avLst/>
          </a:prstGeom>
        </p:spPr>
      </p:pic>
      <p:sp>
        <p:nvSpPr>
          <p:cNvPr id="6" name="Rectangle 5">
            <a:extLst>
              <a:ext uri="{FF2B5EF4-FFF2-40B4-BE49-F238E27FC236}">
                <a16:creationId xmlns:a16="http://schemas.microsoft.com/office/drawing/2014/main" id="{393F59E1-D7C8-E1BE-D08D-4FD28972DEB3}"/>
              </a:ext>
            </a:extLst>
          </p:cNvPr>
          <p:cNvSpPr/>
          <p:nvPr/>
        </p:nvSpPr>
        <p:spPr>
          <a:xfrm>
            <a:off x="3565133" y="1310135"/>
            <a:ext cx="8094444" cy="32362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7000"/>
              </a:lnSpc>
              <a:buFont typeface="Arial" panose="020B0604020202020204" pitchFamily="34" charset="0"/>
              <a:buChar char="•"/>
            </a:pPr>
            <a:r>
              <a:rPr lang="en-GB" sz="2400">
                <a:solidFill>
                  <a:schemeClr val="accent1">
                    <a:lumMod val="50000"/>
                  </a:schemeClr>
                </a:solidFill>
              </a:rPr>
              <a:t>The GCSE results from the summer reinforced a key fact – </a:t>
            </a:r>
            <a:r>
              <a:rPr lang="en-GB" sz="2400" b="1">
                <a:solidFill>
                  <a:schemeClr val="accent1">
                    <a:lumMod val="50000"/>
                  </a:schemeClr>
                </a:solidFill>
              </a:rPr>
              <a:t>that the more pupils attend school, the better their outcomes </a:t>
            </a:r>
            <a:endParaRPr lang="en-GB" sz="2400" b="1">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Please do everything you can to ensure your child attends school every day</a:t>
            </a:r>
            <a:endParaRPr lang="en-GB" sz="2400">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If pupils are not in, we cannot help them</a:t>
            </a:r>
            <a:endParaRPr lang="en-GB" sz="2400">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Please avoid appointments, meetings etc during the school day</a:t>
            </a:r>
            <a:endParaRPr lang="en-GB" sz="2400">
              <a:solidFill>
                <a:schemeClr val="accent1">
                  <a:lumMod val="50000"/>
                </a:schemeClr>
              </a:solidFill>
              <a:cs typeface="Calibri"/>
            </a:endParaRPr>
          </a:p>
        </p:txBody>
      </p:sp>
    </p:spTree>
    <p:extLst>
      <p:ext uri="{BB962C8B-B14F-4D97-AF65-F5344CB8AC3E}">
        <p14:creationId xmlns:p14="http://schemas.microsoft.com/office/powerpoint/2010/main" val="2045970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1784-F2E3-4BCF-882C-3028A6A08995}"/>
              </a:ext>
            </a:extLst>
          </p:cNvPr>
          <p:cNvSpPr>
            <a:spLocks noGrp="1"/>
          </p:cNvSpPr>
          <p:nvPr>
            <p:ph type="title"/>
          </p:nvPr>
        </p:nvSpPr>
        <p:spPr/>
        <p:txBody>
          <a:bodyPr/>
          <a:lstStyle/>
          <a:p>
            <a:r>
              <a:rPr lang="en-GB" b="1">
                <a:latin typeface="Calibri"/>
                <a:cs typeface="Calibri"/>
              </a:rPr>
              <a:t>Attendance</a:t>
            </a:r>
          </a:p>
        </p:txBody>
      </p:sp>
      <p:pic>
        <p:nvPicPr>
          <p:cNvPr id="4" name="Content Placeholder 3">
            <a:extLst>
              <a:ext uri="{FF2B5EF4-FFF2-40B4-BE49-F238E27FC236}">
                <a16:creationId xmlns:a16="http://schemas.microsoft.com/office/drawing/2014/main" id="{4E66D5EC-F524-4480-9841-AE83E23200A6}"/>
              </a:ext>
            </a:extLst>
          </p:cNvPr>
          <p:cNvPicPr>
            <a:picLocks noGrp="1" noChangeAspect="1"/>
          </p:cNvPicPr>
          <p:nvPr>
            <p:ph idx="1"/>
          </p:nvPr>
        </p:nvPicPr>
        <p:blipFill rotWithShape="1">
          <a:blip r:embed="rId3"/>
          <a:srcRect l="5704" t="8046" r="9982" b="7626"/>
          <a:stretch/>
        </p:blipFill>
        <p:spPr>
          <a:xfrm>
            <a:off x="-1497" y="1504244"/>
            <a:ext cx="7232711" cy="4668378"/>
          </a:xfrm>
          <a:prstGeom prst="rect">
            <a:avLst/>
          </a:prstGeom>
          <a:ln>
            <a:noFill/>
          </a:ln>
        </p:spPr>
      </p:pic>
      <p:sp>
        <p:nvSpPr>
          <p:cNvPr id="5" name="TextBox 4">
            <a:extLst>
              <a:ext uri="{FF2B5EF4-FFF2-40B4-BE49-F238E27FC236}">
                <a16:creationId xmlns:a16="http://schemas.microsoft.com/office/drawing/2014/main" id="{E6A634AC-E692-D2AD-7183-303FCE99A001}"/>
              </a:ext>
            </a:extLst>
          </p:cNvPr>
          <p:cNvSpPr txBox="1"/>
          <p:nvPr/>
        </p:nvSpPr>
        <p:spPr>
          <a:xfrm>
            <a:off x="7391400" y="1505607"/>
            <a:ext cx="474016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002060"/>
                </a:solidFill>
              </a:rPr>
              <a:t>If a pupil has an overall attendance of 95%, this may sound good, yet it actually means the pupil will have missed 9.5 days of lessons, which is nearly 50 hours of input from their class teachers that they will never get back – plus lost opportunities for intervention and support.</a:t>
            </a:r>
          </a:p>
        </p:txBody>
      </p:sp>
    </p:spTree>
    <p:extLst>
      <p:ext uri="{BB962C8B-B14F-4D97-AF65-F5344CB8AC3E}">
        <p14:creationId xmlns:p14="http://schemas.microsoft.com/office/powerpoint/2010/main" val="3336511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CC53-1679-455A-B02E-5A9A8CA1AB51}"/>
              </a:ext>
            </a:extLst>
          </p:cNvPr>
          <p:cNvSpPr>
            <a:spLocks noGrp="1"/>
          </p:cNvSpPr>
          <p:nvPr>
            <p:ph type="title"/>
          </p:nvPr>
        </p:nvSpPr>
        <p:spPr/>
        <p:txBody>
          <a:bodyPr>
            <a:normAutofit/>
          </a:bodyPr>
          <a:lstStyle/>
          <a:p>
            <a:r>
              <a:rPr lang="en-GB" b="1">
                <a:latin typeface="Calibri"/>
                <a:cs typeface="Calibri"/>
              </a:rPr>
              <a:t>Punctuality</a:t>
            </a:r>
            <a:endParaRPr lang="en-GB">
              <a:latin typeface="Calibri"/>
              <a:cs typeface="Calibri"/>
            </a:endParaRPr>
          </a:p>
        </p:txBody>
      </p:sp>
      <p:pic>
        <p:nvPicPr>
          <p:cNvPr id="4" name="Picture 2" descr="Why Punctuality Is the Single Best Indicator of Potential Success | Inc.com">
            <a:extLst>
              <a:ext uri="{FF2B5EF4-FFF2-40B4-BE49-F238E27FC236}">
                <a16:creationId xmlns:a16="http://schemas.microsoft.com/office/drawing/2014/main" id="{45FF7031-9A6A-4A42-9586-6076C9AB863B}"/>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385656" y="1924966"/>
            <a:ext cx="4609407" cy="25935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D692FC4-A2DA-4598-B0B9-0CDB324A68B9}"/>
              </a:ext>
            </a:extLst>
          </p:cNvPr>
          <p:cNvSpPr/>
          <p:nvPr/>
        </p:nvSpPr>
        <p:spPr>
          <a:xfrm>
            <a:off x="38013" y="1336946"/>
            <a:ext cx="7480094" cy="5724644"/>
          </a:xfrm>
          <a:prstGeom prst="rect">
            <a:avLst/>
          </a:prstGeom>
        </p:spPr>
        <p:txBody>
          <a:bodyPr wrap="square" lIns="91440" tIns="45720" rIns="91440" bIns="45720" anchor="t">
            <a:spAutoFit/>
          </a:bodyPr>
          <a:lstStyle/>
          <a:p>
            <a:r>
              <a:rPr lang="en-US" sz="2400">
                <a:solidFill>
                  <a:srgbClr val="002060"/>
                </a:solidFill>
              </a:rPr>
              <a:t>Pupils should be in school, ready for the day by 8:45am.  </a:t>
            </a:r>
            <a:endParaRPr lang="en-US" sz="2400">
              <a:solidFill>
                <a:srgbClr val="002060"/>
              </a:solidFill>
              <a:cs typeface="Calibri"/>
            </a:endParaRPr>
          </a:p>
          <a:p>
            <a:r>
              <a:rPr lang="en-US" sz="2400">
                <a:solidFill>
                  <a:srgbClr val="002060"/>
                </a:solidFill>
              </a:rPr>
              <a:t>Once the second bell has gone at 8:50am… they are LATE!</a:t>
            </a:r>
            <a:endParaRPr lang="en-US" sz="2400">
              <a:solidFill>
                <a:srgbClr val="002060"/>
              </a:solidFill>
              <a:cs typeface="Calibri"/>
            </a:endParaRPr>
          </a:p>
          <a:p>
            <a:endParaRPr lang="en-US" sz="2400">
              <a:solidFill>
                <a:srgbClr val="002060"/>
              </a:solidFill>
              <a:cs typeface="Calibri"/>
            </a:endParaRPr>
          </a:p>
          <a:p>
            <a:r>
              <a:rPr lang="en-US" sz="2400">
                <a:solidFill>
                  <a:srgbClr val="002060"/>
                </a:solidFill>
              </a:rPr>
              <a:t>Registration and form time is:</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The legal school register for the morning</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 Form Tutor can check in with a student</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 form tutor can have some pastoral time with the whole form</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important messages about the school day are shared</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t>
            </a:r>
            <a:r>
              <a:rPr lang="en-US" sz="2400" err="1">
                <a:solidFill>
                  <a:srgbClr val="002060"/>
                </a:solidFill>
              </a:rPr>
              <a:t>HoYs</a:t>
            </a:r>
            <a:r>
              <a:rPr lang="en-US" sz="2400">
                <a:solidFill>
                  <a:srgbClr val="002060"/>
                </a:solidFill>
              </a:rPr>
              <a:t> can find students to check in with them</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Pastoral support can be provided</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form reading happens to improve literacy</a:t>
            </a:r>
            <a:endParaRPr lang="en-US" sz="2400">
              <a:solidFill>
                <a:srgbClr val="002060"/>
              </a:solidFill>
              <a:cs typeface="Calibri"/>
            </a:endParaRPr>
          </a:p>
          <a:p>
            <a:endParaRPr lang="en-US">
              <a:solidFill>
                <a:srgbClr val="002060"/>
              </a:solidFill>
            </a:endParaRPr>
          </a:p>
          <a:p>
            <a:pPr marL="285750" indent="-285750">
              <a:buFont typeface="Arial" panose="020B0604020202020204" pitchFamily="34" charset="0"/>
              <a:buChar char="•"/>
            </a:pPr>
            <a:endParaRPr lang="en-US">
              <a:solidFill>
                <a:srgbClr val="002060"/>
              </a:solidFill>
            </a:endParaRPr>
          </a:p>
          <a:p>
            <a:pPr marL="285750" indent="-285750">
              <a:buFont typeface="Arial" panose="020B0604020202020204" pitchFamily="34" charset="0"/>
              <a:buChar char="•"/>
            </a:pPr>
            <a:endParaRPr lang="en-US">
              <a:solidFill>
                <a:srgbClr val="002060"/>
              </a:solidFill>
            </a:endParaRPr>
          </a:p>
        </p:txBody>
      </p:sp>
    </p:spTree>
    <p:extLst>
      <p:ext uri="{BB962C8B-B14F-4D97-AF65-F5344CB8AC3E}">
        <p14:creationId xmlns:p14="http://schemas.microsoft.com/office/powerpoint/2010/main" val="381900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D4D7-87E5-4CB9-9B5A-A6C032AC1684}"/>
              </a:ext>
            </a:extLst>
          </p:cNvPr>
          <p:cNvSpPr>
            <a:spLocks noGrp="1"/>
          </p:cNvSpPr>
          <p:nvPr>
            <p:ph type="title"/>
          </p:nvPr>
        </p:nvSpPr>
        <p:spPr/>
        <p:txBody>
          <a:bodyPr>
            <a:normAutofit/>
          </a:bodyPr>
          <a:lstStyle/>
          <a:p>
            <a:r>
              <a:rPr lang="en-GB" b="1">
                <a:solidFill>
                  <a:schemeClr val="accent1">
                    <a:lumMod val="50000"/>
                  </a:schemeClr>
                </a:solidFill>
                <a:latin typeface="Calibri"/>
                <a:cs typeface="Calibri"/>
              </a:rPr>
              <a:t>How else can you support your child?</a:t>
            </a:r>
          </a:p>
        </p:txBody>
      </p:sp>
      <p:pic>
        <p:nvPicPr>
          <p:cNvPr id="4" name="Content Placeholder 3">
            <a:extLst>
              <a:ext uri="{FF2B5EF4-FFF2-40B4-BE49-F238E27FC236}">
                <a16:creationId xmlns:a16="http://schemas.microsoft.com/office/drawing/2014/main" id="{33299459-AF05-4AF0-B446-3E39A43B837E}"/>
              </a:ext>
            </a:extLst>
          </p:cNvPr>
          <p:cNvPicPr>
            <a:picLocks noGrp="1" noChangeAspect="1"/>
          </p:cNvPicPr>
          <p:nvPr>
            <p:ph idx="1"/>
          </p:nvPr>
        </p:nvPicPr>
        <p:blipFill>
          <a:blip r:embed="rId3"/>
          <a:stretch>
            <a:fillRect/>
          </a:stretch>
        </p:blipFill>
        <p:spPr>
          <a:xfrm>
            <a:off x="685380" y="1425301"/>
            <a:ext cx="3523793" cy="2261812"/>
          </a:xfrm>
          <a:prstGeom prst="rect">
            <a:avLst/>
          </a:prstGeom>
        </p:spPr>
      </p:pic>
      <p:pic>
        <p:nvPicPr>
          <p:cNvPr id="5" name="Picture 4">
            <a:extLst>
              <a:ext uri="{FF2B5EF4-FFF2-40B4-BE49-F238E27FC236}">
                <a16:creationId xmlns:a16="http://schemas.microsoft.com/office/drawing/2014/main" id="{1FF6E129-ABDA-4708-B4BE-6831CBCFD5D4}"/>
              </a:ext>
            </a:extLst>
          </p:cNvPr>
          <p:cNvPicPr>
            <a:picLocks noChangeAspect="1"/>
          </p:cNvPicPr>
          <p:nvPr/>
        </p:nvPicPr>
        <p:blipFill>
          <a:blip r:embed="rId4"/>
          <a:stretch>
            <a:fillRect/>
          </a:stretch>
        </p:blipFill>
        <p:spPr>
          <a:xfrm>
            <a:off x="4312719" y="1425301"/>
            <a:ext cx="3670110" cy="2298391"/>
          </a:xfrm>
          <a:prstGeom prst="rect">
            <a:avLst/>
          </a:prstGeom>
        </p:spPr>
      </p:pic>
      <p:pic>
        <p:nvPicPr>
          <p:cNvPr id="6" name="Picture 5">
            <a:extLst>
              <a:ext uri="{FF2B5EF4-FFF2-40B4-BE49-F238E27FC236}">
                <a16:creationId xmlns:a16="http://schemas.microsoft.com/office/drawing/2014/main" id="{8E5AAD39-AA01-4476-A9C6-6F3B006ADFD2}"/>
              </a:ext>
            </a:extLst>
          </p:cNvPr>
          <p:cNvPicPr>
            <a:picLocks noChangeAspect="1"/>
          </p:cNvPicPr>
          <p:nvPr/>
        </p:nvPicPr>
        <p:blipFill>
          <a:blip r:embed="rId5"/>
          <a:stretch>
            <a:fillRect/>
          </a:stretch>
        </p:blipFill>
        <p:spPr>
          <a:xfrm>
            <a:off x="8197760" y="1443590"/>
            <a:ext cx="3395766" cy="2280102"/>
          </a:xfrm>
          <a:prstGeom prst="rect">
            <a:avLst/>
          </a:prstGeom>
        </p:spPr>
      </p:pic>
      <p:sp>
        <p:nvSpPr>
          <p:cNvPr id="7" name="Rectangle 6">
            <a:extLst>
              <a:ext uri="{FF2B5EF4-FFF2-40B4-BE49-F238E27FC236}">
                <a16:creationId xmlns:a16="http://schemas.microsoft.com/office/drawing/2014/main" id="{6FF8FFA4-BF5F-4C25-9A1F-3BA17EF75A39}"/>
              </a:ext>
            </a:extLst>
          </p:cNvPr>
          <p:cNvSpPr/>
          <p:nvPr/>
        </p:nvSpPr>
        <p:spPr>
          <a:xfrm>
            <a:off x="597764" y="3864124"/>
            <a:ext cx="6096000" cy="156966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1" u="none" strike="noStrike" kern="0" cap="none" spc="0" normalizeH="0" baseline="0" noProof="0">
                <a:ln>
                  <a:noFill/>
                </a:ln>
                <a:solidFill>
                  <a:srgbClr val="002060"/>
                </a:solidFill>
                <a:effectLst/>
                <a:uLnTx/>
                <a:uFillTx/>
              </a:rPr>
              <a:t>Patience, Love</a:t>
            </a:r>
            <a:r>
              <a:rPr lang="en-GB" sz="3200" b="1" i="1" kern="0">
                <a:solidFill>
                  <a:srgbClr val="002060"/>
                </a:solidFill>
              </a:rPr>
              <a:t>, </a:t>
            </a:r>
            <a:r>
              <a:rPr kumimoji="0" lang="en-GB" sz="3200" b="1" i="1" u="none" strike="noStrike" kern="0" cap="none" spc="0" normalizeH="0" baseline="0" noProof="0">
                <a:ln>
                  <a:noFill/>
                </a:ln>
                <a:solidFill>
                  <a:srgbClr val="002060"/>
                </a:solidFill>
                <a:effectLst/>
                <a:uLnTx/>
                <a:uFillTx/>
              </a:rPr>
              <a:t>Care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1" u="none" strike="noStrike" kern="0" cap="none" spc="0" normalizeH="0" baseline="0" noProof="0">
                <a:ln>
                  <a:noFill/>
                </a:ln>
                <a:solidFill>
                  <a:srgbClr val="002060"/>
                </a:solidFill>
                <a:effectLst/>
                <a:uLnTx/>
                <a:uFillTx/>
              </a:rPr>
              <a:t>Support, Guidance, Organisation</a:t>
            </a:r>
          </a:p>
          <a:p>
            <a:pPr marL="0" marR="0" lvl="0" indent="0" defTabSz="914400" eaLnBrk="1" fontAlgn="auto" latinLnBrk="0" hangingPunct="1">
              <a:lnSpc>
                <a:spcPct val="100000"/>
              </a:lnSpc>
              <a:spcBef>
                <a:spcPts val="0"/>
              </a:spcBef>
              <a:spcAft>
                <a:spcPts val="0"/>
              </a:spcAft>
              <a:buClrTx/>
              <a:buSzTx/>
              <a:buFontTx/>
              <a:buNone/>
              <a:tabLst/>
              <a:defRPr/>
            </a:pPr>
            <a:r>
              <a:rPr lang="en-GB" sz="3200" b="1" i="1" kern="0">
                <a:solidFill>
                  <a:srgbClr val="002060"/>
                </a:solidFill>
              </a:rPr>
              <a:t>Independent Study</a:t>
            </a:r>
            <a:endParaRPr kumimoji="0" lang="en-GB" sz="3200" b="1" i="1" u="none" strike="noStrike" kern="0" cap="none" spc="0" normalizeH="0" baseline="0" noProof="0">
              <a:ln>
                <a:noFill/>
              </a:ln>
              <a:solidFill>
                <a:srgbClr val="002060"/>
              </a:solidFill>
              <a:effectLst/>
              <a:uLnTx/>
              <a:uFillTx/>
            </a:endParaRPr>
          </a:p>
        </p:txBody>
      </p:sp>
    </p:spTree>
    <p:extLst>
      <p:ext uri="{BB962C8B-B14F-4D97-AF65-F5344CB8AC3E}">
        <p14:creationId xmlns:p14="http://schemas.microsoft.com/office/powerpoint/2010/main" val="2592867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B92A-511B-4C87-B260-D9F2CA29742B}"/>
              </a:ext>
            </a:extLst>
          </p:cNvPr>
          <p:cNvSpPr>
            <a:spLocks noGrp="1"/>
          </p:cNvSpPr>
          <p:nvPr>
            <p:ph type="title"/>
          </p:nvPr>
        </p:nvSpPr>
        <p:spPr/>
        <p:txBody>
          <a:bodyPr/>
          <a:lstStyle/>
          <a:p>
            <a:r>
              <a:rPr lang="en-GB" b="1">
                <a:latin typeface="Calibri"/>
                <a:cs typeface="Calibri Light"/>
              </a:rPr>
              <a:t>Year 10 homework / revision</a:t>
            </a:r>
            <a:endParaRPr lang="en-GB">
              <a:latin typeface="Calibri"/>
              <a:cs typeface="Calibri"/>
            </a:endParaRPr>
          </a:p>
        </p:txBody>
      </p:sp>
      <p:sp>
        <p:nvSpPr>
          <p:cNvPr id="3" name="Content Placeholder 2">
            <a:extLst>
              <a:ext uri="{FF2B5EF4-FFF2-40B4-BE49-F238E27FC236}">
                <a16:creationId xmlns:a16="http://schemas.microsoft.com/office/drawing/2014/main" id="{11207FE2-8560-47E4-A394-6370732F9D94}"/>
              </a:ext>
            </a:extLst>
          </p:cNvPr>
          <p:cNvSpPr>
            <a:spLocks noGrp="1"/>
          </p:cNvSpPr>
          <p:nvPr>
            <p:ph idx="1"/>
          </p:nvPr>
        </p:nvSpPr>
        <p:spPr>
          <a:xfrm>
            <a:off x="376561" y="1470420"/>
            <a:ext cx="8048348" cy="4788337"/>
          </a:xfrm>
        </p:spPr>
        <p:txBody>
          <a:bodyPr>
            <a:normAutofit lnSpcReduction="10000"/>
          </a:bodyPr>
          <a:lstStyle/>
          <a:p>
            <a:pPr marL="0" indent="0">
              <a:buNone/>
            </a:pPr>
            <a:r>
              <a:rPr lang="en-GB">
                <a:solidFill>
                  <a:srgbClr val="00B050"/>
                </a:solidFill>
              </a:rPr>
              <a:t>Purpose:</a:t>
            </a:r>
            <a:r>
              <a:rPr lang="en-GB"/>
              <a:t> Help students </a:t>
            </a:r>
            <a:r>
              <a:rPr lang="en-GB" b="1"/>
              <a:t>know</a:t>
            </a:r>
            <a:r>
              <a:rPr lang="en-GB"/>
              <a:t> </a:t>
            </a:r>
            <a:r>
              <a:rPr lang="en-GB" b="1"/>
              <a:t>more</a:t>
            </a:r>
            <a:r>
              <a:rPr lang="en-GB"/>
              <a:t>, </a:t>
            </a:r>
            <a:r>
              <a:rPr lang="en-GB" b="1"/>
              <a:t>remember</a:t>
            </a:r>
            <a:r>
              <a:rPr lang="en-GB"/>
              <a:t> </a:t>
            </a:r>
            <a:r>
              <a:rPr lang="en-GB" b="1"/>
              <a:t>more</a:t>
            </a:r>
            <a:r>
              <a:rPr lang="en-GB"/>
              <a:t> and be </a:t>
            </a:r>
            <a:r>
              <a:rPr lang="en-GB" b="1"/>
              <a:t>able</a:t>
            </a:r>
            <a:r>
              <a:rPr lang="en-GB"/>
              <a:t> </a:t>
            </a:r>
            <a:r>
              <a:rPr lang="en-GB" b="1"/>
              <a:t>to</a:t>
            </a:r>
            <a:r>
              <a:rPr lang="en-GB"/>
              <a:t> </a:t>
            </a:r>
            <a:r>
              <a:rPr lang="en-GB" b="1"/>
              <a:t>do</a:t>
            </a:r>
            <a:r>
              <a:rPr lang="en-GB"/>
              <a:t> </a:t>
            </a:r>
            <a:r>
              <a:rPr lang="en-GB" b="1"/>
              <a:t>more</a:t>
            </a:r>
            <a:r>
              <a:rPr lang="en-GB"/>
              <a:t>.</a:t>
            </a:r>
          </a:p>
          <a:p>
            <a:pPr>
              <a:buFont typeface="Wingdings" panose="05000000000000000000" pitchFamily="2" charset="2"/>
              <a:buChar char="ü"/>
            </a:pPr>
            <a:endParaRPr lang="en-GB" b="1"/>
          </a:p>
          <a:p>
            <a:pPr>
              <a:buFont typeface="Wingdings" panose="05000000000000000000" pitchFamily="2" charset="2"/>
              <a:buChar char="ü"/>
            </a:pPr>
            <a:r>
              <a:rPr lang="en-GB"/>
              <a:t>This </a:t>
            </a:r>
            <a:r>
              <a:rPr lang="en-GB" b="1"/>
              <a:t>makes lessons easier, tests easier, and exams easier</a:t>
            </a:r>
            <a:r>
              <a:rPr lang="en-GB"/>
              <a:t>.</a:t>
            </a:r>
          </a:p>
          <a:p>
            <a:pPr>
              <a:buFont typeface="Wingdings" panose="05000000000000000000" pitchFamily="2" charset="2"/>
              <a:buChar char="ü"/>
            </a:pPr>
            <a:endParaRPr lang="en-GB"/>
          </a:p>
          <a:p>
            <a:pPr>
              <a:buFont typeface="Wingdings" panose="05000000000000000000" pitchFamily="2" charset="2"/>
              <a:buChar char="ü"/>
            </a:pPr>
            <a:r>
              <a:rPr lang="en-GB"/>
              <a:t>Helps students </a:t>
            </a:r>
            <a:r>
              <a:rPr lang="en-GB" b="1"/>
              <a:t>achieve higher, reach their potential</a:t>
            </a:r>
            <a:r>
              <a:rPr lang="en-GB"/>
              <a:t> and </a:t>
            </a:r>
            <a:r>
              <a:rPr lang="en-GB" b="1"/>
              <a:t>access their college courses</a:t>
            </a:r>
            <a:r>
              <a:rPr lang="en-GB"/>
              <a:t>.</a:t>
            </a:r>
          </a:p>
          <a:p>
            <a:pPr>
              <a:buFont typeface="Wingdings" panose="05000000000000000000" pitchFamily="2" charset="2"/>
              <a:buChar char="ü"/>
            </a:pPr>
            <a:endParaRPr lang="en-GB" b="1"/>
          </a:p>
          <a:p>
            <a:pPr>
              <a:buFont typeface="Wingdings" panose="05000000000000000000" pitchFamily="2" charset="2"/>
              <a:buChar char="ü"/>
            </a:pPr>
            <a:r>
              <a:rPr lang="en-GB"/>
              <a:t>Supports them to become </a:t>
            </a:r>
            <a:r>
              <a:rPr lang="en-GB" b="1"/>
              <a:t>independent </a:t>
            </a:r>
            <a:r>
              <a:rPr lang="en-GB"/>
              <a:t>and </a:t>
            </a:r>
            <a:r>
              <a:rPr lang="en-GB" b="1"/>
              <a:t>resilient</a:t>
            </a:r>
            <a:r>
              <a:rPr lang="en-GB"/>
              <a:t>.</a:t>
            </a:r>
          </a:p>
        </p:txBody>
      </p:sp>
      <p:pic>
        <p:nvPicPr>
          <p:cNvPr id="5" name="Picture 4" descr="SEHR45 - Grade 9-1 GCSE Combined Science: Edexcel Revision Guide with Online Edition - Higher">
            <a:extLst>
              <a:ext uri="{FF2B5EF4-FFF2-40B4-BE49-F238E27FC236}">
                <a16:creationId xmlns:a16="http://schemas.microsoft.com/office/drawing/2014/main" id="{A04AA3ED-718F-426F-96FF-C381860D1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533" y="1470420"/>
            <a:ext cx="1606703" cy="22734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E8F4DD6-A533-493A-847B-F62F6411BDE7}"/>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005487" y="3715262"/>
            <a:ext cx="2657081" cy="2657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835032D-D81F-48B9-877F-64DA6657EC77}"/>
              </a:ext>
            </a:extLst>
          </p:cNvPr>
          <p:cNvPicPr>
            <a:picLocks noChangeAspect="1"/>
          </p:cNvPicPr>
          <p:nvPr/>
        </p:nvPicPr>
        <p:blipFill>
          <a:blip r:embed="rId5"/>
          <a:stretch>
            <a:fillRect/>
          </a:stretch>
        </p:blipFill>
        <p:spPr>
          <a:xfrm>
            <a:off x="10334027" y="1470420"/>
            <a:ext cx="1604114" cy="22734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3578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EF3F-22CA-4432-82C0-173AF5EF6455}"/>
              </a:ext>
            </a:extLst>
          </p:cNvPr>
          <p:cNvSpPr>
            <a:spLocks noGrp="1"/>
          </p:cNvSpPr>
          <p:nvPr>
            <p:ph type="title"/>
          </p:nvPr>
        </p:nvSpPr>
        <p:spPr/>
        <p:txBody>
          <a:bodyPr/>
          <a:lstStyle/>
          <a:p>
            <a:r>
              <a:rPr lang="en-GB" b="1">
                <a:latin typeface="Calibri"/>
                <a:cs typeface="Calibri Light"/>
              </a:rPr>
              <a:t>Year 10 homework / revision</a:t>
            </a:r>
            <a:endParaRPr lang="en-GB">
              <a:latin typeface="Calibri"/>
              <a:cs typeface="Calibri"/>
            </a:endParaRPr>
          </a:p>
        </p:txBody>
      </p:sp>
      <p:sp>
        <p:nvSpPr>
          <p:cNvPr id="7" name="Content Placeholder 9">
            <a:extLst>
              <a:ext uri="{FF2B5EF4-FFF2-40B4-BE49-F238E27FC236}">
                <a16:creationId xmlns:a16="http://schemas.microsoft.com/office/drawing/2014/main" id="{A2A24D6E-BB69-485C-B366-8C324289713F}"/>
              </a:ext>
            </a:extLst>
          </p:cNvPr>
          <p:cNvSpPr>
            <a:spLocks noGrp="1"/>
          </p:cNvSpPr>
          <p:nvPr>
            <p:ph idx="1"/>
          </p:nvPr>
        </p:nvSpPr>
        <p:spPr>
          <a:xfrm>
            <a:off x="355600" y="1470421"/>
            <a:ext cx="8271933" cy="4838913"/>
          </a:xfrm>
        </p:spPr>
        <p:txBody>
          <a:bodyPr>
            <a:normAutofit/>
          </a:bodyPr>
          <a:lstStyle/>
          <a:p>
            <a:pPr marL="0" indent="0">
              <a:buNone/>
            </a:pPr>
            <a:r>
              <a:rPr lang="en-GB" sz="3200">
                <a:solidFill>
                  <a:srgbClr val="00B050"/>
                </a:solidFill>
              </a:rPr>
              <a:t>Purpose:</a:t>
            </a:r>
            <a:r>
              <a:rPr lang="en-GB" sz="3200"/>
              <a:t> Help students </a:t>
            </a:r>
            <a:r>
              <a:rPr lang="en-GB" sz="3200" b="1"/>
              <a:t>know</a:t>
            </a:r>
            <a:r>
              <a:rPr lang="en-GB" sz="3200"/>
              <a:t> </a:t>
            </a:r>
            <a:r>
              <a:rPr lang="en-GB" sz="3200" b="1"/>
              <a:t>more</a:t>
            </a:r>
            <a:r>
              <a:rPr lang="en-GB" sz="3200"/>
              <a:t>, </a:t>
            </a:r>
            <a:r>
              <a:rPr lang="en-GB" sz="3200" b="1"/>
              <a:t>remember</a:t>
            </a:r>
            <a:r>
              <a:rPr lang="en-GB" sz="3200"/>
              <a:t> </a:t>
            </a:r>
            <a:r>
              <a:rPr lang="en-GB" sz="3200" b="1"/>
              <a:t>more</a:t>
            </a:r>
            <a:r>
              <a:rPr lang="en-GB" sz="3200"/>
              <a:t> and be </a:t>
            </a:r>
            <a:r>
              <a:rPr lang="en-GB" sz="3200" b="1"/>
              <a:t>able</a:t>
            </a:r>
            <a:r>
              <a:rPr lang="en-GB" sz="3200"/>
              <a:t> </a:t>
            </a:r>
            <a:r>
              <a:rPr lang="en-GB" sz="3200" b="1"/>
              <a:t>to</a:t>
            </a:r>
            <a:r>
              <a:rPr lang="en-GB" sz="3200"/>
              <a:t> </a:t>
            </a:r>
            <a:r>
              <a:rPr lang="en-GB" sz="3200" b="1"/>
              <a:t>do</a:t>
            </a:r>
            <a:r>
              <a:rPr lang="en-GB" sz="3200"/>
              <a:t> </a:t>
            </a:r>
            <a:r>
              <a:rPr lang="en-GB" sz="3200" b="1"/>
              <a:t>more</a:t>
            </a:r>
            <a:r>
              <a:rPr lang="en-GB" sz="3200"/>
              <a:t>.</a:t>
            </a:r>
          </a:p>
          <a:p>
            <a:pPr>
              <a:buFontTx/>
              <a:buChar char="-"/>
            </a:pPr>
            <a:endParaRPr lang="en-GB" sz="3200"/>
          </a:p>
          <a:p>
            <a:pPr>
              <a:buFontTx/>
              <a:buChar char="-"/>
            </a:pPr>
            <a:r>
              <a:rPr lang="en-GB" sz="3200" b="1"/>
              <a:t>Revision guides </a:t>
            </a:r>
            <a:r>
              <a:rPr lang="en-GB" sz="3200"/>
              <a:t>and </a:t>
            </a:r>
            <a:r>
              <a:rPr lang="en-GB" sz="3200" b="1"/>
              <a:t>knowledge organisers </a:t>
            </a:r>
            <a:r>
              <a:rPr lang="en-GB" sz="3200"/>
              <a:t>provide the knowledge.</a:t>
            </a:r>
          </a:p>
          <a:p>
            <a:pPr>
              <a:buFontTx/>
              <a:buChar char="-"/>
            </a:pPr>
            <a:endParaRPr lang="en-GB" sz="3200"/>
          </a:p>
          <a:p>
            <a:pPr>
              <a:buFontTx/>
              <a:buChar char="-"/>
            </a:pPr>
            <a:r>
              <a:rPr lang="en-GB" sz="3200" b="1"/>
              <a:t>Homework booklets </a:t>
            </a:r>
            <a:r>
              <a:rPr lang="en-GB" sz="3200"/>
              <a:t>provide the </a:t>
            </a:r>
            <a:r>
              <a:rPr lang="en-GB" sz="3200" b="1"/>
              <a:t>questions </a:t>
            </a:r>
            <a:r>
              <a:rPr lang="en-GB" sz="3200"/>
              <a:t>and </a:t>
            </a:r>
            <a:r>
              <a:rPr lang="en-GB" sz="3200" b="1"/>
              <a:t>space to write answers.</a:t>
            </a:r>
            <a:endParaRPr lang="en-GB" sz="3200"/>
          </a:p>
        </p:txBody>
      </p:sp>
      <p:pic>
        <p:nvPicPr>
          <p:cNvPr id="8" name="Picture 4" descr="SEHR45 - Grade 9-1 GCSE Combined Science: Edexcel Revision Guide with Online Edition - Higher">
            <a:extLst>
              <a:ext uri="{FF2B5EF4-FFF2-40B4-BE49-F238E27FC236}">
                <a16:creationId xmlns:a16="http://schemas.microsoft.com/office/drawing/2014/main" id="{E63A8FC6-204E-4CB4-AAB1-76FCF4982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533" y="1470420"/>
            <a:ext cx="1606703" cy="22734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32182B-2D86-45F9-9286-480484154F8A}"/>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005487" y="3715262"/>
            <a:ext cx="2657081" cy="26570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2D717F6-27FA-4495-9653-A60E30AEC45F}"/>
              </a:ext>
            </a:extLst>
          </p:cNvPr>
          <p:cNvPicPr>
            <a:picLocks noChangeAspect="1"/>
          </p:cNvPicPr>
          <p:nvPr/>
        </p:nvPicPr>
        <p:blipFill>
          <a:blip r:embed="rId5"/>
          <a:stretch>
            <a:fillRect/>
          </a:stretch>
        </p:blipFill>
        <p:spPr>
          <a:xfrm>
            <a:off x="10334027" y="1470420"/>
            <a:ext cx="1604114" cy="22734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578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wipe(left)">
                                      <p:cBhvr>
                                        <p:cTn id="1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EF3F-22CA-4432-82C0-173AF5EF6455}"/>
              </a:ext>
            </a:extLst>
          </p:cNvPr>
          <p:cNvSpPr>
            <a:spLocks noGrp="1"/>
          </p:cNvSpPr>
          <p:nvPr>
            <p:ph type="title"/>
          </p:nvPr>
        </p:nvSpPr>
        <p:spPr/>
        <p:txBody>
          <a:bodyPr/>
          <a:lstStyle/>
          <a:p>
            <a:r>
              <a:rPr lang="en-GB" b="1">
                <a:latin typeface="Calibri"/>
                <a:cs typeface="Calibri"/>
              </a:rPr>
              <a:t>Why not just use online revision platforms?</a:t>
            </a:r>
            <a:endParaRPr lang="en-GB">
              <a:latin typeface="Calibri"/>
              <a:cs typeface="Calibri"/>
            </a:endParaRPr>
          </a:p>
        </p:txBody>
      </p:sp>
      <p:sp>
        <p:nvSpPr>
          <p:cNvPr id="9" name="Content Placeholder 2">
            <a:extLst>
              <a:ext uri="{FF2B5EF4-FFF2-40B4-BE49-F238E27FC236}">
                <a16:creationId xmlns:a16="http://schemas.microsoft.com/office/drawing/2014/main" id="{43F61221-9FAA-4544-A106-07FDEB005118}"/>
              </a:ext>
            </a:extLst>
          </p:cNvPr>
          <p:cNvSpPr>
            <a:spLocks noGrp="1"/>
          </p:cNvSpPr>
          <p:nvPr>
            <p:ph idx="1"/>
          </p:nvPr>
        </p:nvSpPr>
        <p:spPr>
          <a:xfrm>
            <a:off x="513080" y="1414567"/>
            <a:ext cx="11120120" cy="1764666"/>
          </a:xfrm>
        </p:spPr>
        <p:txBody>
          <a:bodyPr>
            <a:normAutofit fontScale="92500" lnSpcReduction="10000"/>
          </a:bodyPr>
          <a:lstStyle/>
          <a:p>
            <a:pPr>
              <a:buFontTx/>
              <a:buChar char="-"/>
            </a:pPr>
            <a:r>
              <a:rPr lang="en-GB" b="1">
                <a:solidFill>
                  <a:srgbClr val="002060"/>
                </a:solidFill>
              </a:rPr>
              <a:t>Not all pupils have access</a:t>
            </a:r>
            <a:r>
              <a:rPr lang="en-GB">
                <a:solidFill>
                  <a:srgbClr val="002060"/>
                </a:solidFill>
              </a:rPr>
              <a:t> to devices / </a:t>
            </a:r>
            <a:r>
              <a:rPr lang="en-GB" err="1">
                <a:solidFill>
                  <a:srgbClr val="002060"/>
                </a:solidFill>
              </a:rPr>
              <a:t>WiFi</a:t>
            </a:r>
            <a:r>
              <a:rPr lang="en-GB">
                <a:solidFill>
                  <a:srgbClr val="002060"/>
                </a:solidFill>
              </a:rPr>
              <a:t> at home.</a:t>
            </a:r>
          </a:p>
          <a:p>
            <a:pPr>
              <a:buFontTx/>
              <a:buChar char="-"/>
            </a:pPr>
            <a:r>
              <a:rPr lang="en-GB" b="1">
                <a:solidFill>
                  <a:srgbClr val="002060"/>
                </a:solidFill>
              </a:rPr>
              <a:t>Having to use a device means distractions </a:t>
            </a:r>
            <a:r>
              <a:rPr lang="en-GB">
                <a:solidFill>
                  <a:srgbClr val="002060"/>
                </a:solidFill>
              </a:rPr>
              <a:t>from the device.</a:t>
            </a:r>
          </a:p>
          <a:p>
            <a:pPr>
              <a:buFontTx/>
              <a:buChar char="-"/>
            </a:pPr>
            <a:r>
              <a:rPr lang="en-GB" b="1">
                <a:solidFill>
                  <a:srgbClr val="002060"/>
                </a:solidFill>
              </a:rPr>
              <a:t>Devices can be confiscated</a:t>
            </a:r>
            <a:r>
              <a:rPr lang="en-GB">
                <a:solidFill>
                  <a:srgbClr val="002060"/>
                </a:solidFill>
              </a:rPr>
              <a:t>, which means missed homework and detentions.</a:t>
            </a:r>
          </a:p>
          <a:p>
            <a:pPr>
              <a:buFontTx/>
              <a:buChar char="-"/>
            </a:pPr>
            <a:r>
              <a:rPr lang="en-GB" b="1">
                <a:solidFill>
                  <a:srgbClr val="002060"/>
                </a:solidFill>
              </a:rPr>
              <a:t>Exams are written.</a:t>
            </a:r>
          </a:p>
        </p:txBody>
      </p:sp>
      <p:pic>
        <p:nvPicPr>
          <p:cNvPr id="10" name="Picture 2" descr="Why is FIFA now EA Sports FC? | Evening Standard">
            <a:extLst>
              <a:ext uri="{FF2B5EF4-FFF2-40B4-BE49-F238E27FC236}">
                <a16:creationId xmlns:a16="http://schemas.microsoft.com/office/drawing/2014/main" id="{B1FACC6B-ACA7-42DB-8B9C-896B14167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332811"/>
            <a:ext cx="4428067" cy="29520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on Heung-min 'frustrated' admits Harry Kane despite Tottenham's brilliant  start to season | Football | Sport | Express.co.uk">
            <a:extLst>
              <a:ext uri="{FF2B5EF4-FFF2-40B4-BE49-F238E27FC236}">
                <a16:creationId xmlns:a16="http://schemas.microsoft.com/office/drawing/2014/main" id="{AB010CB6-EDD5-4F83-9DF3-66E3F152E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444" y="3296354"/>
            <a:ext cx="4975356" cy="295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82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latin typeface="Calibri"/>
                <a:cs typeface="Calibri Light"/>
              </a:rPr>
              <a:t>Year 10 homework / revision</a:t>
            </a:r>
            <a:endParaRPr lang="en-US" b="1">
              <a:latin typeface="Calibri"/>
              <a:cs typeface="Calibri Light"/>
            </a:endParaRPr>
          </a:p>
        </p:txBody>
      </p:sp>
      <p:pic>
        <p:nvPicPr>
          <p:cNvPr id="13" name="Picture 12">
            <a:extLst>
              <a:ext uri="{FF2B5EF4-FFF2-40B4-BE49-F238E27FC236}">
                <a16:creationId xmlns:a16="http://schemas.microsoft.com/office/drawing/2014/main" id="{CDAC1329-6E7F-C673-89D2-27F37EAE2C9D}"/>
              </a:ext>
            </a:extLst>
          </p:cNvPr>
          <p:cNvPicPr>
            <a:picLocks noChangeAspect="1"/>
          </p:cNvPicPr>
          <p:nvPr/>
        </p:nvPicPr>
        <p:blipFill>
          <a:blip r:embed="rId3"/>
          <a:stretch>
            <a:fillRect/>
          </a:stretch>
        </p:blipFill>
        <p:spPr>
          <a:xfrm>
            <a:off x="359343" y="1486424"/>
            <a:ext cx="2060985" cy="2921001"/>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998D3879-8221-92D8-FDE6-AA5C53DFF45E}"/>
              </a:ext>
            </a:extLst>
          </p:cNvPr>
          <p:cNvPicPr>
            <a:picLocks noChangeAspect="1"/>
          </p:cNvPicPr>
          <p:nvPr/>
        </p:nvPicPr>
        <p:blipFill>
          <a:blip r:embed="rId4"/>
          <a:stretch>
            <a:fillRect/>
          </a:stretch>
        </p:blipFill>
        <p:spPr>
          <a:xfrm>
            <a:off x="2716299" y="1473987"/>
            <a:ext cx="2014394" cy="292100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9A492612-BA68-1119-8ADB-ADCCB9BE007F}"/>
              </a:ext>
            </a:extLst>
          </p:cNvPr>
          <p:cNvPicPr>
            <a:picLocks noChangeAspect="1"/>
          </p:cNvPicPr>
          <p:nvPr/>
        </p:nvPicPr>
        <p:blipFill>
          <a:blip r:embed="rId5"/>
          <a:stretch>
            <a:fillRect/>
          </a:stretch>
        </p:blipFill>
        <p:spPr>
          <a:xfrm>
            <a:off x="7359861" y="1473462"/>
            <a:ext cx="2097738" cy="292100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4C903371-9DB0-4FA4-669A-C7EA98627CB1}"/>
              </a:ext>
            </a:extLst>
          </p:cNvPr>
          <p:cNvPicPr>
            <a:picLocks noChangeAspect="1"/>
          </p:cNvPicPr>
          <p:nvPr/>
        </p:nvPicPr>
        <p:blipFill>
          <a:blip r:embed="rId6"/>
          <a:stretch>
            <a:fillRect/>
          </a:stretch>
        </p:blipFill>
        <p:spPr>
          <a:xfrm>
            <a:off x="9753571" y="1473462"/>
            <a:ext cx="2033950" cy="2920476"/>
          </a:xfrm>
          <a:prstGeom prst="rect">
            <a:avLst/>
          </a:prstGeom>
          <a:ln>
            <a:noFill/>
          </a:ln>
          <a:effectLst>
            <a:outerShdw blurRad="190500" algn="tl" rotWithShape="0">
              <a:srgbClr val="000000">
                <a:alpha val="70000"/>
              </a:srgbClr>
            </a:outerShdw>
          </a:effectLst>
        </p:spPr>
      </p:pic>
      <p:pic>
        <p:nvPicPr>
          <p:cNvPr id="7" name="Picture 6" descr="A red cover with white text&#10;&#10;Description automatically generated with low confidence">
            <a:extLst>
              <a:ext uri="{FF2B5EF4-FFF2-40B4-BE49-F238E27FC236}">
                <a16:creationId xmlns:a16="http://schemas.microsoft.com/office/drawing/2014/main" id="{BDA88E70-5F79-DB43-25C7-61798D4CC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6553" y="2714189"/>
            <a:ext cx="1024354" cy="144887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89C8B82-3E87-A6DA-143F-B79E544F6AB4}"/>
              </a:ext>
            </a:extLst>
          </p:cNvPr>
          <p:cNvPicPr>
            <a:picLocks noChangeAspect="1"/>
          </p:cNvPicPr>
          <p:nvPr/>
        </p:nvPicPr>
        <p:blipFill>
          <a:blip r:embed="rId8"/>
          <a:stretch>
            <a:fillRect/>
          </a:stretch>
        </p:blipFill>
        <p:spPr>
          <a:xfrm>
            <a:off x="5049496" y="1473462"/>
            <a:ext cx="2073357" cy="2933963"/>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96F30877-1C11-D34F-3848-935767FBF0EE}"/>
              </a:ext>
            </a:extLst>
          </p:cNvPr>
          <p:cNvSpPr/>
          <p:nvPr/>
        </p:nvSpPr>
        <p:spPr>
          <a:xfrm>
            <a:off x="3633624" y="4742067"/>
            <a:ext cx="4924752" cy="132343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Calibri" panose="020F0502020204030204"/>
                <a:ea typeface="+mn-ea"/>
                <a:cs typeface="+mn-cs"/>
              </a:rPr>
              <a:t>Tried, tested and PROVEN TO WORK</a:t>
            </a:r>
          </a:p>
        </p:txBody>
      </p:sp>
    </p:spTree>
    <p:extLst>
      <p:ext uri="{BB962C8B-B14F-4D97-AF65-F5344CB8AC3E}">
        <p14:creationId xmlns:p14="http://schemas.microsoft.com/office/powerpoint/2010/main" val="11340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latin typeface="Calibri"/>
                <a:cs typeface="Calibri Light"/>
              </a:rPr>
              <a:t>Year 10 homework / revision</a:t>
            </a:r>
            <a:endParaRPr lang="en-US" b="1">
              <a:latin typeface="Calibri"/>
              <a:cs typeface="Calibri Light"/>
            </a:endParaRPr>
          </a:p>
        </p:txBody>
      </p:sp>
      <p:pic>
        <p:nvPicPr>
          <p:cNvPr id="4" name="Picture 3">
            <a:extLst>
              <a:ext uri="{FF2B5EF4-FFF2-40B4-BE49-F238E27FC236}">
                <a16:creationId xmlns:a16="http://schemas.microsoft.com/office/drawing/2014/main" id="{9A492612-BA68-1119-8ADB-ADCCB9BE007F}"/>
              </a:ext>
            </a:extLst>
          </p:cNvPr>
          <p:cNvPicPr>
            <a:picLocks noChangeAspect="1"/>
          </p:cNvPicPr>
          <p:nvPr/>
        </p:nvPicPr>
        <p:blipFill rotWithShape="1">
          <a:blip r:embed="rId3"/>
          <a:srcRect b="59357"/>
          <a:stretch/>
        </p:blipFill>
        <p:spPr>
          <a:xfrm>
            <a:off x="3865662" y="1422662"/>
            <a:ext cx="7887426" cy="446378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4C903371-9DB0-4FA4-669A-C7EA98627CB1}"/>
              </a:ext>
            </a:extLst>
          </p:cNvPr>
          <p:cNvPicPr>
            <a:picLocks noChangeAspect="1"/>
          </p:cNvPicPr>
          <p:nvPr/>
        </p:nvPicPr>
        <p:blipFill>
          <a:blip r:embed="rId4"/>
          <a:stretch>
            <a:fillRect/>
          </a:stretch>
        </p:blipFill>
        <p:spPr>
          <a:xfrm>
            <a:off x="10344149" y="3836561"/>
            <a:ext cx="1692763" cy="2430578"/>
          </a:xfrm>
          <a:prstGeom prst="rect">
            <a:avLst/>
          </a:prstGeom>
          <a:ln>
            <a:noFill/>
          </a:ln>
          <a:effectLst>
            <a:outerShdw blurRad="190500" algn="tl" rotWithShape="0">
              <a:srgbClr val="000000">
                <a:alpha val="70000"/>
              </a:srgbClr>
            </a:outerShdw>
          </a:effectLst>
        </p:spPr>
      </p:pic>
      <p:pic>
        <p:nvPicPr>
          <p:cNvPr id="7" name="Picture 6" descr="A red cover with white text&#10;&#10;Description automatically generated with low confidence">
            <a:extLst>
              <a:ext uri="{FF2B5EF4-FFF2-40B4-BE49-F238E27FC236}">
                <a16:creationId xmlns:a16="http://schemas.microsoft.com/office/drawing/2014/main" id="{BDA88E70-5F79-DB43-25C7-61798D4CC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087" y="1359162"/>
            <a:ext cx="3469947" cy="49079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330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1EE6-1969-440E-AF39-DB2D79C2D741}"/>
              </a:ext>
            </a:extLst>
          </p:cNvPr>
          <p:cNvSpPr>
            <a:spLocks noGrp="1"/>
          </p:cNvSpPr>
          <p:nvPr>
            <p:ph type="title"/>
          </p:nvPr>
        </p:nvSpPr>
        <p:spPr/>
        <p:txBody>
          <a:bodyPr/>
          <a:lstStyle/>
          <a:p>
            <a:r>
              <a:rPr lang="en-GB" b="1">
                <a:latin typeface="Calibri"/>
                <a:cs typeface="Calibri Light"/>
              </a:rPr>
              <a:t>The Parent Pack</a:t>
            </a:r>
          </a:p>
        </p:txBody>
      </p:sp>
      <p:sp>
        <p:nvSpPr>
          <p:cNvPr id="3" name="Content Placeholder 2">
            <a:extLst>
              <a:ext uri="{FF2B5EF4-FFF2-40B4-BE49-F238E27FC236}">
                <a16:creationId xmlns:a16="http://schemas.microsoft.com/office/drawing/2014/main" id="{8846595F-95DB-47F2-9003-B8A4544AD5F0}"/>
              </a:ext>
            </a:extLst>
          </p:cNvPr>
          <p:cNvSpPr>
            <a:spLocks noGrp="1"/>
          </p:cNvSpPr>
          <p:nvPr>
            <p:ph idx="1"/>
          </p:nvPr>
        </p:nvSpPr>
        <p:spPr/>
        <p:txBody>
          <a:bodyPr vert="horz" lIns="91440" tIns="45720" rIns="91440" bIns="45720" rtlCol="0" anchor="t">
            <a:normAutofit/>
          </a:bodyPr>
          <a:lstStyle/>
          <a:p>
            <a:endParaRPr lang="en-GB"/>
          </a:p>
          <a:p>
            <a:r>
              <a:rPr lang="en-GB"/>
              <a:t>How to support your child</a:t>
            </a:r>
          </a:p>
          <a:p>
            <a:r>
              <a:rPr lang="en-GB"/>
              <a:t>Academic subject overview</a:t>
            </a:r>
            <a:endParaRPr lang="en-GB">
              <a:cs typeface="Calibri"/>
            </a:endParaRPr>
          </a:p>
          <a:p>
            <a:r>
              <a:rPr lang="en-GB"/>
              <a:t>PD overview</a:t>
            </a:r>
          </a:p>
          <a:p>
            <a:r>
              <a:rPr lang="en-GB">
                <a:cs typeface="Calibri" panose="020F0502020204030204"/>
              </a:rPr>
              <a:t>GCSE Factsheet page</a:t>
            </a:r>
          </a:p>
          <a:p>
            <a:r>
              <a:rPr lang="en-GB">
                <a:cs typeface="Calibri" panose="020F0502020204030204"/>
              </a:rPr>
              <a:t>Extra-curricular offer</a:t>
            </a:r>
          </a:p>
          <a:p>
            <a:r>
              <a:rPr lang="en-GB"/>
              <a:t>Key dates for Y10</a:t>
            </a:r>
          </a:p>
          <a:p>
            <a:r>
              <a:rPr lang="en-GB"/>
              <a:t>Notes pages</a:t>
            </a:r>
          </a:p>
        </p:txBody>
      </p:sp>
    </p:spTree>
    <p:extLst>
      <p:ext uri="{BB962C8B-B14F-4D97-AF65-F5344CB8AC3E}">
        <p14:creationId xmlns:p14="http://schemas.microsoft.com/office/powerpoint/2010/main" val="2705037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latin typeface="Calibri"/>
                <a:cs typeface="Calibri Light"/>
              </a:rPr>
              <a:t>Year 10 homework / revision</a:t>
            </a:r>
            <a:endParaRPr lang="en-US" b="1">
              <a:latin typeface="Calibri"/>
              <a:cs typeface="Calibri Light"/>
            </a:endParaRPr>
          </a:p>
        </p:txBody>
      </p:sp>
      <p:pic>
        <p:nvPicPr>
          <p:cNvPr id="5" name="Picture 4" descr="A red cover with white text&#10;&#10;Description automatically generated with low confidence">
            <a:extLst>
              <a:ext uri="{FF2B5EF4-FFF2-40B4-BE49-F238E27FC236}">
                <a16:creationId xmlns:a16="http://schemas.microsoft.com/office/drawing/2014/main" id="{0171961F-2425-9E92-222C-7301122EF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20" y="1368821"/>
            <a:ext cx="3500120" cy="4950651"/>
          </a:xfrm>
          <a:prstGeom prst="rect">
            <a:avLst/>
          </a:prstGeom>
          <a:ln>
            <a:noFill/>
          </a:ln>
          <a:effectLst>
            <a:outerShdw blurRad="190500" algn="tl" rotWithShape="0">
              <a:srgbClr val="000000">
                <a:alpha val="70000"/>
              </a:srgbClr>
            </a:outerShdw>
          </a:effectLst>
        </p:spPr>
      </p:pic>
      <p:pic>
        <p:nvPicPr>
          <p:cNvPr id="8" name="Picture 7" descr="A picture containing text, menu, document, font&#10;&#10;Description automatically generated">
            <a:extLst>
              <a:ext uri="{FF2B5EF4-FFF2-40B4-BE49-F238E27FC236}">
                <a16:creationId xmlns:a16="http://schemas.microsoft.com/office/drawing/2014/main" id="{0BDB9C0C-D95B-8766-39C1-6CFD0C23D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380" y="1367799"/>
            <a:ext cx="3500120" cy="4951674"/>
          </a:xfrm>
          <a:prstGeom prst="rect">
            <a:avLst/>
          </a:prstGeom>
          <a:ln>
            <a:noFill/>
          </a:ln>
          <a:effectLst>
            <a:outerShdw blurRad="190500" algn="tl" rotWithShape="0">
              <a:srgbClr val="000000">
                <a:alpha val="70000"/>
              </a:srgbClr>
            </a:outerShdw>
          </a:effectLst>
        </p:spPr>
      </p:pic>
      <p:pic>
        <p:nvPicPr>
          <p:cNvPr id="11" name="Picture 10" descr="A picture containing text, screenshot, font, design&#10;&#10;Description automatically generated">
            <a:extLst>
              <a:ext uri="{FF2B5EF4-FFF2-40B4-BE49-F238E27FC236}">
                <a16:creationId xmlns:a16="http://schemas.microsoft.com/office/drawing/2014/main" id="{2D5D0175-A4BE-CBD3-A85E-5BA887988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2840" y="1367798"/>
            <a:ext cx="3500120" cy="4950651"/>
          </a:xfrm>
          <a:prstGeom prst="rect">
            <a:avLst/>
          </a:prstGeom>
          <a:ln>
            <a:noFill/>
          </a:ln>
          <a:effectLst>
            <a:outerShdw blurRad="190500" algn="tl" rotWithShape="0">
              <a:srgbClr val="000000">
                <a:alpha val="70000"/>
              </a:srgbClr>
            </a:outerShdw>
          </a:effectLst>
        </p:spPr>
      </p:pic>
      <p:sp>
        <p:nvSpPr>
          <p:cNvPr id="3" name="Rectangle: Rounded Corners 2">
            <a:extLst>
              <a:ext uri="{FF2B5EF4-FFF2-40B4-BE49-F238E27FC236}">
                <a16:creationId xmlns:a16="http://schemas.microsoft.com/office/drawing/2014/main" id="{E4E3A58A-A79F-FC93-F136-491EF4D9D92E}"/>
              </a:ext>
            </a:extLst>
          </p:cNvPr>
          <p:cNvSpPr/>
          <p:nvPr/>
        </p:nvSpPr>
        <p:spPr>
          <a:xfrm>
            <a:off x="3777374" y="1845971"/>
            <a:ext cx="4538133" cy="3643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a:t>Science example, but all subjects will be doing this (or something very similar)</a:t>
            </a:r>
          </a:p>
        </p:txBody>
      </p:sp>
    </p:spTree>
    <p:extLst>
      <p:ext uri="{BB962C8B-B14F-4D97-AF65-F5344CB8AC3E}">
        <p14:creationId xmlns:p14="http://schemas.microsoft.com/office/powerpoint/2010/main" val="11626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cs typeface="Calibri Light"/>
              </a:rPr>
              <a:t>Year 10 homework / revision</a:t>
            </a:r>
            <a:endParaRPr lang="en-US" b="1">
              <a:cs typeface="Calibri Light"/>
            </a:endParaRPr>
          </a:p>
        </p:txBody>
      </p:sp>
      <p:pic>
        <p:nvPicPr>
          <p:cNvPr id="8" name="Picture 7" descr="A picture containing text, menu, document, font&#10;&#10;Description automatically generated">
            <a:extLst>
              <a:ext uri="{FF2B5EF4-FFF2-40B4-BE49-F238E27FC236}">
                <a16:creationId xmlns:a16="http://schemas.microsoft.com/office/drawing/2014/main" id="{0BDB9C0C-D95B-8766-39C1-6CFD0C23DB5E}"/>
              </a:ext>
            </a:extLst>
          </p:cNvPr>
          <p:cNvPicPr>
            <a:picLocks noChangeAspect="1"/>
          </p:cNvPicPr>
          <p:nvPr/>
        </p:nvPicPr>
        <p:blipFill rotWithShape="1">
          <a:blip r:embed="rId3">
            <a:extLst>
              <a:ext uri="{28A0092B-C50C-407E-A947-70E740481C1C}">
                <a14:useLocalDpi xmlns:a14="http://schemas.microsoft.com/office/drawing/2010/main" val="0"/>
              </a:ext>
            </a:extLst>
          </a:blip>
          <a:srcRect l="33564" t="3257" r="36538" b="73968"/>
          <a:stretch/>
        </p:blipFill>
        <p:spPr>
          <a:xfrm>
            <a:off x="1081490" y="1447800"/>
            <a:ext cx="4440469" cy="4785360"/>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D58A70E7-7010-E2E2-46EB-94A3B819DE44}"/>
              </a:ext>
            </a:extLst>
          </p:cNvPr>
          <p:cNvSpPr/>
          <p:nvPr/>
        </p:nvSpPr>
        <p:spPr>
          <a:xfrm>
            <a:off x="1163320" y="5720080"/>
            <a:ext cx="4272280" cy="3606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up of a questionnaire&#10;&#10;Description automatically generated with medium confidence">
            <a:extLst>
              <a:ext uri="{FF2B5EF4-FFF2-40B4-BE49-F238E27FC236}">
                <a16:creationId xmlns:a16="http://schemas.microsoft.com/office/drawing/2014/main" id="{355E9896-1B65-A0B8-168F-36D56FF73238}"/>
              </a:ext>
            </a:extLst>
          </p:cNvPr>
          <p:cNvPicPr>
            <a:picLocks noChangeAspect="1"/>
          </p:cNvPicPr>
          <p:nvPr/>
        </p:nvPicPr>
        <p:blipFill rotWithShape="1">
          <a:blip r:embed="rId4">
            <a:extLst>
              <a:ext uri="{28A0092B-C50C-407E-A947-70E740481C1C}">
                <a14:useLocalDpi xmlns:a14="http://schemas.microsoft.com/office/drawing/2010/main" val="0"/>
              </a:ext>
            </a:extLst>
          </a:blip>
          <a:srcRect l="5891" t="4075" r="2527" b="61419"/>
          <a:stretch/>
        </p:blipFill>
        <p:spPr>
          <a:xfrm>
            <a:off x="5586240" y="1447800"/>
            <a:ext cx="6458143" cy="3441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37256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latin typeface="Calibri"/>
                <a:cs typeface="Calibri Light"/>
              </a:rPr>
              <a:t>Year 10 homework / revision</a:t>
            </a:r>
            <a:endParaRPr lang="en-US" b="1">
              <a:latin typeface="Calibri"/>
              <a:cs typeface="Calibri Light"/>
            </a:endParaRPr>
          </a:p>
        </p:txBody>
      </p:sp>
      <p:pic>
        <p:nvPicPr>
          <p:cNvPr id="8" name="Picture 7" descr="A picture containing text, menu, document, font&#10;&#10;Description automatically generated">
            <a:extLst>
              <a:ext uri="{FF2B5EF4-FFF2-40B4-BE49-F238E27FC236}">
                <a16:creationId xmlns:a16="http://schemas.microsoft.com/office/drawing/2014/main" id="{0BDB9C0C-D95B-8766-39C1-6CFD0C23DB5E}"/>
              </a:ext>
            </a:extLst>
          </p:cNvPr>
          <p:cNvPicPr>
            <a:picLocks noChangeAspect="1"/>
          </p:cNvPicPr>
          <p:nvPr/>
        </p:nvPicPr>
        <p:blipFill rotWithShape="1">
          <a:blip r:embed="rId3">
            <a:extLst>
              <a:ext uri="{28A0092B-C50C-407E-A947-70E740481C1C}">
                <a14:useLocalDpi xmlns:a14="http://schemas.microsoft.com/office/drawing/2010/main" val="0"/>
              </a:ext>
            </a:extLst>
          </a:blip>
          <a:srcRect l="33564" t="3257" r="36538" b="73968"/>
          <a:stretch/>
        </p:blipFill>
        <p:spPr>
          <a:xfrm>
            <a:off x="1081490" y="1447800"/>
            <a:ext cx="4440469" cy="4785360"/>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D58A70E7-7010-E2E2-46EB-94A3B819DE44}"/>
              </a:ext>
            </a:extLst>
          </p:cNvPr>
          <p:cNvSpPr/>
          <p:nvPr/>
        </p:nvSpPr>
        <p:spPr>
          <a:xfrm>
            <a:off x="1163320" y="5720080"/>
            <a:ext cx="4272280" cy="3606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up of a questionnaire&#10;&#10;Description automatically generated with medium confidence">
            <a:extLst>
              <a:ext uri="{FF2B5EF4-FFF2-40B4-BE49-F238E27FC236}">
                <a16:creationId xmlns:a16="http://schemas.microsoft.com/office/drawing/2014/main" id="{355E9896-1B65-A0B8-168F-36D56FF73238}"/>
              </a:ext>
            </a:extLst>
          </p:cNvPr>
          <p:cNvPicPr>
            <a:picLocks noChangeAspect="1"/>
          </p:cNvPicPr>
          <p:nvPr/>
        </p:nvPicPr>
        <p:blipFill rotWithShape="1">
          <a:blip r:embed="rId4">
            <a:extLst>
              <a:ext uri="{28A0092B-C50C-407E-A947-70E740481C1C}">
                <a14:useLocalDpi xmlns:a14="http://schemas.microsoft.com/office/drawing/2010/main" val="0"/>
              </a:ext>
            </a:extLst>
          </a:blip>
          <a:srcRect l="5891" t="4075" r="2527" b="24296"/>
          <a:stretch/>
        </p:blipFill>
        <p:spPr>
          <a:xfrm>
            <a:off x="6304280" y="1320800"/>
            <a:ext cx="4440469" cy="49123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6267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latin typeface="Calibri"/>
                <a:cs typeface="Calibri Light"/>
              </a:rPr>
              <a:t>Year 10 homework / revision</a:t>
            </a:r>
            <a:endParaRPr lang="en-US" b="1">
              <a:latin typeface="Calibri"/>
              <a:cs typeface="Calibri Light"/>
            </a:endParaRPr>
          </a:p>
        </p:txBody>
      </p:sp>
      <p:pic>
        <p:nvPicPr>
          <p:cNvPr id="13" name="Picture 12">
            <a:extLst>
              <a:ext uri="{FF2B5EF4-FFF2-40B4-BE49-F238E27FC236}">
                <a16:creationId xmlns:a16="http://schemas.microsoft.com/office/drawing/2014/main" id="{CDAC1329-6E7F-C673-89D2-27F37EAE2C9D}"/>
              </a:ext>
            </a:extLst>
          </p:cNvPr>
          <p:cNvPicPr>
            <a:picLocks noChangeAspect="1"/>
          </p:cNvPicPr>
          <p:nvPr/>
        </p:nvPicPr>
        <p:blipFill>
          <a:blip r:embed="rId3"/>
          <a:stretch>
            <a:fillRect/>
          </a:stretch>
        </p:blipFill>
        <p:spPr>
          <a:xfrm>
            <a:off x="359343" y="1486424"/>
            <a:ext cx="2060985" cy="2921001"/>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998D3879-8221-92D8-FDE6-AA5C53DFF45E}"/>
              </a:ext>
            </a:extLst>
          </p:cNvPr>
          <p:cNvPicPr>
            <a:picLocks noChangeAspect="1"/>
          </p:cNvPicPr>
          <p:nvPr/>
        </p:nvPicPr>
        <p:blipFill>
          <a:blip r:embed="rId4"/>
          <a:stretch>
            <a:fillRect/>
          </a:stretch>
        </p:blipFill>
        <p:spPr>
          <a:xfrm>
            <a:off x="2716299" y="1473987"/>
            <a:ext cx="2014394" cy="292100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9A492612-BA68-1119-8ADB-ADCCB9BE007F}"/>
              </a:ext>
            </a:extLst>
          </p:cNvPr>
          <p:cNvPicPr>
            <a:picLocks noChangeAspect="1"/>
          </p:cNvPicPr>
          <p:nvPr/>
        </p:nvPicPr>
        <p:blipFill>
          <a:blip r:embed="rId5"/>
          <a:stretch>
            <a:fillRect/>
          </a:stretch>
        </p:blipFill>
        <p:spPr>
          <a:xfrm>
            <a:off x="7359861" y="1473462"/>
            <a:ext cx="2097738" cy="292100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4C903371-9DB0-4FA4-669A-C7EA98627CB1}"/>
              </a:ext>
            </a:extLst>
          </p:cNvPr>
          <p:cNvPicPr>
            <a:picLocks noChangeAspect="1"/>
          </p:cNvPicPr>
          <p:nvPr/>
        </p:nvPicPr>
        <p:blipFill>
          <a:blip r:embed="rId6"/>
          <a:stretch>
            <a:fillRect/>
          </a:stretch>
        </p:blipFill>
        <p:spPr>
          <a:xfrm>
            <a:off x="9753571" y="1473462"/>
            <a:ext cx="2033950" cy="2920476"/>
          </a:xfrm>
          <a:prstGeom prst="rect">
            <a:avLst/>
          </a:prstGeom>
          <a:ln>
            <a:noFill/>
          </a:ln>
          <a:effectLst>
            <a:outerShdw blurRad="190500" algn="tl" rotWithShape="0">
              <a:srgbClr val="000000">
                <a:alpha val="70000"/>
              </a:srgbClr>
            </a:outerShdw>
          </a:effectLst>
        </p:spPr>
      </p:pic>
      <p:pic>
        <p:nvPicPr>
          <p:cNvPr id="7" name="Picture 6" descr="A red cover with white text&#10;&#10;Description automatically generated with low confidence">
            <a:extLst>
              <a:ext uri="{FF2B5EF4-FFF2-40B4-BE49-F238E27FC236}">
                <a16:creationId xmlns:a16="http://schemas.microsoft.com/office/drawing/2014/main" id="{BDA88E70-5F79-DB43-25C7-61798D4CC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6553" y="2714189"/>
            <a:ext cx="1024354" cy="144887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89C8B82-3E87-A6DA-143F-B79E544F6AB4}"/>
              </a:ext>
            </a:extLst>
          </p:cNvPr>
          <p:cNvPicPr>
            <a:picLocks noChangeAspect="1"/>
          </p:cNvPicPr>
          <p:nvPr/>
        </p:nvPicPr>
        <p:blipFill>
          <a:blip r:embed="rId8"/>
          <a:stretch>
            <a:fillRect/>
          </a:stretch>
        </p:blipFill>
        <p:spPr>
          <a:xfrm>
            <a:off x="5049496" y="1473462"/>
            <a:ext cx="2073357" cy="2933963"/>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96F30877-1C11-D34F-3848-935767FBF0EE}"/>
              </a:ext>
            </a:extLst>
          </p:cNvPr>
          <p:cNvSpPr/>
          <p:nvPr/>
        </p:nvSpPr>
        <p:spPr>
          <a:xfrm>
            <a:off x="530793" y="4811916"/>
            <a:ext cx="4924752" cy="132343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4000">
                <a:solidFill>
                  <a:srgbClr val="002060"/>
                </a:solidFill>
              </a:rPr>
              <a:t>Tried, tested and PROVEN TO WORK</a:t>
            </a:r>
          </a:p>
        </p:txBody>
      </p:sp>
      <p:sp>
        <p:nvSpPr>
          <p:cNvPr id="6" name="Rectangle 5">
            <a:extLst>
              <a:ext uri="{FF2B5EF4-FFF2-40B4-BE49-F238E27FC236}">
                <a16:creationId xmlns:a16="http://schemas.microsoft.com/office/drawing/2014/main" id="{2AC82BED-5477-2403-ABE5-F07926BCFF21}"/>
              </a:ext>
            </a:extLst>
          </p:cNvPr>
          <p:cNvSpPr/>
          <p:nvPr/>
        </p:nvSpPr>
        <p:spPr>
          <a:xfrm>
            <a:off x="5892799" y="4811916"/>
            <a:ext cx="5894721" cy="132343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lIns="91440" tIns="45720" rIns="91440" bIns="45720" anchor="t">
            <a:spAutoFit/>
          </a:bodyPr>
          <a:lstStyle/>
          <a:p>
            <a:pPr algn="ctr"/>
            <a:r>
              <a:rPr lang="en-US" sz="4000">
                <a:solidFill>
                  <a:srgbClr val="002060"/>
                </a:solidFill>
              </a:rPr>
              <a:t>Students will use revision guides in Year 11 too</a:t>
            </a:r>
          </a:p>
        </p:txBody>
      </p:sp>
    </p:spTree>
    <p:extLst>
      <p:ext uri="{BB962C8B-B14F-4D97-AF65-F5344CB8AC3E}">
        <p14:creationId xmlns:p14="http://schemas.microsoft.com/office/powerpoint/2010/main" val="617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latin typeface="Calibri"/>
                <a:cs typeface="Calibri Light"/>
              </a:rPr>
              <a:t>Year 10 homework / revision</a:t>
            </a:r>
            <a:endParaRPr lang="en-US" b="1">
              <a:latin typeface="Calibri"/>
              <a:cs typeface="Calibri Light"/>
            </a:endParaRPr>
          </a:p>
        </p:txBody>
      </p:sp>
      <p:sp>
        <p:nvSpPr>
          <p:cNvPr id="21" name="Rectangle 20">
            <a:extLst>
              <a:ext uri="{FF2B5EF4-FFF2-40B4-BE49-F238E27FC236}">
                <a16:creationId xmlns:a16="http://schemas.microsoft.com/office/drawing/2014/main" id="{58675D2C-AB1C-4F52-90FC-F12D8C27229C}"/>
              </a:ext>
            </a:extLst>
          </p:cNvPr>
          <p:cNvSpPr/>
          <p:nvPr/>
        </p:nvSpPr>
        <p:spPr>
          <a:xfrm>
            <a:off x="145002" y="1408406"/>
            <a:ext cx="4261948" cy="317009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Calibri" panose="020F0502020204030204"/>
                <a:ea typeface="+mn-ea"/>
                <a:cs typeface="+mn-cs"/>
              </a:rPr>
              <a:t>Students have been given</a:t>
            </a:r>
            <a:r>
              <a:rPr kumimoji="0" lang="en-US" sz="4000" b="0" i="0" u="none" strike="noStrike" kern="1200" cap="none" spc="0" normalizeH="0" noProof="0">
                <a:ln>
                  <a:noFill/>
                </a:ln>
                <a:solidFill>
                  <a:srgbClr val="002060"/>
                </a:solidFill>
                <a:effectLst/>
                <a:uLnTx/>
                <a:uFillTx/>
                <a:latin typeface="Calibri" panose="020F0502020204030204"/>
                <a:ea typeface="+mn-ea"/>
                <a:cs typeface="+mn-cs"/>
              </a:rPr>
              <a:t> an A4 plastic folder to </a:t>
            </a:r>
            <a:r>
              <a:rPr kumimoji="0" lang="en-US" sz="4000" b="0" i="0" u="none" strike="noStrike" kern="1200" cap="none" spc="0" normalizeH="0" baseline="0" noProof="0">
                <a:ln>
                  <a:noFill/>
                </a:ln>
                <a:solidFill>
                  <a:srgbClr val="002060"/>
                </a:solidFill>
                <a:effectLst/>
                <a:uLnTx/>
                <a:uFillTx/>
                <a:latin typeface="Calibri" panose="020F0502020204030204"/>
                <a:ea typeface="+mn-ea"/>
                <a:cs typeface="+mn-cs"/>
              </a:rPr>
              <a:t>look after their homework booklets</a:t>
            </a:r>
          </a:p>
        </p:txBody>
      </p:sp>
      <p:sp>
        <p:nvSpPr>
          <p:cNvPr id="3" name="Rectangle 2">
            <a:extLst>
              <a:ext uri="{FF2B5EF4-FFF2-40B4-BE49-F238E27FC236}">
                <a16:creationId xmlns:a16="http://schemas.microsoft.com/office/drawing/2014/main" id="{112CA92C-929E-20E9-616D-54F88D43110C}"/>
              </a:ext>
            </a:extLst>
          </p:cNvPr>
          <p:cNvSpPr/>
          <p:nvPr/>
        </p:nvSpPr>
        <p:spPr>
          <a:xfrm>
            <a:off x="5281213" y="3884249"/>
            <a:ext cx="6072587" cy="2308324"/>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Stay organised and complete homework on time</a:t>
            </a:r>
          </a:p>
        </p:txBody>
      </p:sp>
      <p:sp>
        <p:nvSpPr>
          <p:cNvPr id="4" name="Rectangle 3">
            <a:extLst>
              <a:ext uri="{FF2B5EF4-FFF2-40B4-BE49-F238E27FC236}">
                <a16:creationId xmlns:a16="http://schemas.microsoft.com/office/drawing/2014/main" id="{2F0D1C0A-EE77-4C90-0920-6875D3ECABC6}"/>
              </a:ext>
            </a:extLst>
          </p:cNvPr>
          <p:cNvSpPr/>
          <p:nvPr/>
        </p:nvSpPr>
        <p:spPr>
          <a:xfrm>
            <a:off x="8298357" y="1416503"/>
            <a:ext cx="3748641" cy="2246769"/>
          </a:xfrm>
          <a:prstGeom prst="rect">
            <a:avLst/>
          </a:prstGeom>
          <a:solidFill>
            <a:schemeClr val="accent2"/>
          </a:solidFill>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n-ea"/>
                <a:cs typeface="+mn-cs"/>
              </a:rPr>
              <a:t>Homework club is available period 6, Mon-Thurs in CR3.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n-ea"/>
                <a:cs typeface="+mn-cs"/>
              </a:rPr>
              <a:t>Quiet environment with access to computers.</a:t>
            </a:r>
          </a:p>
        </p:txBody>
      </p:sp>
      <p:pic>
        <p:nvPicPr>
          <p:cNvPr id="2050" name="Picture 2" descr="Success Kid' meme boy who became a viral star is all grown up at 10 years  old | Daily Mail Online">
            <a:extLst>
              <a:ext uri="{FF2B5EF4-FFF2-40B4-BE49-F238E27FC236}">
                <a16:creationId xmlns:a16="http://schemas.microsoft.com/office/drawing/2014/main" id="{DD965C7D-660F-7CE9-102C-AA997AD33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641" y="1347652"/>
            <a:ext cx="1933643" cy="1933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ns Boys Backpack Rucksack Sports Work Gym School Travel Hiking Man Bag Pockets (Black/Black)">
            <a:extLst>
              <a:ext uri="{FF2B5EF4-FFF2-40B4-BE49-F238E27FC236}">
                <a16:creationId xmlns:a16="http://schemas.microsoft.com/office/drawing/2014/main" id="{E4ADE098-A44F-4626-A63D-C425D9D3857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994" y="4769501"/>
            <a:ext cx="1277450" cy="16028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43C3C3C-60EB-46CA-9632-A0FB16B5846B}"/>
              </a:ext>
            </a:extLst>
          </p:cNvPr>
          <p:cNvSpPr/>
          <p:nvPr/>
        </p:nvSpPr>
        <p:spPr>
          <a:xfrm>
            <a:off x="1741089" y="4878424"/>
            <a:ext cx="2520078" cy="1384995"/>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n-ea"/>
                <a:cs typeface="+mn-cs"/>
              </a:rPr>
              <a:t>Please ensure they have a big enough bag</a:t>
            </a:r>
          </a:p>
        </p:txBody>
      </p:sp>
      <p:pic>
        <p:nvPicPr>
          <p:cNvPr id="5" name="Picture 4" descr="SEHR45 - Grade 9-1 GCSE Combined Science: Edexcel Revision Guide with Online Edition - Higher">
            <a:extLst>
              <a:ext uri="{FF2B5EF4-FFF2-40B4-BE49-F238E27FC236}">
                <a16:creationId xmlns:a16="http://schemas.microsoft.com/office/drawing/2014/main" id="{2A77BC77-1958-84E2-CF67-055890B2C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983" y="1416503"/>
            <a:ext cx="1269215" cy="17959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1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animBg="1"/>
      <p:bldP spid="4"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BEA3-B2DB-5C47-6847-449BFF727C5D}"/>
              </a:ext>
            </a:extLst>
          </p:cNvPr>
          <p:cNvSpPr>
            <a:spLocks noGrp="1"/>
          </p:cNvSpPr>
          <p:nvPr>
            <p:ph type="title"/>
          </p:nvPr>
        </p:nvSpPr>
        <p:spPr/>
        <p:txBody>
          <a:bodyPr/>
          <a:lstStyle/>
          <a:p>
            <a:r>
              <a:rPr lang="en-GB" b="1">
                <a:cs typeface="Calibri Light"/>
              </a:rPr>
              <a:t>Get Ready to Read</a:t>
            </a:r>
            <a:r>
              <a:rPr lang="en-GB">
                <a:cs typeface="Calibri Light"/>
              </a:rPr>
              <a:t>!</a:t>
            </a:r>
            <a:endParaRPr lang="en-GB"/>
          </a:p>
        </p:txBody>
      </p:sp>
      <p:sp>
        <p:nvSpPr>
          <p:cNvPr id="3" name="Content Placeholder 2">
            <a:extLst>
              <a:ext uri="{FF2B5EF4-FFF2-40B4-BE49-F238E27FC236}">
                <a16:creationId xmlns:a16="http://schemas.microsoft.com/office/drawing/2014/main" id="{98ED9FB9-5304-4F16-7DD6-57899719E7AA}"/>
              </a:ext>
            </a:extLst>
          </p:cNvPr>
          <p:cNvSpPr>
            <a:spLocks noGrp="1"/>
          </p:cNvSpPr>
          <p:nvPr>
            <p:ph idx="1"/>
          </p:nvPr>
        </p:nvSpPr>
        <p:spPr/>
        <p:txBody>
          <a:bodyPr vert="horz" lIns="91440" tIns="45720" rIns="91440" bIns="45720" rtlCol="0" anchor="t">
            <a:normAutofit/>
          </a:bodyPr>
          <a:lstStyle/>
          <a:p>
            <a:pPr marL="0" indent="0">
              <a:buNone/>
            </a:pPr>
            <a:r>
              <a:rPr lang="en-GB">
                <a:cs typeface="Calibri"/>
              </a:rPr>
              <a:t>St Antony's is a reading school and we want all pupils to get involved!</a:t>
            </a:r>
          </a:p>
          <a:p>
            <a:pPr marL="0" indent="0">
              <a:buNone/>
            </a:pPr>
            <a:endParaRPr lang="en-GB">
              <a:cs typeface="Calibri"/>
            </a:endParaRPr>
          </a:p>
        </p:txBody>
      </p:sp>
      <p:pic>
        <p:nvPicPr>
          <p:cNvPr id="4" name="Picture 3" descr="A group of kids holding books&#10;&#10;Description automatically generated">
            <a:extLst>
              <a:ext uri="{FF2B5EF4-FFF2-40B4-BE49-F238E27FC236}">
                <a16:creationId xmlns:a16="http://schemas.microsoft.com/office/drawing/2014/main" id="{6A4484CE-0642-F372-B1B6-009AB1530F3B}"/>
              </a:ext>
            </a:extLst>
          </p:cNvPr>
          <p:cNvPicPr>
            <a:picLocks noChangeAspect="1"/>
          </p:cNvPicPr>
          <p:nvPr/>
        </p:nvPicPr>
        <p:blipFill>
          <a:blip r:embed="rId3"/>
          <a:stretch>
            <a:fillRect/>
          </a:stretch>
        </p:blipFill>
        <p:spPr>
          <a:xfrm>
            <a:off x="1432170" y="2252236"/>
            <a:ext cx="4599940" cy="3310294"/>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53C8005F-7399-7E51-9023-9BCB6659F9B6}"/>
              </a:ext>
            </a:extLst>
          </p:cNvPr>
          <p:cNvPicPr>
            <a:picLocks noChangeAspect="1"/>
          </p:cNvPicPr>
          <p:nvPr/>
        </p:nvPicPr>
        <p:blipFill>
          <a:blip r:embed="rId4"/>
          <a:stretch>
            <a:fillRect/>
          </a:stretch>
        </p:blipFill>
        <p:spPr>
          <a:xfrm>
            <a:off x="6776720" y="2036907"/>
            <a:ext cx="3432386" cy="3722813"/>
          </a:xfrm>
          <a:prstGeom prst="rect">
            <a:avLst/>
          </a:prstGeom>
        </p:spPr>
      </p:pic>
    </p:spTree>
    <p:extLst>
      <p:ext uri="{BB962C8B-B14F-4D97-AF65-F5344CB8AC3E}">
        <p14:creationId xmlns:p14="http://schemas.microsoft.com/office/powerpoint/2010/main" val="196823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8832-889E-AA4D-B882-84FD23E880A8}"/>
              </a:ext>
            </a:extLst>
          </p:cNvPr>
          <p:cNvSpPr>
            <a:spLocks noGrp="1"/>
          </p:cNvSpPr>
          <p:nvPr>
            <p:ph type="title"/>
          </p:nvPr>
        </p:nvSpPr>
        <p:spPr/>
        <p:txBody>
          <a:bodyPr/>
          <a:lstStyle/>
          <a:p>
            <a:r>
              <a:rPr lang="en-GB" b="1">
                <a:latin typeface="Calibri"/>
                <a:cs typeface="Calibri Light"/>
              </a:rPr>
              <a:t>Reading Initiatives 2023/2024</a:t>
            </a:r>
            <a:endParaRPr lang="en-US">
              <a:latin typeface="Calibri"/>
              <a:cs typeface="Calibri"/>
            </a:endParaRPr>
          </a:p>
        </p:txBody>
      </p:sp>
      <p:sp>
        <p:nvSpPr>
          <p:cNvPr id="3" name="Content Placeholder 2">
            <a:extLst>
              <a:ext uri="{FF2B5EF4-FFF2-40B4-BE49-F238E27FC236}">
                <a16:creationId xmlns:a16="http://schemas.microsoft.com/office/drawing/2014/main" id="{DAB27686-D8BD-AFDB-D36F-62008C00629A}"/>
              </a:ext>
            </a:extLst>
          </p:cNvPr>
          <p:cNvSpPr>
            <a:spLocks noGrp="1"/>
          </p:cNvSpPr>
          <p:nvPr>
            <p:ph idx="1"/>
          </p:nvPr>
        </p:nvSpPr>
        <p:spPr>
          <a:xfrm>
            <a:off x="299720" y="1419647"/>
            <a:ext cx="11741996" cy="4605338"/>
          </a:xfrm>
        </p:spPr>
        <p:txBody>
          <a:bodyPr vert="horz" lIns="91440" tIns="45720" rIns="91440" bIns="45720" rtlCol="0" anchor="t">
            <a:noAutofit/>
          </a:bodyPr>
          <a:lstStyle/>
          <a:p>
            <a:r>
              <a:rPr lang="en-GB" sz="2000">
                <a:solidFill>
                  <a:srgbClr val="0420AC"/>
                </a:solidFill>
                <a:cs typeface="Calibri"/>
              </a:rPr>
              <a:t>A</a:t>
            </a:r>
            <a:r>
              <a:rPr lang="en-GB" sz="1800">
                <a:solidFill>
                  <a:srgbClr val="0420AC"/>
                </a:solidFill>
                <a:cs typeface="Calibri"/>
              </a:rPr>
              <a:t>s we develop our new library and reading culture, we want pupils to have a say and to lead the way</a:t>
            </a:r>
            <a:endParaRPr lang="en-US" sz="1800">
              <a:solidFill>
                <a:srgbClr val="0420AC"/>
              </a:solidFill>
              <a:cs typeface="Calibri" panose="020F0502020204030204"/>
            </a:endParaRPr>
          </a:p>
          <a:p>
            <a:r>
              <a:rPr lang="en-GB" sz="1800">
                <a:solidFill>
                  <a:srgbClr val="0420AC"/>
                </a:solidFill>
                <a:cs typeface="Calibri"/>
              </a:rPr>
              <a:t>More Reading Ambassadors will be recruited in September – a chance for pupils to lead!</a:t>
            </a:r>
          </a:p>
          <a:p>
            <a:r>
              <a:rPr lang="en-GB" sz="1800">
                <a:solidFill>
                  <a:srgbClr val="0420AC"/>
                </a:solidFill>
                <a:cs typeface="Calibri"/>
              </a:rPr>
              <a:t>We have spent thousands of pounds on new books!</a:t>
            </a:r>
          </a:p>
          <a:p>
            <a:pPr marL="0" indent="0">
              <a:buNone/>
            </a:pPr>
            <a:endParaRPr lang="en-GB" sz="1800">
              <a:solidFill>
                <a:srgbClr val="0420AC"/>
              </a:solidFill>
              <a:cs typeface="Calibri"/>
            </a:endParaRPr>
          </a:p>
          <a:p>
            <a:r>
              <a:rPr lang="en-GB" sz="1800">
                <a:solidFill>
                  <a:srgbClr val="0420AC"/>
                </a:solidFill>
                <a:cs typeface="Calibri"/>
              </a:rPr>
              <a:t>We test and monitor reading ages of all pupils, with more frequent testing for developing readers and those being supported by tutors</a:t>
            </a:r>
          </a:p>
          <a:p>
            <a:r>
              <a:rPr lang="en-GB" sz="1800">
                <a:solidFill>
                  <a:srgbClr val="0420AC"/>
                </a:solidFill>
                <a:cs typeface="Calibri"/>
              </a:rPr>
              <a:t>We support our developing readers with reading intervention groups 2-3 mornings a week, either in form, or in a small group with a member of staff</a:t>
            </a:r>
          </a:p>
          <a:p>
            <a:endParaRPr lang="en-GB" sz="1800">
              <a:solidFill>
                <a:srgbClr val="0420AC"/>
              </a:solidFill>
              <a:cs typeface="Calibri"/>
            </a:endParaRPr>
          </a:p>
          <a:p>
            <a:r>
              <a:rPr lang="en-GB" sz="1800">
                <a:solidFill>
                  <a:srgbClr val="0420AC"/>
                </a:solidFill>
                <a:cs typeface="Calibri"/>
              </a:rPr>
              <a:t>Curriculum Leaders are adapting their planning to ensure that reading materials are linked to pupils’ learning and specific subject terminology is highlighted</a:t>
            </a:r>
          </a:p>
          <a:p>
            <a:r>
              <a:rPr lang="en-GB" sz="1800">
                <a:solidFill>
                  <a:srgbClr val="0420AC"/>
                </a:solidFill>
                <a:cs typeface="Calibri"/>
              </a:rPr>
              <a:t>All teachers are expected to support pupils’ literacy and interest in reading, through recommendations, guidance and support with literacy across all subjects</a:t>
            </a:r>
          </a:p>
          <a:p>
            <a:r>
              <a:rPr lang="en-GB" sz="1800">
                <a:solidFill>
                  <a:srgbClr val="0420AC"/>
                </a:solidFill>
                <a:cs typeface="Calibri"/>
              </a:rPr>
              <a:t>The English Department have created Key Stage 3 and 4 Reading journeys that complement the learning in curriculum time</a:t>
            </a:r>
          </a:p>
          <a:p>
            <a:pPr marL="0" indent="0">
              <a:buNone/>
            </a:pPr>
            <a:endParaRPr lang="en-GB" sz="1500">
              <a:latin typeface="Arial"/>
              <a:cs typeface="Arial"/>
            </a:endParaRPr>
          </a:p>
          <a:p>
            <a:endParaRPr lang="en-GB">
              <a:cs typeface="Calibri"/>
            </a:endParaRPr>
          </a:p>
        </p:txBody>
      </p:sp>
    </p:spTree>
    <p:extLst>
      <p:ext uri="{BB962C8B-B14F-4D97-AF65-F5344CB8AC3E}">
        <p14:creationId xmlns:p14="http://schemas.microsoft.com/office/powerpoint/2010/main" val="271806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CA3A-8041-7813-0C63-72D2BE8A89D2}"/>
              </a:ext>
            </a:extLst>
          </p:cNvPr>
          <p:cNvSpPr>
            <a:spLocks noGrp="1"/>
          </p:cNvSpPr>
          <p:nvPr>
            <p:ph type="title"/>
          </p:nvPr>
        </p:nvSpPr>
        <p:spPr/>
        <p:txBody>
          <a:bodyPr/>
          <a:lstStyle/>
          <a:p>
            <a:r>
              <a:rPr lang="en-GB" b="1">
                <a:latin typeface="calibri light"/>
                <a:cs typeface="calibri light"/>
              </a:rPr>
              <a:t>Benefits of Reading</a:t>
            </a:r>
            <a:endParaRPr lang="en-GB">
              <a:latin typeface="calibri light"/>
              <a:cs typeface="calibri light"/>
            </a:endParaRPr>
          </a:p>
        </p:txBody>
      </p:sp>
      <p:sp>
        <p:nvSpPr>
          <p:cNvPr id="3" name="Content Placeholder 2">
            <a:extLst>
              <a:ext uri="{FF2B5EF4-FFF2-40B4-BE49-F238E27FC236}">
                <a16:creationId xmlns:a16="http://schemas.microsoft.com/office/drawing/2014/main" id="{A00FDA05-885C-D37B-5C64-FC6C9B0D0B9D}"/>
              </a:ext>
            </a:extLst>
          </p:cNvPr>
          <p:cNvSpPr>
            <a:spLocks noGrp="1"/>
          </p:cNvSpPr>
          <p:nvPr>
            <p:ph idx="1"/>
          </p:nvPr>
        </p:nvSpPr>
        <p:spPr/>
        <p:txBody>
          <a:bodyPr vert="horz" lIns="91440" tIns="45720" rIns="91440" bIns="45720" rtlCol="0" anchor="t">
            <a:normAutofit/>
          </a:bodyPr>
          <a:lstStyle/>
          <a:p>
            <a:r>
              <a:rPr lang="en-GB">
                <a:cs typeface="Calibri"/>
              </a:rPr>
              <a:t>Children who read books often and more than once a week, at 16 gain higher results in maths, vocabulary and spelling tests than those who read less regularly</a:t>
            </a:r>
          </a:p>
          <a:p>
            <a:r>
              <a:rPr lang="en-GB">
                <a:cs typeface="Calibri"/>
              </a:rPr>
              <a:t>16-year-olds who choose to read books for pleasure outside of school are more likely to secure managerial or professional jobs later in life</a:t>
            </a:r>
          </a:p>
        </p:txBody>
      </p:sp>
      <p:pic>
        <p:nvPicPr>
          <p:cNvPr id="4" name="Picture 3" descr="A child sitting at a table with books on it&#10;&#10;Description automatically generated">
            <a:extLst>
              <a:ext uri="{FF2B5EF4-FFF2-40B4-BE49-F238E27FC236}">
                <a16:creationId xmlns:a16="http://schemas.microsoft.com/office/drawing/2014/main" id="{62F60EC5-43AE-98B3-D540-5EAEBFEB9E6C}"/>
              </a:ext>
            </a:extLst>
          </p:cNvPr>
          <p:cNvPicPr>
            <a:picLocks noChangeAspect="1"/>
          </p:cNvPicPr>
          <p:nvPr/>
        </p:nvPicPr>
        <p:blipFill>
          <a:blip r:embed="rId3"/>
          <a:stretch>
            <a:fillRect/>
          </a:stretch>
        </p:blipFill>
        <p:spPr>
          <a:xfrm>
            <a:off x="4490720" y="3657952"/>
            <a:ext cx="3454400" cy="2620576"/>
          </a:xfrm>
          <a:prstGeom prst="rect">
            <a:avLst/>
          </a:prstGeom>
        </p:spPr>
      </p:pic>
    </p:spTree>
    <p:extLst>
      <p:ext uri="{BB962C8B-B14F-4D97-AF65-F5344CB8AC3E}">
        <p14:creationId xmlns:p14="http://schemas.microsoft.com/office/powerpoint/2010/main" val="120115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AA2A-0827-B7A0-A43F-FDBC9EBFA19B}"/>
              </a:ext>
            </a:extLst>
          </p:cNvPr>
          <p:cNvSpPr>
            <a:spLocks noGrp="1"/>
          </p:cNvSpPr>
          <p:nvPr>
            <p:ph type="title"/>
          </p:nvPr>
        </p:nvSpPr>
        <p:spPr>
          <a:xfrm>
            <a:off x="838200" y="485657"/>
            <a:ext cx="10515600" cy="579753"/>
          </a:xfrm>
        </p:spPr>
        <p:txBody>
          <a:bodyPr>
            <a:normAutofit fontScale="90000"/>
          </a:bodyPr>
          <a:lstStyle/>
          <a:p>
            <a:r>
              <a:rPr lang="en-GB" b="1">
                <a:latin typeface="Calibri"/>
                <a:cs typeface="Calibri Light"/>
              </a:rPr>
              <a:t>The Year 10 Curriculum</a:t>
            </a:r>
            <a:endParaRPr lang="en-GB" b="1">
              <a:latin typeface="Calibri"/>
              <a:cs typeface="Calibri"/>
            </a:endParaRPr>
          </a:p>
        </p:txBody>
      </p:sp>
      <p:graphicFrame>
        <p:nvGraphicFramePr>
          <p:cNvPr id="8" name="Content Placeholder 7">
            <a:extLst>
              <a:ext uri="{FF2B5EF4-FFF2-40B4-BE49-F238E27FC236}">
                <a16:creationId xmlns:a16="http://schemas.microsoft.com/office/drawing/2014/main" id="{58531D56-75E4-2CCA-CF6D-93593EAD3835}"/>
              </a:ext>
            </a:extLst>
          </p:cNvPr>
          <p:cNvGraphicFramePr>
            <a:graphicFrameLocks noGrp="1"/>
          </p:cNvGraphicFramePr>
          <p:nvPr>
            <p:ph idx="1"/>
            <p:extLst>
              <p:ext uri="{D42A27DB-BD31-4B8C-83A1-F6EECF244321}">
                <p14:modId xmlns:p14="http://schemas.microsoft.com/office/powerpoint/2010/main" val="3873693121"/>
              </p:ext>
            </p:extLst>
          </p:nvPr>
        </p:nvGraphicFramePr>
        <p:xfrm>
          <a:off x="284480" y="1198880"/>
          <a:ext cx="11612906" cy="5382761"/>
        </p:xfrm>
        <a:graphic>
          <a:graphicData uri="http://schemas.openxmlformats.org/drawingml/2006/table">
            <a:tbl>
              <a:tblPr firstRow="1" firstCol="1" bandRow="1">
                <a:tableStyleId>{5C22544A-7EE6-4342-B048-85BDC9FD1C3A}</a:tableStyleId>
              </a:tblPr>
              <a:tblGrid>
                <a:gridCol w="1226935">
                  <a:extLst>
                    <a:ext uri="{9D8B030D-6E8A-4147-A177-3AD203B41FA5}">
                      <a16:colId xmlns:a16="http://schemas.microsoft.com/office/drawing/2014/main" val="2869511854"/>
                    </a:ext>
                  </a:extLst>
                </a:gridCol>
                <a:gridCol w="1966745">
                  <a:extLst>
                    <a:ext uri="{9D8B030D-6E8A-4147-A177-3AD203B41FA5}">
                      <a16:colId xmlns:a16="http://schemas.microsoft.com/office/drawing/2014/main" val="3061921087"/>
                    </a:ext>
                  </a:extLst>
                </a:gridCol>
                <a:gridCol w="1846049">
                  <a:extLst>
                    <a:ext uri="{9D8B030D-6E8A-4147-A177-3AD203B41FA5}">
                      <a16:colId xmlns:a16="http://schemas.microsoft.com/office/drawing/2014/main" val="4020416908"/>
                    </a:ext>
                  </a:extLst>
                </a:gridCol>
                <a:gridCol w="1722747">
                  <a:extLst>
                    <a:ext uri="{9D8B030D-6E8A-4147-A177-3AD203B41FA5}">
                      <a16:colId xmlns:a16="http://schemas.microsoft.com/office/drawing/2014/main" val="505665257"/>
                    </a:ext>
                  </a:extLst>
                </a:gridCol>
                <a:gridCol w="1616810">
                  <a:extLst>
                    <a:ext uri="{9D8B030D-6E8A-4147-A177-3AD203B41FA5}">
                      <a16:colId xmlns:a16="http://schemas.microsoft.com/office/drawing/2014/main" val="127921546"/>
                    </a:ext>
                  </a:extLst>
                </a:gridCol>
                <a:gridCol w="1616810">
                  <a:extLst>
                    <a:ext uri="{9D8B030D-6E8A-4147-A177-3AD203B41FA5}">
                      <a16:colId xmlns:a16="http://schemas.microsoft.com/office/drawing/2014/main" val="2549005123"/>
                    </a:ext>
                  </a:extLst>
                </a:gridCol>
                <a:gridCol w="1616810">
                  <a:extLst>
                    <a:ext uri="{9D8B030D-6E8A-4147-A177-3AD203B41FA5}">
                      <a16:colId xmlns:a16="http://schemas.microsoft.com/office/drawing/2014/main" val="1166478490"/>
                    </a:ext>
                  </a:extLst>
                </a:gridCol>
              </a:tblGrid>
              <a:tr h="185921">
                <a:tc>
                  <a:txBody>
                    <a:bodyPr/>
                    <a:lstStyle/>
                    <a:p>
                      <a:pPr algn="ctr">
                        <a:spcAft>
                          <a:spcPts val="0"/>
                        </a:spcAft>
                      </a:pPr>
                      <a:r>
                        <a:rPr lang="en-GB" sz="1100" b="1">
                          <a:effectLst/>
                        </a:rPr>
                        <a:t>Subject</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rPr>
                        <a:t>Autumn 1</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rPr>
                        <a:t>Autumn 2</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rPr>
                        <a:t>Spring 1</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rPr>
                        <a:t>Spring 2</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rPr>
                        <a:t>Summer 1</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100" b="1">
                          <a:effectLst/>
                        </a:rPr>
                        <a:t>Summer 2</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440056"/>
                  </a:ext>
                </a:extLst>
              </a:tr>
              <a:tr h="826321">
                <a:tc>
                  <a:txBody>
                    <a:bodyPr/>
                    <a:lstStyle/>
                    <a:p>
                      <a:pPr algn="ctr">
                        <a:spcAft>
                          <a:spcPts val="0"/>
                        </a:spcAft>
                      </a:pPr>
                      <a:r>
                        <a:rPr lang="en-GB" sz="1100" b="1">
                          <a:effectLst/>
                        </a:rPr>
                        <a:t>Art, Craft and Design Subjects</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GB" sz="1100" b="1">
                          <a:effectLst/>
                        </a:rPr>
                        <a:t>Project 1: My Surroundings</a:t>
                      </a:r>
                      <a:endParaRPr lang="en-GB" sz="1100">
                        <a:effectLst/>
                      </a:endParaRPr>
                    </a:p>
                    <a:p>
                      <a:pPr>
                        <a:spcAft>
                          <a:spcPts val="0"/>
                        </a:spcAft>
                      </a:pPr>
                      <a:r>
                        <a:rPr lang="en-GB" sz="1100">
                          <a:effectLst/>
                        </a:rPr>
                        <a:t>During this term, pupils will undertake research to form the basis of a personalised project on ‘</a:t>
                      </a:r>
                      <a:r>
                        <a:rPr lang="en-GB" sz="1100" b="1">
                          <a:effectLst/>
                        </a:rPr>
                        <a:t>My Surroundings’. </a:t>
                      </a:r>
                      <a:r>
                        <a:rPr lang="en-GB" sz="1100">
                          <a:effectLst/>
                        </a:rPr>
                        <a:t>They will use artist references and mixed media as a basis for the required portfolio of 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GB" sz="1100" b="1">
                          <a:effectLst/>
                        </a:rPr>
                        <a:t>Project 1: My Surroundings</a:t>
                      </a:r>
                      <a:endParaRPr lang="en-GB" sz="1100">
                        <a:effectLst/>
                      </a:endParaRPr>
                    </a:p>
                    <a:p>
                      <a:pPr>
                        <a:spcAft>
                          <a:spcPts val="0"/>
                        </a:spcAft>
                      </a:pPr>
                      <a:r>
                        <a:rPr lang="en-GB" sz="1100">
                          <a:effectLst/>
                        </a:rPr>
                        <a:t>Pupils will continue to develop mixed media imagery in response to research and create a final sustained outcome for the portfolio.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GB" sz="1100" b="1">
                          <a:effectLst/>
                        </a:rPr>
                        <a:t>Major Project</a:t>
                      </a:r>
                      <a:endParaRPr lang="en-GB" sz="1100">
                        <a:effectLst/>
                      </a:endParaRPr>
                    </a:p>
                    <a:p>
                      <a:pPr>
                        <a:spcAft>
                          <a:spcPts val="0"/>
                        </a:spcAft>
                      </a:pPr>
                      <a:r>
                        <a:rPr lang="en-GB" sz="1100">
                          <a:effectLst/>
                        </a:rPr>
                        <a:t>Pupils will begin work on the major project. This will take them through to Christmas of Y11. The project will include research, artist references and mixed media.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71339773"/>
                  </a:ext>
                </a:extLst>
              </a:tr>
              <a:tr h="826321">
                <a:tc>
                  <a:txBody>
                    <a:bodyPr/>
                    <a:lstStyle/>
                    <a:p>
                      <a:pPr algn="ctr">
                        <a:spcAft>
                          <a:spcPts val="0"/>
                        </a:spcAft>
                      </a:pPr>
                      <a:r>
                        <a:rPr lang="en-GB" sz="1100" b="1">
                          <a:effectLst/>
                        </a:rPr>
                        <a:t>Business</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Business activity</a:t>
                      </a:r>
                      <a:endParaRPr lang="en-GB" sz="1100">
                        <a:effectLst/>
                      </a:endParaRPr>
                    </a:p>
                    <a:p>
                      <a:pPr>
                        <a:spcAft>
                          <a:spcPts val="0"/>
                        </a:spcAft>
                      </a:pPr>
                      <a:r>
                        <a:rPr lang="en-GB" sz="1100">
                          <a:effectLst/>
                        </a:rPr>
                        <a:t>-Introduction to business. </a:t>
                      </a:r>
                    </a:p>
                    <a:p>
                      <a:pPr>
                        <a:spcAft>
                          <a:spcPts val="0"/>
                        </a:spcAft>
                      </a:pPr>
                      <a:r>
                        <a:rPr lang="en-GB" sz="1100">
                          <a:effectLst/>
                        </a:rPr>
                        <a:t>-Nature of business activity</a:t>
                      </a:r>
                    </a:p>
                    <a:p>
                      <a:pPr>
                        <a:spcAft>
                          <a:spcPts val="0"/>
                        </a:spcAft>
                      </a:pPr>
                      <a:r>
                        <a:rPr lang="en-GB" sz="1100">
                          <a:effectLst/>
                        </a:rPr>
                        <a:t>-Supply of goods and services </a:t>
                      </a:r>
                    </a:p>
                    <a:p>
                      <a:pPr>
                        <a:spcAft>
                          <a:spcPts val="0"/>
                        </a:spcAft>
                      </a:pPr>
                      <a:r>
                        <a:rPr lang="en-GB" sz="1100">
                          <a:effectLst/>
                        </a:rPr>
                        <a:t>-Enterprise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Business activity</a:t>
                      </a:r>
                      <a:endParaRPr lang="en-GB" sz="1100">
                        <a:effectLst/>
                      </a:endParaRPr>
                    </a:p>
                    <a:p>
                      <a:pPr>
                        <a:spcAft>
                          <a:spcPts val="0"/>
                        </a:spcAft>
                      </a:pPr>
                      <a:r>
                        <a:rPr lang="en-GB" sz="1100">
                          <a:effectLst/>
                        </a:rPr>
                        <a:t>-Legal forms of a business</a:t>
                      </a:r>
                    </a:p>
                    <a:p>
                      <a:pPr>
                        <a:spcAft>
                          <a:spcPts val="0"/>
                        </a:spcAft>
                      </a:pPr>
                      <a:r>
                        <a:rPr lang="en-GB" sz="1100">
                          <a:effectLst/>
                        </a:rPr>
                        <a:t>-Business goals</a:t>
                      </a:r>
                    </a:p>
                    <a:p>
                      <a:pPr>
                        <a:spcAft>
                          <a:spcPts val="0"/>
                        </a:spcAft>
                      </a:pPr>
                      <a:r>
                        <a:rPr lang="en-GB" sz="1100">
                          <a:effectLst/>
                        </a:rPr>
                        <a:t>-Business growth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Influence on business</a:t>
                      </a:r>
                      <a:endParaRPr lang="en-GB" sz="1100">
                        <a:effectLst/>
                      </a:endParaRPr>
                    </a:p>
                    <a:p>
                      <a:pPr>
                        <a:spcAft>
                          <a:spcPts val="0"/>
                        </a:spcAft>
                      </a:pPr>
                      <a:r>
                        <a:rPr lang="en-GB" sz="1100">
                          <a:effectLst/>
                        </a:rPr>
                        <a:t>-External factors and business faces</a:t>
                      </a:r>
                    </a:p>
                    <a:p>
                      <a:pPr>
                        <a:spcAft>
                          <a:spcPts val="0"/>
                        </a:spcAft>
                      </a:pPr>
                      <a:r>
                        <a:rPr lang="en-GB" sz="1100">
                          <a:effectLst/>
                        </a:rPr>
                        <a:t>-Technology</a:t>
                      </a:r>
                    </a:p>
                    <a:p>
                      <a:pPr>
                        <a:spcAft>
                          <a:spcPts val="0"/>
                        </a:spcAft>
                      </a:pPr>
                      <a:r>
                        <a:rPr lang="en-GB" sz="1100">
                          <a:effectLst/>
                        </a:rPr>
                        <a:t>-Economics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Influence on business</a:t>
                      </a:r>
                      <a:endParaRPr lang="en-GB" sz="1100">
                        <a:effectLst/>
                      </a:endParaRPr>
                    </a:p>
                    <a:p>
                      <a:pPr>
                        <a:spcAft>
                          <a:spcPts val="0"/>
                        </a:spcAft>
                      </a:pPr>
                      <a:r>
                        <a:rPr lang="en-GB" sz="1100">
                          <a:effectLst/>
                        </a:rPr>
                        <a:t>-Environment</a:t>
                      </a:r>
                    </a:p>
                    <a:p>
                      <a:pPr>
                        <a:spcAft>
                          <a:spcPts val="0"/>
                        </a:spcAft>
                      </a:pPr>
                      <a:r>
                        <a:rPr lang="en-GB" sz="1100">
                          <a:effectLst/>
                        </a:rPr>
                        <a:t>-Ethics </a:t>
                      </a:r>
                    </a:p>
                    <a:p>
                      <a:pPr>
                        <a:spcAft>
                          <a:spcPts val="0"/>
                        </a:spcAft>
                      </a:pPr>
                      <a:r>
                        <a:rPr lang="en-GB" sz="1100">
                          <a:effectLst/>
                        </a:rPr>
                        <a:t>-Globalisation law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Business operations</a:t>
                      </a:r>
                      <a:endParaRPr lang="en-GB" sz="1100">
                        <a:effectLst/>
                      </a:endParaRPr>
                    </a:p>
                    <a:p>
                      <a:pPr>
                        <a:spcAft>
                          <a:spcPts val="0"/>
                        </a:spcAft>
                      </a:pPr>
                      <a:r>
                        <a:rPr lang="en-GB" sz="1100">
                          <a:effectLst/>
                        </a:rPr>
                        <a:t>-How businesses use resources to produce goods and services.</a:t>
                      </a:r>
                    </a:p>
                    <a:p>
                      <a:pPr>
                        <a:spcAft>
                          <a:spcPts val="0"/>
                        </a:spcAft>
                      </a:pPr>
                      <a:r>
                        <a:rPr lang="en-GB" sz="1100">
                          <a:effectLst/>
                        </a:rPr>
                        <a:t>-Production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Business operations</a:t>
                      </a:r>
                      <a:endParaRPr lang="en-GB" sz="1100">
                        <a:effectLst/>
                      </a:endParaRPr>
                    </a:p>
                    <a:p>
                      <a:pPr>
                        <a:spcAft>
                          <a:spcPts val="0"/>
                        </a:spcAft>
                      </a:pPr>
                      <a:r>
                        <a:rPr lang="en-GB" sz="1100">
                          <a:effectLst/>
                        </a:rPr>
                        <a:t>-Quality sales</a:t>
                      </a:r>
                    </a:p>
                    <a:p>
                      <a:pPr>
                        <a:spcAft>
                          <a:spcPts val="0"/>
                        </a:spcAft>
                      </a:pPr>
                      <a:r>
                        <a:rPr lang="en-GB" sz="1100">
                          <a:effectLst/>
                        </a:rPr>
                        <a:t>customer service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5603742"/>
                  </a:ext>
                </a:extLst>
              </a:tr>
              <a:tr h="661057">
                <a:tc>
                  <a:txBody>
                    <a:bodyPr/>
                    <a:lstStyle/>
                    <a:p>
                      <a:pPr algn="ctr">
                        <a:spcAft>
                          <a:spcPts val="0"/>
                        </a:spcAft>
                      </a:pPr>
                      <a:r>
                        <a:rPr lang="en-GB" sz="1100" b="1">
                          <a:effectLst/>
                        </a:rPr>
                        <a:t>Computer Science</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-System Architecture</a:t>
                      </a:r>
                    </a:p>
                    <a:p>
                      <a:pPr>
                        <a:spcAft>
                          <a:spcPts val="0"/>
                        </a:spcAft>
                      </a:pPr>
                      <a:r>
                        <a:rPr lang="en-GB" sz="1100">
                          <a:effectLst/>
                        </a:rPr>
                        <a:t>-Memory &amp; Storage</a:t>
                      </a:r>
                    </a:p>
                    <a:p>
                      <a:pPr>
                        <a:spcAft>
                          <a:spcPts val="0"/>
                        </a:spcAft>
                      </a:pPr>
                      <a:r>
                        <a:rPr lang="en-GB" sz="1100">
                          <a:effectLst/>
                        </a:rPr>
                        <a:t>-Python Programming: ongoing skills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-Memory &amp; Storage</a:t>
                      </a:r>
                    </a:p>
                    <a:p>
                      <a:pPr>
                        <a:spcAft>
                          <a:spcPts val="0"/>
                        </a:spcAft>
                      </a:pPr>
                      <a:r>
                        <a:rPr lang="en-GB" sz="1100">
                          <a:effectLst/>
                        </a:rPr>
                        <a:t>-Python Programming: ongoing skills</a:t>
                      </a:r>
                    </a:p>
                    <a:p>
                      <a:pPr>
                        <a:spcAft>
                          <a:spcPts val="0"/>
                        </a:spcAft>
                      </a:pP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-Computer networks connections and protocols</a:t>
                      </a:r>
                    </a:p>
                    <a:p>
                      <a:pPr>
                        <a:spcAft>
                          <a:spcPts val="0"/>
                        </a:spcAft>
                      </a:pPr>
                      <a:r>
                        <a:rPr lang="en-GB" sz="1100">
                          <a:effectLst/>
                        </a:rPr>
                        <a:t>-Python Programming: ongoing skills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-Python Programming: ongoing skills</a:t>
                      </a:r>
                    </a:p>
                    <a:p>
                      <a:pPr>
                        <a:spcAft>
                          <a:spcPts val="0"/>
                        </a:spcAft>
                      </a:pP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-Systems software</a:t>
                      </a:r>
                    </a:p>
                    <a:p>
                      <a:pPr>
                        <a:spcAft>
                          <a:spcPts val="0"/>
                        </a:spcAft>
                      </a:pPr>
                      <a:r>
                        <a:rPr lang="en-GB" sz="1100">
                          <a:effectLst/>
                        </a:rPr>
                        <a:t>-Python Programming: ongoing skills</a:t>
                      </a:r>
                    </a:p>
                    <a:p>
                      <a:pPr>
                        <a:spcAft>
                          <a:spcPts val="0"/>
                        </a:spcAft>
                      </a:pP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-Ethical legal cultural</a:t>
                      </a:r>
                    </a:p>
                    <a:p>
                      <a:pPr>
                        <a:spcAft>
                          <a:spcPts val="0"/>
                        </a:spcAft>
                      </a:pPr>
                      <a:r>
                        <a:rPr lang="en-GB" sz="1100">
                          <a:effectLst/>
                        </a:rPr>
                        <a:t>-Python Programming: ongoing skills</a:t>
                      </a:r>
                    </a:p>
                    <a:p>
                      <a:pPr>
                        <a:spcAft>
                          <a:spcPts val="0"/>
                        </a:spcAft>
                      </a:pP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521227"/>
                  </a:ext>
                </a:extLst>
              </a:tr>
              <a:tr h="495792">
                <a:tc>
                  <a:txBody>
                    <a:bodyPr/>
                    <a:lstStyle/>
                    <a:p>
                      <a:pPr algn="ctr">
                        <a:spcAft>
                          <a:spcPts val="0"/>
                        </a:spcAft>
                      </a:pPr>
                      <a:r>
                        <a:rPr lang="en-GB" sz="1100" b="1">
                          <a:effectLst/>
                        </a:rPr>
                        <a:t>English</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-Explorations in creative reading and writing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-‘An Inspector Calls’ by JB Priestley (faster reading) &amp; deeper study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-‘Macbeth’ by William Shakespeare</a:t>
                      </a:r>
                    </a:p>
                    <a:p>
                      <a:pPr>
                        <a:spcAft>
                          <a:spcPts val="0"/>
                        </a:spcAft>
                      </a:pPr>
                      <a:r>
                        <a:rPr lang="en-GB" sz="1100">
                          <a:effectLst/>
                        </a:rPr>
                        <a:t>-Creative writing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rPr>
                        <a:t>-‘The Strange Case of Dr Jekyll and Mr Hyde’ &amp; using the text for Lang Paper 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GB" sz="1100">
                          <a:effectLst/>
                        </a:rPr>
                        <a:t>-Poetry: ‘Power and Conflict’</a:t>
                      </a:r>
                    </a:p>
                    <a:p>
                      <a:pPr>
                        <a:spcAft>
                          <a:spcPts val="0"/>
                        </a:spcAft>
                      </a:pPr>
                      <a:r>
                        <a:rPr lang="en-GB" sz="1100">
                          <a:effectLst/>
                        </a:rPr>
                        <a:t>-Spoken Language Assessment</a:t>
                      </a:r>
                    </a:p>
                    <a:p>
                      <a:pPr>
                        <a:spcAft>
                          <a:spcPts val="0"/>
                        </a:spcAft>
                      </a:pPr>
                      <a:r>
                        <a:rPr lang="en-GB" sz="1100">
                          <a:effectLst/>
                        </a:rPr>
                        <a:t>-Flashback Fridays on ‘An Inspector Calls’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424937435"/>
                  </a:ext>
                </a:extLst>
              </a:tr>
              <a:tr h="1156848">
                <a:tc>
                  <a:txBody>
                    <a:bodyPr/>
                    <a:lstStyle/>
                    <a:p>
                      <a:pPr algn="ctr">
                        <a:spcAft>
                          <a:spcPts val="0"/>
                        </a:spcAft>
                      </a:pPr>
                      <a:r>
                        <a:rPr lang="en-GB" sz="1100" b="1">
                          <a:effectLst/>
                        </a:rPr>
                        <a:t>French</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Theme 1: Identity and Culture</a:t>
                      </a:r>
                      <a:endParaRPr lang="en-GB" sz="1100">
                        <a:effectLst/>
                      </a:endParaRPr>
                    </a:p>
                    <a:p>
                      <a:pPr>
                        <a:spcAft>
                          <a:spcPts val="0"/>
                        </a:spcAft>
                      </a:pPr>
                      <a:r>
                        <a:rPr lang="en-GB" sz="1100" b="1">
                          <a:effectLst/>
                        </a:rPr>
                        <a:t>Topic 1: Me, my family and friends</a:t>
                      </a:r>
                      <a:endParaRPr lang="en-GB" sz="1100">
                        <a:effectLst/>
                      </a:endParaRPr>
                    </a:p>
                    <a:p>
                      <a:pPr>
                        <a:spcAft>
                          <a:spcPts val="0"/>
                        </a:spcAft>
                      </a:pPr>
                      <a:r>
                        <a:rPr lang="en-GB" sz="1100" b="1">
                          <a:effectLst/>
                        </a:rPr>
                        <a:t>-</a:t>
                      </a:r>
                      <a:r>
                        <a:rPr lang="en-GB" sz="1100">
                          <a:effectLst/>
                        </a:rPr>
                        <a:t>Relationships with family and friends</a:t>
                      </a:r>
                    </a:p>
                    <a:p>
                      <a:pPr>
                        <a:spcAft>
                          <a:spcPts val="0"/>
                        </a:spcAft>
                      </a:pPr>
                      <a:r>
                        <a:rPr lang="en-GB" sz="1100">
                          <a:effectLst/>
                        </a:rPr>
                        <a:t>-Marriage/partnerships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Theme 1: Identity and Culture</a:t>
                      </a:r>
                      <a:endParaRPr lang="en-GB" sz="1100">
                        <a:effectLst/>
                      </a:endParaRPr>
                    </a:p>
                    <a:p>
                      <a:pPr>
                        <a:spcAft>
                          <a:spcPts val="0"/>
                        </a:spcAft>
                      </a:pPr>
                      <a:r>
                        <a:rPr lang="en-GB" sz="1100" b="1">
                          <a:effectLst/>
                        </a:rPr>
                        <a:t>Topic 3: Free-time activities</a:t>
                      </a:r>
                      <a:endParaRPr lang="en-GB" sz="1100">
                        <a:effectLst/>
                      </a:endParaRPr>
                    </a:p>
                    <a:p>
                      <a:pPr>
                        <a:spcAft>
                          <a:spcPts val="0"/>
                        </a:spcAft>
                      </a:pPr>
                      <a:r>
                        <a:rPr lang="en-GB" sz="1100">
                          <a:effectLst/>
                        </a:rPr>
                        <a:t>-Music</a:t>
                      </a:r>
                    </a:p>
                    <a:p>
                      <a:pPr>
                        <a:spcAft>
                          <a:spcPts val="0"/>
                        </a:spcAft>
                      </a:pPr>
                      <a:r>
                        <a:rPr lang="en-GB" sz="1100">
                          <a:effectLst/>
                        </a:rPr>
                        <a:t>-Cinema and TV</a:t>
                      </a:r>
                    </a:p>
                    <a:p>
                      <a:pPr>
                        <a:spcAft>
                          <a:spcPts val="0"/>
                        </a:spcAft>
                      </a:pPr>
                      <a:r>
                        <a:rPr lang="en-GB" sz="1100">
                          <a:effectLst/>
                        </a:rPr>
                        <a:t>Food and eating out</a:t>
                      </a:r>
                    </a:p>
                    <a:p>
                      <a:pPr>
                        <a:spcAft>
                          <a:spcPts val="0"/>
                        </a:spcAft>
                      </a:pPr>
                      <a:r>
                        <a:rPr lang="en-GB" sz="1100">
                          <a:effectLst/>
                        </a:rPr>
                        <a:t>-Sport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Theme 1: Identity and Culture</a:t>
                      </a:r>
                      <a:endParaRPr lang="en-GB" sz="1100">
                        <a:effectLst/>
                      </a:endParaRPr>
                    </a:p>
                    <a:p>
                      <a:pPr>
                        <a:spcAft>
                          <a:spcPts val="0"/>
                        </a:spcAft>
                      </a:pPr>
                      <a:r>
                        <a:rPr lang="en-GB" sz="1100" b="1">
                          <a:effectLst/>
                        </a:rPr>
                        <a:t>Topic 2: Technology and everyday life</a:t>
                      </a:r>
                      <a:endParaRPr lang="en-GB" sz="1100">
                        <a:effectLst/>
                      </a:endParaRPr>
                    </a:p>
                    <a:p>
                      <a:pPr>
                        <a:spcAft>
                          <a:spcPts val="0"/>
                        </a:spcAft>
                      </a:pPr>
                      <a:r>
                        <a:rPr lang="en-GB" sz="1100">
                          <a:effectLst/>
                        </a:rPr>
                        <a:t>-Social media</a:t>
                      </a:r>
                    </a:p>
                    <a:p>
                      <a:pPr>
                        <a:spcAft>
                          <a:spcPts val="0"/>
                        </a:spcAft>
                      </a:pPr>
                      <a:r>
                        <a:rPr lang="en-GB" sz="1100">
                          <a:effectLst/>
                        </a:rPr>
                        <a:t>-Mobile technology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Theme 1: Identity and Culture</a:t>
                      </a:r>
                      <a:endParaRPr lang="en-GB" sz="1100">
                        <a:effectLst/>
                      </a:endParaRPr>
                    </a:p>
                    <a:p>
                      <a:pPr>
                        <a:spcAft>
                          <a:spcPts val="0"/>
                        </a:spcAft>
                      </a:pPr>
                      <a:r>
                        <a:rPr lang="en-GB" sz="1100" b="1">
                          <a:effectLst/>
                        </a:rPr>
                        <a:t>Topic 4</a:t>
                      </a:r>
                      <a:endParaRPr lang="en-GB" sz="1100">
                        <a:effectLst/>
                      </a:endParaRPr>
                    </a:p>
                    <a:p>
                      <a:pPr>
                        <a:spcAft>
                          <a:spcPts val="0"/>
                        </a:spcAft>
                      </a:pPr>
                      <a:r>
                        <a:rPr lang="en-GB" sz="1100">
                          <a:effectLst/>
                        </a:rPr>
                        <a:t>-Customs and festivals in French-speaking countries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Theme 2: Local, national, and international areas of interest</a:t>
                      </a:r>
                      <a:endParaRPr lang="en-GB" sz="1100">
                        <a:effectLst/>
                      </a:endParaRPr>
                    </a:p>
                    <a:p>
                      <a:pPr>
                        <a:spcAft>
                          <a:spcPts val="0"/>
                        </a:spcAft>
                      </a:pPr>
                      <a:r>
                        <a:rPr lang="en-GB" sz="1100" b="1">
                          <a:effectLst/>
                        </a:rPr>
                        <a:t>Topic 1</a:t>
                      </a:r>
                      <a:endParaRPr lang="en-GB" sz="1100">
                        <a:effectLst/>
                      </a:endParaRPr>
                    </a:p>
                    <a:p>
                      <a:pPr>
                        <a:spcAft>
                          <a:spcPts val="0"/>
                        </a:spcAft>
                      </a:pPr>
                      <a:r>
                        <a:rPr lang="en-GB" sz="1100">
                          <a:effectLst/>
                        </a:rPr>
                        <a:t>-Home, town, neighbourhood and region</a:t>
                      </a:r>
                    </a:p>
                    <a:p>
                      <a:pPr>
                        <a:spcAft>
                          <a:spcPts val="0"/>
                        </a:spcAft>
                      </a:pP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a:effectLst/>
                        </a:rPr>
                        <a:t>Theme 2: Local, national and international areas of interest</a:t>
                      </a:r>
                      <a:endParaRPr lang="en-GB" sz="1100">
                        <a:effectLst/>
                      </a:endParaRPr>
                    </a:p>
                    <a:p>
                      <a:pPr>
                        <a:spcAft>
                          <a:spcPts val="0"/>
                        </a:spcAft>
                      </a:pPr>
                      <a:r>
                        <a:rPr lang="en-GB" sz="1100" b="1">
                          <a:effectLst/>
                        </a:rPr>
                        <a:t>Topic 2: Social issues</a:t>
                      </a:r>
                      <a:endParaRPr lang="en-GB" sz="1100">
                        <a:effectLst/>
                      </a:endParaRPr>
                    </a:p>
                    <a:p>
                      <a:pPr>
                        <a:spcAft>
                          <a:spcPts val="0"/>
                        </a:spcAft>
                      </a:pPr>
                      <a:r>
                        <a:rPr lang="en-GB" sz="1100">
                          <a:effectLst/>
                        </a:rPr>
                        <a:t>-Charity/voluntary work</a:t>
                      </a:r>
                    </a:p>
                    <a:p>
                      <a:pPr>
                        <a:spcAft>
                          <a:spcPts val="0"/>
                        </a:spcAft>
                      </a:pPr>
                      <a:r>
                        <a:rPr lang="en-GB" sz="1100">
                          <a:effectLst/>
                        </a:rPr>
                        <a:t>-Healthy/unhealthy living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5903198"/>
                  </a:ext>
                </a:extLst>
              </a:tr>
              <a:tr h="826321">
                <a:tc>
                  <a:txBody>
                    <a:bodyPr/>
                    <a:lstStyle/>
                    <a:p>
                      <a:pPr algn="ctr">
                        <a:spcAft>
                          <a:spcPts val="0"/>
                        </a:spcAft>
                      </a:pPr>
                      <a:r>
                        <a:rPr lang="en-GB" sz="1100" b="1">
                          <a:effectLst/>
                        </a:rPr>
                        <a:t>Food (Hospitality &amp; Catering Technical Award)</a:t>
                      </a:r>
                      <a:endParaRPr lang="en-GB" sz="11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a:effectLst/>
                          <a:ea typeface="Arial" panose="020B0604020202020204" pitchFamily="34" charset="0"/>
                          <a:cs typeface="Calibri"/>
                        </a:rPr>
                        <a:t>Unit 1 - Hospitality and employment roles. Food preparation skills and cooking</a:t>
                      </a:r>
                      <a:endParaRPr lang="en-GB" sz="1100">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100">
                          <a:effectLst/>
                          <a:ea typeface="Arial" panose="020B0604020202020204" pitchFamily="34" charset="0"/>
                          <a:cs typeface="Calibri"/>
                        </a:rPr>
                        <a:t>Unit 1 – The economy and Health &amp; Safety. Food preparation skills and cooking</a:t>
                      </a:r>
                      <a:endParaRPr lang="en-GB" sz="1100">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100">
                          <a:effectLst/>
                          <a:ea typeface="Arial" panose="020B0604020202020204" pitchFamily="34" charset="0"/>
                          <a:cs typeface="Calibri"/>
                        </a:rPr>
                        <a:t>Unit 1 – Manual handling, HACCP &amp; causes of illness and the role of the EHO. Food preparation skills and cooking</a:t>
                      </a:r>
                      <a:endParaRPr lang="en-GB" sz="1100">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100">
                          <a:solidFill>
                            <a:srgbClr val="000000"/>
                          </a:solidFill>
                          <a:effectLst/>
                          <a:ea typeface="Calibri" panose="020F0502020204030204" pitchFamily="34" charset="0"/>
                          <a:cs typeface="Calibri"/>
                        </a:rPr>
                        <a:t>Unit 1 – Food preparation techniques, garnishes &amp; decoration. </a:t>
                      </a:r>
                      <a:r>
                        <a:rPr lang="en-GB" sz="1100">
                          <a:effectLst/>
                          <a:ea typeface="Arial" panose="020B0604020202020204" pitchFamily="34" charset="0"/>
                          <a:cs typeface="Calibri"/>
                        </a:rPr>
                        <a:t>Food preparation skills and cooking</a:t>
                      </a:r>
                      <a:endParaRPr lang="en-GB" sz="1100">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100">
                          <a:solidFill>
                            <a:srgbClr val="000000"/>
                          </a:solidFill>
                          <a:effectLst/>
                          <a:ea typeface="Calibri" panose="020F0502020204030204" pitchFamily="34" charset="0"/>
                          <a:cs typeface="Calibri"/>
                        </a:rPr>
                        <a:t>Unit 2 – Impact of cooking, nutritional needs, food choice and planning documentation. P</a:t>
                      </a:r>
                      <a:r>
                        <a:rPr lang="en-GB" sz="1100">
                          <a:effectLst/>
                          <a:ea typeface="Arial" panose="020B0604020202020204" pitchFamily="34" charset="0"/>
                          <a:cs typeface="Calibri"/>
                        </a:rPr>
                        <a:t>rep skills and cooking</a:t>
                      </a:r>
                      <a:endParaRPr lang="en-GB" sz="1100">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100">
                          <a:solidFill>
                            <a:srgbClr val="000000"/>
                          </a:solidFill>
                          <a:effectLst/>
                          <a:ea typeface="Calibri" panose="020F0502020204030204" pitchFamily="34" charset="0"/>
                          <a:cs typeface="Calibri"/>
                        </a:rPr>
                        <a:t>Unit 2 – Practise assessment based on a prior examined theme. </a:t>
                      </a:r>
                      <a:r>
                        <a:rPr lang="en-GB" sz="1100">
                          <a:effectLst/>
                          <a:ea typeface="Arial" panose="020B0604020202020204" pitchFamily="34" charset="0"/>
                          <a:cs typeface="Calibri"/>
                        </a:rPr>
                        <a:t>Food preparation skills and cooking</a:t>
                      </a:r>
                      <a:endParaRPr lang="en-GB" sz="1100">
                        <a:effectLst/>
                        <a:cs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9154703"/>
                  </a:ext>
                </a:extLst>
              </a:tr>
            </a:tbl>
          </a:graphicData>
        </a:graphic>
      </p:graphicFrame>
      <p:sp>
        <p:nvSpPr>
          <p:cNvPr id="9" name="TextBox 8">
            <a:extLst>
              <a:ext uri="{FF2B5EF4-FFF2-40B4-BE49-F238E27FC236}">
                <a16:creationId xmlns:a16="http://schemas.microsoft.com/office/drawing/2014/main" id="{FB44950D-EB81-726E-9CFB-71367C5C208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3309282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DED2-6E7E-A641-2544-B5A8D5257278}"/>
              </a:ext>
            </a:extLst>
          </p:cNvPr>
          <p:cNvSpPr>
            <a:spLocks noGrp="1"/>
          </p:cNvSpPr>
          <p:nvPr>
            <p:ph type="title"/>
          </p:nvPr>
        </p:nvSpPr>
        <p:spPr>
          <a:xfrm>
            <a:off x="838200" y="485657"/>
            <a:ext cx="10515600" cy="508633"/>
          </a:xfrm>
        </p:spPr>
        <p:txBody>
          <a:bodyPr>
            <a:normAutofit fontScale="90000"/>
          </a:bodyPr>
          <a:lstStyle/>
          <a:p>
            <a:r>
              <a:rPr lang="en-GB" b="1">
                <a:latin typeface="Calibri"/>
                <a:cs typeface="Calibri Light"/>
              </a:rPr>
              <a:t>The Year 10 Curriculum  - continued</a:t>
            </a:r>
            <a:endParaRPr lang="en-GB" b="1">
              <a:latin typeface="Calibri"/>
              <a:cs typeface="Calibri"/>
            </a:endParaRPr>
          </a:p>
        </p:txBody>
      </p:sp>
      <p:graphicFrame>
        <p:nvGraphicFramePr>
          <p:cNvPr id="5" name="Content Placeholder 4">
            <a:extLst>
              <a:ext uri="{FF2B5EF4-FFF2-40B4-BE49-F238E27FC236}">
                <a16:creationId xmlns:a16="http://schemas.microsoft.com/office/drawing/2014/main" id="{0A84D137-F6C4-D445-73AE-A241BC81D935}"/>
              </a:ext>
            </a:extLst>
          </p:cNvPr>
          <p:cNvGraphicFramePr>
            <a:graphicFrameLocks noGrp="1"/>
          </p:cNvGraphicFramePr>
          <p:nvPr>
            <p:ph idx="1"/>
            <p:extLst>
              <p:ext uri="{D42A27DB-BD31-4B8C-83A1-F6EECF244321}">
                <p14:modId xmlns:p14="http://schemas.microsoft.com/office/powerpoint/2010/main" val="4228177399"/>
              </p:ext>
            </p:extLst>
          </p:nvPr>
        </p:nvGraphicFramePr>
        <p:xfrm>
          <a:off x="487680" y="1097280"/>
          <a:ext cx="11104899" cy="5630432"/>
        </p:xfrm>
        <a:graphic>
          <a:graphicData uri="http://schemas.openxmlformats.org/drawingml/2006/table">
            <a:tbl>
              <a:tblPr firstRow="1" firstCol="1" bandRow="1">
                <a:tableStyleId>{5C22544A-7EE6-4342-B048-85BDC9FD1C3A}</a:tableStyleId>
              </a:tblPr>
              <a:tblGrid>
                <a:gridCol w="1173262">
                  <a:extLst>
                    <a:ext uri="{9D8B030D-6E8A-4147-A177-3AD203B41FA5}">
                      <a16:colId xmlns:a16="http://schemas.microsoft.com/office/drawing/2014/main" val="1181175109"/>
                    </a:ext>
                  </a:extLst>
                </a:gridCol>
                <a:gridCol w="1880710">
                  <a:extLst>
                    <a:ext uri="{9D8B030D-6E8A-4147-A177-3AD203B41FA5}">
                      <a16:colId xmlns:a16="http://schemas.microsoft.com/office/drawing/2014/main" val="575183955"/>
                    </a:ext>
                  </a:extLst>
                </a:gridCol>
                <a:gridCol w="1765293">
                  <a:extLst>
                    <a:ext uri="{9D8B030D-6E8A-4147-A177-3AD203B41FA5}">
                      <a16:colId xmlns:a16="http://schemas.microsoft.com/office/drawing/2014/main" val="3668183232"/>
                    </a:ext>
                  </a:extLst>
                </a:gridCol>
                <a:gridCol w="1647385">
                  <a:extLst>
                    <a:ext uri="{9D8B030D-6E8A-4147-A177-3AD203B41FA5}">
                      <a16:colId xmlns:a16="http://schemas.microsoft.com/office/drawing/2014/main" val="1876803526"/>
                    </a:ext>
                  </a:extLst>
                </a:gridCol>
                <a:gridCol w="1546083">
                  <a:extLst>
                    <a:ext uri="{9D8B030D-6E8A-4147-A177-3AD203B41FA5}">
                      <a16:colId xmlns:a16="http://schemas.microsoft.com/office/drawing/2014/main" val="900489357"/>
                    </a:ext>
                  </a:extLst>
                </a:gridCol>
                <a:gridCol w="1546083">
                  <a:extLst>
                    <a:ext uri="{9D8B030D-6E8A-4147-A177-3AD203B41FA5}">
                      <a16:colId xmlns:a16="http://schemas.microsoft.com/office/drawing/2014/main" val="3294229857"/>
                    </a:ext>
                  </a:extLst>
                </a:gridCol>
                <a:gridCol w="1546083">
                  <a:extLst>
                    <a:ext uri="{9D8B030D-6E8A-4147-A177-3AD203B41FA5}">
                      <a16:colId xmlns:a16="http://schemas.microsoft.com/office/drawing/2014/main" val="2445909180"/>
                    </a:ext>
                  </a:extLst>
                </a:gridCol>
              </a:tblGrid>
              <a:tr h="296432">
                <a:tc>
                  <a:txBody>
                    <a:bodyPr/>
                    <a:lstStyle/>
                    <a:p>
                      <a:pPr lvl="0" algn="ctr">
                        <a:spcAft>
                          <a:spcPts val="0"/>
                        </a:spcAft>
                        <a:buNone/>
                      </a:pPr>
                      <a:r>
                        <a:rPr lang="en-GB" sz="1000" b="1">
                          <a:effectLst/>
                        </a:rPr>
                        <a:t>Subject</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spcAft>
                          <a:spcPts val="0"/>
                        </a:spcAft>
                        <a:buNone/>
                      </a:pPr>
                      <a:r>
                        <a:rPr lang="en-GB" sz="1000">
                          <a:effectLst/>
                        </a:rPr>
                        <a:t>Autumn 1</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spcAft>
                          <a:spcPts val="0"/>
                        </a:spcAft>
                        <a:buNone/>
                      </a:pPr>
                      <a:r>
                        <a:rPr lang="en-GB" sz="1000">
                          <a:effectLst/>
                        </a:rPr>
                        <a:t>Autumn 2</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spcAft>
                          <a:spcPts val="0"/>
                        </a:spcAft>
                        <a:buNone/>
                      </a:pPr>
                      <a:r>
                        <a:rPr lang="en-GB" sz="1000">
                          <a:effectLst/>
                        </a:rPr>
                        <a:t>Spring 1</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spcAft>
                          <a:spcPts val="0"/>
                        </a:spcAft>
                        <a:buNone/>
                      </a:pPr>
                      <a:r>
                        <a:rPr lang="en-GB" sz="1000">
                          <a:effectLst/>
                        </a:rPr>
                        <a:t>Spring 2</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spcAft>
                          <a:spcPts val="0"/>
                        </a:spcAft>
                        <a:buNone/>
                      </a:pPr>
                      <a:r>
                        <a:rPr lang="en-GB" sz="1000">
                          <a:effectLst/>
                        </a:rPr>
                        <a:t>Summer 1</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spcAft>
                          <a:spcPts val="0"/>
                        </a:spcAft>
                        <a:buNone/>
                      </a:pPr>
                      <a:r>
                        <a:rPr lang="en-GB" sz="1000">
                          <a:effectLst/>
                        </a:rPr>
                        <a:t>Summer 2</a:t>
                      </a:r>
                    </a:p>
                  </a:txBody>
                  <a:tcPr marL="68580" marR="68580" marT="0" marB="0">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67099777"/>
                  </a:ext>
                </a:extLst>
              </a:tr>
              <a:tr h="296433">
                <a:tc>
                  <a:txBody>
                    <a:bodyPr/>
                    <a:lstStyle/>
                    <a:p>
                      <a:pPr algn="ctr">
                        <a:spcAft>
                          <a:spcPts val="0"/>
                        </a:spcAft>
                      </a:pPr>
                      <a:r>
                        <a:rPr lang="en-GB" sz="1000" b="1">
                          <a:effectLst/>
                        </a:rPr>
                        <a:t>Geography</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-Coasts and ecosystems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-Ecosystems under threat</a:t>
                      </a:r>
                    </a:p>
                    <a:p>
                      <a:pPr>
                        <a:spcAft>
                          <a:spcPts val="0"/>
                        </a:spcAft>
                      </a:pPr>
                      <a:r>
                        <a:rPr lang="en-GB" sz="1000">
                          <a:effectLst/>
                        </a:rPr>
                        <a:t>Desertification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-Global cities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-Urban and rural environments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-Rivers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-Rivers</a:t>
                      </a:r>
                    </a:p>
                    <a:p>
                      <a:pPr>
                        <a:spcAft>
                          <a:spcPts val="0"/>
                        </a:spcAft>
                      </a:pPr>
                      <a:r>
                        <a:rPr lang="en-GB" sz="1000">
                          <a:effectLst/>
                        </a:rPr>
                        <a:t>-Human fieldwork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983857"/>
                  </a:ext>
                </a:extLst>
              </a:tr>
              <a:tr h="592865">
                <a:tc>
                  <a:txBody>
                    <a:bodyPr/>
                    <a:lstStyle/>
                    <a:p>
                      <a:pPr algn="ctr">
                        <a:spcAft>
                          <a:spcPts val="0"/>
                        </a:spcAft>
                      </a:pPr>
                      <a:r>
                        <a:rPr lang="en-GB" sz="1000" b="1">
                          <a:effectLst/>
                        </a:rPr>
                        <a:t>History</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GB" sz="1000" b="1">
                          <a:effectLst/>
                        </a:rPr>
                        <a:t>Medicine through time</a:t>
                      </a:r>
                      <a:endParaRPr lang="en-GB" sz="1000">
                        <a:effectLst/>
                      </a:endParaRPr>
                    </a:p>
                    <a:p>
                      <a:pPr>
                        <a:spcAft>
                          <a:spcPts val="0"/>
                        </a:spcAft>
                      </a:pPr>
                      <a:r>
                        <a:rPr lang="en-GB" sz="1000">
                          <a:effectLst/>
                        </a:rPr>
                        <a:t>-This unit incorporates medicine from the ancient world through to the NHS</a:t>
                      </a:r>
                    </a:p>
                    <a:p>
                      <a:pPr>
                        <a:spcAft>
                          <a:spcPts val="0"/>
                        </a:spcAft>
                      </a:pPr>
                      <a:r>
                        <a:rPr lang="en-GB" sz="1000">
                          <a:effectLst/>
                        </a:rPr>
                        <a:t>-The unit includes a case study of medicine in World War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GB" sz="1000" b="1">
                          <a:effectLst/>
                        </a:rPr>
                        <a:t>Weimar and Nazi Germany</a:t>
                      </a:r>
                      <a:endParaRPr lang="en-GB" sz="1000">
                        <a:effectLst/>
                      </a:endParaRPr>
                    </a:p>
                    <a:p>
                      <a:pPr>
                        <a:spcAft>
                          <a:spcPts val="0"/>
                        </a:spcAft>
                      </a:pPr>
                      <a:r>
                        <a:rPr lang="en-GB" sz="1000">
                          <a:effectLst/>
                        </a:rPr>
                        <a:t>-The impact of World War I</a:t>
                      </a:r>
                    </a:p>
                    <a:p>
                      <a:pPr>
                        <a:spcAft>
                          <a:spcPts val="0"/>
                        </a:spcAft>
                      </a:pPr>
                      <a:r>
                        <a:rPr lang="en-GB" sz="1000">
                          <a:effectLst/>
                        </a:rPr>
                        <a:t>-The rise of Hitler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spcAft>
                          <a:spcPts val="0"/>
                        </a:spcAft>
                      </a:pPr>
                      <a:r>
                        <a:rPr lang="en-GB" sz="1000" b="1">
                          <a:effectLst/>
                        </a:rPr>
                        <a:t>Elizabeth I</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Elizabeth I</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082981"/>
                  </a:ext>
                </a:extLst>
              </a:tr>
              <a:tr h="592865">
                <a:tc>
                  <a:txBody>
                    <a:bodyPr/>
                    <a:lstStyle/>
                    <a:p>
                      <a:pPr algn="ctr">
                        <a:spcAft>
                          <a:spcPts val="0"/>
                        </a:spcAft>
                      </a:pPr>
                      <a:r>
                        <a:rPr lang="en-GB" sz="1000" b="1">
                          <a:effectLst/>
                        </a:rPr>
                        <a:t>Maths</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-Congruence, similarity and enlargement</a:t>
                      </a:r>
                    </a:p>
                    <a:p>
                      <a:pPr>
                        <a:spcAft>
                          <a:spcPts val="0"/>
                        </a:spcAft>
                      </a:pPr>
                      <a:r>
                        <a:rPr lang="en-GB" sz="1000">
                          <a:effectLst/>
                        </a:rPr>
                        <a:t>-Trigonometry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-Representing solutions of equations and inequalities</a:t>
                      </a:r>
                    </a:p>
                    <a:p>
                      <a:pPr>
                        <a:spcAft>
                          <a:spcPts val="0"/>
                        </a:spcAft>
                      </a:pPr>
                      <a:r>
                        <a:rPr lang="en-GB" sz="1000">
                          <a:effectLst/>
                        </a:rPr>
                        <a:t>-Simultaneous equations</a:t>
                      </a:r>
                    </a:p>
                    <a:p>
                      <a:pPr>
                        <a:spcAft>
                          <a:spcPts val="0"/>
                        </a:spcAft>
                      </a:pPr>
                      <a:r>
                        <a:rPr lang="en-GB" sz="1000">
                          <a:effectLst/>
                        </a:rPr>
                        <a:t>-Angles and bearings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-Working with circles</a:t>
                      </a:r>
                    </a:p>
                    <a:p>
                      <a:pPr>
                        <a:spcAft>
                          <a:spcPts val="0"/>
                        </a:spcAft>
                      </a:pPr>
                      <a:r>
                        <a:rPr lang="en-GB" sz="1000">
                          <a:effectLst/>
                        </a:rPr>
                        <a:t>-Vectors</a:t>
                      </a:r>
                    </a:p>
                    <a:p>
                      <a:pPr>
                        <a:spcAft>
                          <a:spcPts val="0"/>
                        </a:spcAft>
                      </a:pPr>
                      <a:r>
                        <a:rPr lang="en-GB" sz="1000">
                          <a:effectLst/>
                        </a:rPr>
                        <a:t>-Ratios and fractions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-Percentages and interest</a:t>
                      </a:r>
                    </a:p>
                    <a:p>
                      <a:pPr>
                        <a:spcAft>
                          <a:spcPts val="0"/>
                        </a:spcAft>
                      </a:pPr>
                      <a:r>
                        <a:rPr lang="en-GB" sz="1000">
                          <a:effectLst/>
                        </a:rPr>
                        <a:t>-Probability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-Collecting, representing and interpreting data</a:t>
                      </a:r>
                    </a:p>
                    <a:p>
                      <a:pPr>
                        <a:spcAft>
                          <a:spcPts val="0"/>
                        </a:spcAft>
                      </a:pPr>
                      <a:r>
                        <a:rPr lang="en-GB" sz="1000">
                          <a:effectLst/>
                        </a:rPr>
                        <a:t>-Non-calculator methods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-Types </a:t>
                      </a:r>
                      <a:r>
                        <a:rPr lang="en-GB" sz="1000" err="1">
                          <a:effectLst/>
                        </a:rPr>
                        <a:t>nof</a:t>
                      </a:r>
                      <a:r>
                        <a:rPr lang="en-GB" sz="1000">
                          <a:effectLst/>
                        </a:rPr>
                        <a:t> number and sequences</a:t>
                      </a:r>
                    </a:p>
                    <a:p>
                      <a:pPr>
                        <a:spcAft>
                          <a:spcPts val="0"/>
                        </a:spcAft>
                      </a:pPr>
                      <a:r>
                        <a:rPr lang="en-GB" sz="1000">
                          <a:effectLst/>
                        </a:rPr>
                        <a:t>-Indices and roots</a:t>
                      </a:r>
                    </a:p>
                    <a:p>
                      <a:pPr>
                        <a:spcAft>
                          <a:spcPts val="0"/>
                        </a:spcAft>
                      </a:pPr>
                      <a:r>
                        <a:rPr lang="en-GB" sz="1000">
                          <a:effectLst/>
                        </a:rPr>
                        <a:t>-Manipulating expressions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189239"/>
                  </a:ext>
                </a:extLst>
              </a:tr>
              <a:tr h="444649">
                <a:tc>
                  <a:txBody>
                    <a:bodyPr/>
                    <a:lstStyle/>
                    <a:p>
                      <a:pPr algn="ctr">
                        <a:spcAft>
                          <a:spcPts val="0"/>
                        </a:spcAft>
                      </a:pPr>
                      <a:r>
                        <a:rPr lang="en-GB" sz="1000" b="1">
                          <a:effectLst/>
                        </a:rPr>
                        <a:t>Music</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Forms and Devices</a:t>
                      </a:r>
                      <a:endParaRPr lang="en-GB" sz="1000">
                        <a:effectLst/>
                      </a:endParaRPr>
                    </a:p>
                    <a:p>
                      <a:pPr>
                        <a:spcAft>
                          <a:spcPts val="0"/>
                        </a:spcAft>
                      </a:pPr>
                      <a:r>
                        <a:rPr lang="en-GB" sz="1000">
                          <a:effectLst/>
                        </a:rPr>
                        <a:t>-Introduction to performance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Popular Music</a:t>
                      </a:r>
                      <a:endParaRPr lang="en-GB" sz="1000">
                        <a:effectLst/>
                      </a:endParaRPr>
                    </a:p>
                    <a:p>
                      <a:pPr>
                        <a:spcAft>
                          <a:spcPts val="0"/>
                        </a:spcAft>
                      </a:pPr>
                      <a:r>
                        <a:rPr lang="en-GB" sz="1000">
                          <a:effectLst/>
                        </a:rPr>
                        <a:t>-Continuation of performance</a:t>
                      </a:r>
                    </a:p>
                    <a:p>
                      <a:pPr>
                        <a:spcAft>
                          <a:spcPts val="0"/>
                        </a:spcAft>
                      </a:pPr>
                      <a:r>
                        <a:rPr lang="en-GB" sz="1000">
                          <a:effectLst/>
                        </a:rPr>
                        <a:t>-Introduction to composition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Music for Ensemble</a:t>
                      </a:r>
                      <a:endParaRPr lang="en-GB" sz="1000">
                        <a:effectLst/>
                      </a:endParaRPr>
                    </a:p>
                    <a:p>
                      <a:pPr>
                        <a:spcAft>
                          <a:spcPts val="0"/>
                        </a:spcAft>
                      </a:pPr>
                      <a:r>
                        <a:rPr lang="en-GB" sz="1000">
                          <a:effectLst/>
                        </a:rPr>
                        <a:t>-Intro to ensemble performance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Film Music</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GB" sz="1000">
                          <a:effectLst/>
                        </a:rPr>
                        <a:t>-Revisit earlier modules</a:t>
                      </a:r>
                    </a:p>
                    <a:p>
                      <a:pPr>
                        <a:spcAft>
                          <a:spcPts val="0"/>
                        </a:spcAft>
                      </a:pPr>
                      <a:r>
                        <a:rPr lang="en-GB" sz="1000">
                          <a:effectLst/>
                        </a:rPr>
                        <a:t>-Mock performance assessment</a:t>
                      </a:r>
                    </a:p>
                    <a:p>
                      <a:pPr>
                        <a:spcAft>
                          <a:spcPts val="0"/>
                        </a:spcAft>
                      </a:pPr>
                      <a:r>
                        <a:rPr lang="en-GB" sz="1000">
                          <a:effectLst/>
                        </a:rPr>
                        <a:t>-Free criteria composition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113287110"/>
                  </a:ext>
                </a:extLst>
              </a:tr>
              <a:tr h="592865">
                <a:tc>
                  <a:txBody>
                    <a:bodyPr/>
                    <a:lstStyle/>
                    <a:p>
                      <a:pPr algn="ctr">
                        <a:spcAft>
                          <a:spcPts val="0"/>
                        </a:spcAft>
                      </a:pPr>
                      <a:r>
                        <a:rPr lang="en-GB" sz="1000" b="1">
                          <a:effectLst/>
                        </a:rPr>
                        <a:t>PE Sports Science</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Applying the principles of training.</a:t>
                      </a:r>
                      <a:endParaRPr lang="en-GB" sz="1000">
                        <a:effectLst/>
                      </a:endParaRPr>
                    </a:p>
                    <a:p>
                      <a:pPr>
                        <a:spcAft>
                          <a:spcPts val="0"/>
                        </a:spcAft>
                      </a:pPr>
                      <a:r>
                        <a:rPr lang="en-GB" sz="1000">
                          <a:effectLst/>
                        </a:rPr>
                        <a:t>Fitness and how it affects skill performance.</a:t>
                      </a:r>
                    </a:p>
                    <a:p>
                      <a:pPr>
                        <a:spcAft>
                          <a:spcPts val="0"/>
                        </a:spcAft>
                      </a:pP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Applying the principles of training.</a:t>
                      </a:r>
                      <a:endParaRPr lang="en-GB" sz="1000">
                        <a:effectLst/>
                      </a:endParaRPr>
                    </a:p>
                    <a:p>
                      <a:pPr>
                        <a:spcAft>
                          <a:spcPts val="0"/>
                        </a:spcAft>
                      </a:pPr>
                      <a:r>
                        <a:rPr lang="en-GB" sz="1000">
                          <a:effectLst/>
                        </a:rPr>
                        <a:t>Principles of training in sport.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Applying the principles of training.</a:t>
                      </a:r>
                      <a:endParaRPr lang="en-GB" sz="1000">
                        <a:effectLst/>
                      </a:endParaRPr>
                    </a:p>
                    <a:p>
                      <a:pPr>
                        <a:spcAft>
                          <a:spcPts val="0"/>
                        </a:spcAft>
                      </a:pPr>
                      <a:r>
                        <a:rPr lang="en-GB" sz="1000">
                          <a:effectLst/>
                        </a:rPr>
                        <a:t>Organising and planning a fitness programme.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Applying the principles of training.</a:t>
                      </a:r>
                      <a:endParaRPr lang="en-GB" sz="1000">
                        <a:effectLst/>
                      </a:endParaRPr>
                    </a:p>
                    <a:p>
                      <a:pPr>
                        <a:spcAft>
                          <a:spcPts val="0"/>
                        </a:spcAft>
                      </a:pPr>
                      <a:r>
                        <a:rPr lang="en-GB" sz="1000">
                          <a:effectLst/>
                        </a:rPr>
                        <a:t>Evaluate own performance.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Nutrition and Sports Performance.</a:t>
                      </a:r>
                      <a:endParaRPr lang="en-GB" sz="1000">
                        <a:effectLst/>
                      </a:endParaRPr>
                    </a:p>
                    <a:p>
                      <a:pPr>
                        <a:spcAft>
                          <a:spcPts val="0"/>
                        </a:spcAft>
                      </a:pPr>
                      <a:r>
                        <a:rPr lang="en-GB" sz="1000">
                          <a:effectLst/>
                        </a:rPr>
                        <a:t>Nutrients for a healthy plan.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Applying the principles of training.</a:t>
                      </a:r>
                      <a:endParaRPr lang="en-GB" sz="1000">
                        <a:effectLst/>
                      </a:endParaRPr>
                    </a:p>
                    <a:p>
                      <a:pPr>
                        <a:spcAft>
                          <a:spcPts val="0"/>
                        </a:spcAft>
                      </a:pPr>
                      <a:r>
                        <a:rPr lang="en-GB" sz="1000">
                          <a:effectLst/>
                        </a:rPr>
                        <a:t>Applying different dietary requirements.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4357831"/>
                  </a:ext>
                </a:extLst>
              </a:tr>
              <a:tr h="444649">
                <a:tc>
                  <a:txBody>
                    <a:bodyPr/>
                    <a:lstStyle/>
                    <a:p>
                      <a:pPr algn="ctr">
                        <a:spcAft>
                          <a:spcPts val="0"/>
                        </a:spcAft>
                      </a:pPr>
                      <a:r>
                        <a:rPr lang="en-GB" sz="1000" b="1">
                          <a:effectLst/>
                        </a:rPr>
                        <a:t>PE GCSE</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Skeletal System.</a:t>
                      </a:r>
                    </a:p>
                    <a:p>
                      <a:pPr>
                        <a:spcAft>
                          <a:spcPts val="0"/>
                        </a:spcAft>
                      </a:pPr>
                      <a:r>
                        <a:rPr lang="en-GB" sz="1000">
                          <a:effectLst/>
                        </a:rPr>
                        <a:t>Muscular system.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Movement analysis.</a:t>
                      </a:r>
                    </a:p>
                    <a:p>
                      <a:pPr>
                        <a:spcAft>
                          <a:spcPts val="0"/>
                        </a:spcAft>
                      </a:pPr>
                      <a:r>
                        <a:rPr lang="en-GB" sz="1000">
                          <a:effectLst/>
                        </a:rPr>
                        <a:t>Cardiovascular and Respiratory system.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Effects of exercise.</a:t>
                      </a:r>
                    </a:p>
                    <a:p>
                      <a:pPr>
                        <a:spcAft>
                          <a:spcPts val="0"/>
                        </a:spcAft>
                      </a:pPr>
                      <a:r>
                        <a:rPr lang="en-GB" sz="1000">
                          <a:effectLst/>
                        </a:rPr>
                        <a:t>Components of fitness.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Principles of training.</a:t>
                      </a:r>
                    </a:p>
                    <a:p>
                      <a:pPr>
                        <a:spcAft>
                          <a:spcPts val="0"/>
                        </a:spcAft>
                      </a:pPr>
                      <a:r>
                        <a:rPr lang="en-GB" sz="1000">
                          <a:effectLst/>
                        </a:rPr>
                        <a:t>Prevention of injury.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Coursework completion.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Coursework completion.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970347"/>
                  </a:ext>
                </a:extLst>
              </a:tr>
              <a:tr h="1482161">
                <a:tc>
                  <a:txBody>
                    <a:bodyPr/>
                    <a:lstStyle/>
                    <a:p>
                      <a:pPr algn="ctr">
                        <a:spcAft>
                          <a:spcPts val="0"/>
                        </a:spcAft>
                      </a:pPr>
                      <a:r>
                        <a:rPr lang="en-GB" sz="1000" b="1">
                          <a:effectLst/>
                        </a:rPr>
                        <a:t>RE</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Judaism - Beliefs and teachings</a:t>
                      </a:r>
                      <a:endParaRPr lang="en-GB" sz="1000">
                        <a:effectLst/>
                      </a:endParaRPr>
                    </a:p>
                    <a:p>
                      <a:pPr>
                        <a:spcAft>
                          <a:spcPts val="0"/>
                        </a:spcAft>
                      </a:pPr>
                      <a:r>
                        <a:rPr lang="en-GB" sz="1000">
                          <a:effectLst/>
                        </a:rPr>
                        <a:t>-The nature of God</a:t>
                      </a:r>
                    </a:p>
                    <a:p>
                      <a:pPr>
                        <a:spcAft>
                          <a:spcPts val="0"/>
                        </a:spcAft>
                      </a:pPr>
                      <a:r>
                        <a:rPr lang="en-GB" sz="1000">
                          <a:effectLst/>
                        </a:rPr>
                        <a:t>-The Messiah</a:t>
                      </a:r>
                    </a:p>
                    <a:p>
                      <a:pPr>
                        <a:spcAft>
                          <a:spcPts val="0"/>
                        </a:spcAft>
                      </a:pPr>
                      <a:r>
                        <a:rPr lang="en-GB" sz="1000">
                          <a:effectLst/>
                        </a:rPr>
                        <a:t>-The covenant with Abraham</a:t>
                      </a:r>
                    </a:p>
                    <a:p>
                      <a:pPr>
                        <a:spcAft>
                          <a:spcPts val="0"/>
                        </a:spcAft>
                      </a:pPr>
                      <a:r>
                        <a:rPr lang="en-GB" sz="1000">
                          <a:effectLst/>
                        </a:rPr>
                        <a:t>-The covenant with Moses</a:t>
                      </a:r>
                    </a:p>
                    <a:p>
                      <a:pPr>
                        <a:spcAft>
                          <a:spcPts val="0"/>
                        </a:spcAft>
                      </a:pPr>
                      <a:r>
                        <a:rPr lang="en-GB" sz="1000">
                          <a:effectLst/>
                        </a:rPr>
                        <a:t>-The mitzvot</a:t>
                      </a:r>
                    </a:p>
                    <a:p>
                      <a:pPr>
                        <a:spcAft>
                          <a:spcPts val="0"/>
                        </a:spcAft>
                      </a:pPr>
                      <a:r>
                        <a:rPr lang="en-GB" sz="1000">
                          <a:effectLst/>
                        </a:rPr>
                        <a:t>-Life after death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b="1">
                          <a:effectLst/>
                        </a:rPr>
                        <a:t>Judaism - Practices</a:t>
                      </a:r>
                      <a:endParaRPr lang="en-GB" sz="1000">
                        <a:effectLst/>
                      </a:endParaRPr>
                    </a:p>
                    <a:p>
                      <a:pPr>
                        <a:spcAft>
                          <a:spcPts val="0"/>
                        </a:spcAft>
                      </a:pPr>
                      <a:r>
                        <a:rPr lang="en-GB" sz="1000">
                          <a:effectLst/>
                        </a:rPr>
                        <a:t>-The synagogue</a:t>
                      </a:r>
                    </a:p>
                    <a:p>
                      <a:pPr>
                        <a:spcAft>
                          <a:spcPts val="0"/>
                        </a:spcAft>
                      </a:pPr>
                      <a:r>
                        <a:rPr lang="en-GB" sz="1000">
                          <a:effectLst/>
                        </a:rPr>
                        <a:t>-Worship</a:t>
                      </a:r>
                    </a:p>
                    <a:p>
                      <a:pPr>
                        <a:spcAft>
                          <a:spcPts val="0"/>
                        </a:spcAft>
                      </a:pPr>
                      <a:r>
                        <a:rPr lang="en-GB" sz="1000">
                          <a:effectLst/>
                        </a:rPr>
                        <a:t>-Rites of passage e.g. Bar &amp; Bat Mitzvah</a:t>
                      </a:r>
                    </a:p>
                    <a:p>
                      <a:pPr>
                        <a:spcAft>
                          <a:spcPts val="0"/>
                        </a:spcAft>
                      </a:pPr>
                      <a:r>
                        <a:rPr lang="en-GB" sz="1000">
                          <a:effectLst/>
                        </a:rPr>
                        <a:t>-Festivals</a:t>
                      </a:r>
                    </a:p>
                    <a:p>
                      <a:pPr>
                        <a:spcAft>
                          <a:spcPts val="0"/>
                        </a:spcAft>
                      </a:pP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en-GB" sz="1000" b="1">
                          <a:effectLst/>
                        </a:rPr>
                        <a:t>Origins and Meanings</a:t>
                      </a:r>
                      <a:endParaRPr lang="en-GB" sz="1000">
                        <a:effectLst/>
                      </a:endParaRPr>
                    </a:p>
                    <a:p>
                      <a:pPr>
                        <a:spcAft>
                          <a:spcPts val="0"/>
                        </a:spcAft>
                      </a:pPr>
                      <a:r>
                        <a:rPr lang="en-GB" sz="1000">
                          <a:effectLst/>
                        </a:rPr>
                        <a:t>-Origins of the universe</a:t>
                      </a:r>
                    </a:p>
                    <a:p>
                      <a:pPr>
                        <a:spcAft>
                          <a:spcPts val="0"/>
                        </a:spcAft>
                      </a:pPr>
                      <a:r>
                        <a:rPr lang="en-GB" sz="1000">
                          <a:effectLst/>
                        </a:rPr>
                        <a:t>-The value of human life</a:t>
                      </a:r>
                    </a:p>
                    <a:p>
                      <a:pPr>
                        <a:spcAft>
                          <a:spcPts val="0"/>
                        </a:spcAft>
                      </a:pPr>
                      <a:r>
                        <a:rPr lang="en-GB" sz="1000">
                          <a:effectLst/>
                        </a:rPr>
                        <a:t>-The environment</a:t>
                      </a:r>
                    </a:p>
                    <a:p>
                      <a:pPr>
                        <a:spcAft>
                          <a:spcPts val="0"/>
                        </a:spcAft>
                      </a:pPr>
                      <a:r>
                        <a:rPr lang="en-GB" sz="1000">
                          <a:effectLst/>
                        </a:rPr>
                        <a:t>-Catholic Social Teaching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spcAft>
                          <a:spcPts val="0"/>
                        </a:spcAft>
                      </a:pPr>
                      <a:r>
                        <a:rPr lang="en-GB" sz="1000" b="1">
                          <a:effectLst/>
                        </a:rPr>
                        <a:t>Good and Evil</a:t>
                      </a:r>
                      <a:endParaRPr lang="en-GB" sz="1000">
                        <a:effectLst/>
                      </a:endParaRPr>
                    </a:p>
                    <a:p>
                      <a:pPr>
                        <a:spcAft>
                          <a:spcPts val="0"/>
                        </a:spcAft>
                      </a:pPr>
                      <a:r>
                        <a:rPr lang="en-GB" sz="1000" b="1">
                          <a:effectLst/>
                        </a:rPr>
                        <a:t>-</a:t>
                      </a:r>
                      <a:r>
                        <a:rPr lang="en-GB" sz="1000">
                          <a:effectLst/>
                        </a:rPr>
                        <a:t>The Trinity</a:t>
                      </a:r>
                    </a:p>
                    <a:p>
                      <a:pPr>
                        <a:spcAft>
                          <a:spcPts val="0"/>
                        </a:spcAft>
                      </a:pPr>
                      <a:r>
                        <a:rPr lang="en-GB" sz="1000">
                          <a:effectLst/>
                        </a:rPr>
                        <a:t>-The Incarnation</a:t>
                      </a:r>
                    </a:p>
                    <a:p>
                      <a:pPr>
                        <a:spcAft>
                          <a:spcPts val="0"/>
                        </a:spcAft>
                      </a:pPr>
                      <a:r>
                        <a:rPr lang="en-GB" sz="1000">
                          <a:effectLst/>
                        </a:rPr>
                        <a:t>-The origin of evil</a:t>
                      </a:r>
                    </a:p>
                    <a:p>
                      <a:pPr>
                        <a:spcAft>
                          <a:spcPts val="0"/>
                        </a:spcAft>
                      </a:pPr>
                      <a:r>
                        <a:rPr lang="en-GB" sz="1000">
                          <a:effectLst/>
                        </a:rPr>
                        <a:t>-Goodness</a:t>
                      </a:r>
                    </a:p>
                    <a:p>
                      <a:pPr>
                        <a:spcAft>
                          <a:spcPts val="0"/>
                        </a:spcAft>
                      </a:pPr>
                      <a:r>
                        <a:rPr lang="en-GB" sz="1000">
                          <a:effectLst/>
                        </a:rPr>
                        <a:t>-Responses to evil</a:t>
                      </a:r>
                    </a:p>
                    <a:p>
                      <a:pPr>
                        <a:spcAft>
                          <a:spcPts val="0"/>
                        </a:spcAft>
                      </a:pPr>
                      <a:r>
                        <a:rPr lang="en-GB" sz="1000">
                          <a:effectLst/>
                        </a:rPr>
                        <a:t>-Jesus as a moral authority</a:t>
                      </a:r>
                    </a:p>
                    <a:p>
                      <a:pPr>
                        <a:spcAft>
                          <a:spcPts val="0"/>
                        </a:spcAft>
                      </a:pPr>
                      <a:r>
                        <a:rPr lang="en-GB" sz="1000">
                          <a:effectLst/>
                        </a:rPr>
                        <a:t>-Sculptures and statues</a:t>
                      </a:r>
                    </a:p>
                    <a:p>
                      <a:pPr>
                        <a:spcAft>
                          <a:spcPts val="0"/>
                        </a:spcAft>
                      </a:pPr>
                      <a:r>
                        <a:rPr lang="en-GB" sz="1000">
                          <a:effectLst/>
                        </a:rPr>
                        <a:t>-Pilgrimage</a:t>
                      </a:r>
                    </a:p>
                    <a:p>
                      <a:pPr>
                        <a:spcAft>
                          <a:spcPts val="0"/>
                        </a:spcAft>
                      </a:pPr>
                      <a:r>
                        <a:rPr lang="en-GB" sz="1000">
                          <a:effectLst/>
                        </a:rPr>
                        <a:t>-The Rosary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605928163"/>
                  </a:ext>
                </a:extLst>
              </a:tr>
              <a:tr h="592865">
                <a:tc>
                  <a:txBody>
                    <a:bodyPr/>
                    <a:lstStyle/>
                    <a:p>
                      <a:pPr>
                        <a:spcAft>
                          <a:spcPts val="0"/>
                        </a:spcAft>
                      </a:pPr>
                      <a:r>
                        <a:rPr lang="en-GB" sz="1000" b="1">
                          <a:effectLst/>
                        </a:rPr>
                        <a:t>Science (Triple cover topics in greater depth)</a:t>
                      </a: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-Electrical current &amp; power</a:t>
                      </a:r>
                    </a:p>
                    <a:p>
                      <a:pPr>
                        <a:spcAft>
                          <a:spcPts val="0"/>
                        </a:spcAft>
                      </a:pPr>
                      <a:r>
                        <a:rPr lang="en-GB" sz="1000">
                          <a:effectLst/>
                        </a:rPr>
                        <a:t>-Space physics</a:t>
                      </a:r>
                    </a:p>
                    <a:p>
                      <a:pPr>
                        <a:spcAft>
                          <a:spcPts val="0"/>
                        </a:spcAft>
                      </a:pPr>
                      <a:r>
                        <a:rPr lang="en-GB" sz="1000">
                          <a:effectLst/>
                        </a:rPr>
                        <a:t>-Genetics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-Chemical bonding</a:t>
                      </a:r>
                    </a:p>
                    <a:p>
                      <a:pPr>
                        <a:spcAft>
                          <a:spcPts val="0"/>
                        </a:spcAft>
                      </a:pPr>
                      <a:r>
                        <a:rPr lang="en-GB" sz="1000">
                          <a:effectLst/>
                        </a:rPr>
                        <a:t>-Waves and the EM spectrum</a:t>
                      </a:r>
                    </a:p>
                    <a:p>
                      <a:pPr>
                        <a:spcAft>
                          <a:spcPts val="0"/>
                        </a:spcAft>
                      </a:pP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-Evolution</a:t>
                      </a:r>
                    </a:p>
                    <a:p>
                      <a:pPr>
                        <a:spcAft>
                          <a:spcPts val="0"/>
                        </a:spcAft>
                      </a:pPr>
                      <a:r>
                        <a:rPr lang="en-GB" sz="1000">
                          <a:effectLst/>
                        </a:rPr>
                        <a:t>-Acids and alkalis</a:t>
                      </a:r>
                    </a:p>
                    <a:p>
                      <a:pPr>
                        <a:spcAft>
                          <a:spcPts val="0"/>
                        </a:spcAft>
                      </a:pPr>
                      <a:endParaRPr lang="en-GB" sz="1000">
                        <a:effectLst/>
                      </a:endParaRPr>
                    </a:p>
                    <a:p>
                      <a:pPr>
                        <a:spcAft>
                          <a:spcPts val="0"/>
                        </a:spcAft>
                      </a:pP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-Forces and their effects</a:t>
                      </a:r>
                    </a:p>
                    <a:p>
                      <a:pPr>
                        <a:spcAft>
                          <a:spcPts val="0"/>
                        </a:spcAft>
                      </a:pPr>
                      <a:r>
                        <a:rPr lang="en-GB" sz="1000">
                          <a:effectLst/>
                        </a:rPr>
                        <a:t>-Plants</a:t>
                      </a:r>
                    </a:p>
                    <a:p>
                      <a:pPr>
                        <a:spcAft>
                          <a:spcPts val="0"/>
                        </a:spcAft>
                      </a:pP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-The Earth’s atmosphere</a:t>
                      </a:r>
                    </a:p>
                    <a:p>
                      <a:pPr>
                        <a:spcAft>
                          <a:spcPts val="0"/>
                        </a:spcAft>
                      </a:pPr>
                      <a:r>
                        <a:rPr lang="en-GB" sz="1000">
                          <a:effectLst/>
                        </a:rPr>
                        <a:t>-The particle model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000">
                          <a:effectLst/>
                        </a:rPr>
                        <a:t>-Radioactivity</a:t>
                      </a:r>
                    </a:p>
                    <a:p>
                      <a:pPr>
                        <a:spcAft>
                          <a:spcPts val="0"/>
                        </a:spcAft>
                      </a:pPr>
                      <a:r>
                        <a:rPr lang="en-GB" sz="1000">
                          <a:effectLst/>
                        </a:rPr>
                        <a:t>-The endocrine system</a:t>
                      </a:r>
                    </a:p>
                    <a:p>
                      <a:pPr>
                        <a:spcAft>
                          <a:spcPts val="0"/>
                        </a:spcAft>
                      </a:pPr>
                      <a:endParaRPr lang="en-GB" sz="100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141669"/>
                  </a:ext>
                </a:extLst>
              </a:tr>
            </a:tbl>
          </a:graphicData>
        </a:graphic>
      </p:graphicFrame>
      <p:sp>
        <p:nvSpPr>
          <p:cNvPr id="6" name="TextBox 5">
            <a:extLst>
              <a:ext uri="{FF2B5EF4-FFF2-40B4-BE49-F238E27FC236}">
                <a16:creationId xmlns:a16="http://schemas.microsoft.com/office/drawing/2014/main" id="{A446BB0B-B2A8-F3DE-FA17-A1171FF3A04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49955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AF4E-4180-4F30-9E81-0E445B80E2C1}"/>
              </a:ext>
            </a:extLst>
          </p:cNvPr>
          <p:cNvSpPr>
            <a:spLocks noGrp="1"/>
          </p:cNvSpPr>
          <p:nvPr>
            <p:ph type="title"/>
          </p:nvPr>
        </p:nvSpPr>
        <p:spPr/>
        <p:txBody>
          <a:bodyPr/>
          <a:lstStyle/>
          <a:p>
            <a:r>
              <a:rPr lang="en-GB" b="1">
                <a:latin typeface="Calibri"/>
                <a:cs typeface="Calibri"/>
              </a:rPr>
              <a:t>Aims</a:t>
            </a:r>
            <a:endParaRPr lang="en-GB">
              <a:latin typeface="Calibri"/>
              <a:cs typeface="Calibri"/>
            </a:endParaRPr>
          </a:p>
        </p:txBody>
      </p:sp>
      <p:sp>
        <p:nvSpPr>
          <p:cNvPr id="3" name="Content Placeholder 2">
            <a:extLst>
              <a:ext uri="{FF2B5EF4-FFF2-40B4-BE49-F238E27FC236}">
                <a16:creationId xmlns:a16="http://schemas.microsoft.com/office/drawing/2014/main" id="{D9AE14CB-D13C-4C20-848A-D8239187F1A5}"/>
              </a:ext>
            </a:extLst>
          </p:cNvPr>
          <p:cNvSpPr>
            <a:spLocks noGrp="1"/>
          </p:cNvSpPr>
          <p:nvPr>
            <p:ph idx="1"/>
          </p:nvPr>
        </p:nvSpPr>
        <p:spPr/>
        <p:txBody>
          <a:bodyPr/>
          <a:lstStyle/>
          <a:p>
            <a:r>
              <a:rPr lang="en-GB">
                <a:solidFill>
                  <a:schemeClr val="accent1">
                    <a:lumMod val="50000"/>
                  </a:schemeClr>
                </a:solidFill>
              </a:rPr>
              <a:t>How we can support each other to give your child the best chance of success in Y10, and ultimately in Y11</a:t>
            </a:r>
          </a:p>
          <a:p>
            <a:r>
              <a:rPr lang="en-GB">
                <a:solidFill>
                  <a:schemeClr val="accent1">
                    <a:lumMod val="50000"/>
                  </a:schemeClr>
                </a:solidFill>
              </a:rPr>
              <a:t>What’s ahead – what’s involved in this really important, foundation KS4 year?</a:t>
            </a:r>
          </a:p>
          <a:p>
            <a:pPr marL="0" indent="0">
              <a:buNone/>
            </a:pPr>
            <a:endParaRPr lang="en-GB"/>
          </a:p>
        </p:txBody>
      </p:sp>
      <p:pic>
        <p:nvPicPr>
          <p:cNvPr id="4" name="Picture 3">
            <a:extLst>
              <a:ext uri="{FF2B5EF4-FFF2-40B4-BE49-F238E27FC236}">
                <a16:creationId xmlns:a16="http://schemas.microsoft.com/office/drawing/2014/main" id="{AE5B196D-3EC7-4628-8A13-A1DF3330F89F}"/>
              </a:ext>
            </a:extLst>
          </p:cNvPr>
          <p:cNvPicPr>
            <a:picLocks noChangeAspect="1"/>
          </p:cNvPicPr>
          <p:nvPr/>
        </p:nvPicPr>
        <p:blipFill>
          <a:blip r:embed="rId3"/>
          <a:stretch>
            <a:fillRect/>
          </a:stretch>
        </p:blipFill>
        <p:spPr>
          <a:xfrm>
            <a:off x="4560080" y="2875772"/>
            <a:ext cx="3071839" cy="3066570"/>
          </a:xfrm>
          <a:prstGeom prst="rect">
            <a:avLst/>
          </a:prstGeom>
        </p:spPr>
      </p:pic>
    </p:spTree>
    <p:extLst>
      <p:ext uri="{BB962C8B-B14F-4D97-AF65-F5344CB8AC3E}">
        <p14:creationId xmlns:p14="http://schemas.microsoft.com/office/powerpoint/2010/main" val="3700853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E79B-AE98-EEE7-239F-D2AFBCFFC9F7}"/>
              </a:ext>
            </a:extLst>
          </p:cNvPr>
          <p:cNvSpPr>
            <a:spLocks noGrp="1"/>
          </p:cNvSpPr>
          <p:nvPr>
            <p:ph type="title"/>
          </p:nvPr>
        </p:nvSpPr>
        <p:spPr/>
        <p:txBody>
          <a:bodyPr/>
          <a:lstStyle/>
          <a:p>
            <a:r>
              <a:rPr lang="en-GB" b="1">
                <a:latin typeface="Calibri"/>
                <a:cs typeface="Calibri Light"/>
              </a:rPr>
              <a:t>Reports home to You</a:t>
            </a:r>
            <a:endParaRPr lang="en-GB" b="1">
              <a:latin typeface="Calibri"/>
              <a:cs typeface="Calibri"/>
            </a:endParaRPr>
          </a:p>
        </p:txBody>
      </p:sp>
      <p:sp>
        <p:nvSpPr>
          <p:cNvPr id="3" name="Content Placeholder 2">
            <a:extLst>
              <a:ext uri="{FF2B5EF4-FFF2-40B4-BE49-F238E27FC236}">
                <a16:creationId xmlns:a16="http://schemas.microsoft.com/office/drawing/2014/main" id="{C0BB30C9-5262-0527-3FC7-B5DBA0F227B0}"/>
              </a:ext>
            </a:extLst>
          </p:cNvPr>
          <p:cNvSpPr>
            <a:spLocks noGrp="1"/>
          </p:cNvSpPr>
          <p:nvPr>
            <p:ph idx="1"/>
          </p:nvPr>
        </p:nvSpPr>
        <p:spPr>
          <a:xfrm>
            <a:off x="452120" y="1419647"/>
            <a:ext cx="10901680" cy="4351338"/>
          </a:xfrm>
        </p:spPr>
        <p:txBody>
          <a:bodyPr vert="horz" lIns="91440" tIns="45720" rIns="91440" bIns="45720" rtlCol="0" anchor="t">
            <a:normAutofit/>
          </a:bodyPr>
          <a:lstStyle/>
          <a:p>
            <a:r>
              <a:rPr lang="en-GB">
                <a:cs typeface="Calibri"/>
              </a:rPr>
              <a:t>The following table indicates the general content of this year's reports:</a:t>
            </a:r>
          </a:p>
          <a:p>
            <a:endParaRPr lang="en-GB">
              <a:cs typeface="Calibri"/>
            </a:endParaRPr>
          </a:p>
        </p:txBody>
      </p:sp>
      <p:graphicFrame>
        <p:nvGraphicFramePr>
          <p:cNvPr id="5" name="Table 4">
            <a:extLst>
              <a:ext uri="{FF2B5EF4-FFF2-40B4-BE49-F238E27FC236}">
                <a16:creationId xmlns:a16="http://schemas.microsoft.com/office/drawing/2014/main" id="{00586667-5BD3-66DF-19D4-9BE92241A082}"/>
              </a:ext>
            </a:extLst>
          </p:cNvPr>
          <p:cNvGraphicFramePr>
            <a:graphicFrameLocks noGrp="1"/>
          </p:cNvGraphicFramePr>
          <p:nvPr>
            <p:extLst>
              <p:ext uri="{D42A27DB-BD31-4B8C-83A1-F6EECF244321}">
                <p14:modId xmlns:p14="http://schemas.microsoft.com/office/powerpoint/2010/main" val="205806860"/>
              </p:ext>
            </p:extLst>
          </p:nvPr>
        </p:nvGraphicFramePr>
        <p:xfrm>
          <a:off x="955040" y="1991360"/>
          <a:ext cx="10053666" cy="3962400"/>
        </p:xfrm>
        <a:graphic>
          <a:graphicData uri="http://schemas.openxmlformats.org/drawingml/2006/table">
            <a:tbl>
              <a:tblPr firstRow="1" bandRow="1">
                <a:tableStyleId>{5C22544A-7EE6-4342-B048-85BDC9FD1C3A}</a:tableStyleId>
              </a:tblPr>
              <a:tblGrid>
                <a:gridCol w="3351222">
                  <a:extLst>
                    <a:ext uri="{9D8B030D-6E8A-4147-A177-3AD203B41FA5}">
                      <a16:colId xmlns:a16="http://schemas.microsoft.com/office/drawing/2014/main" val="1923526829"/>
                    </a:ext>
                  </a:extLst>
                </a:gridCol>
                <a:gridCol w="3351222">
                  <a:extLst>
                    <a:ext uri="{9D8B030D-6E8A-4147-A177-3AD203B41FA5}">
                      <a16:colId xmlns:a16="http://schemas.microsoft.com/office/drawing/2014/main" val="3504235070"/>
                    </a:ext>
                  </a:extLst>
                </a:gridCol>
                <a:gridCol w="3351222">
                  <a:extLst>
                    <a:ext uri="{9D8B030D-6E8A-4147-A177-3AD203B41FA5}">
                      <a16:colId xmlns:a16="http://schemas.microsoft.com/office/drawing/2014/main" val="4271594698"/>
                    </a:ext>
                  </a:extLst>
                </a:gridCol>
              </a:tblGrid>
              <a:tr h="698983">
                <a:tc>
                  <a:txBody>
                    <a:bodyPr/>
                    <a:lstStyle/>
                    <a:p>
                      <a:pPr lvl="1" algn="l" fontAlgn="base"/>
                      <a:r>
                        <a:rPr lang="en-GB" sz="2400" b="1" i="0">
                          <a:solidFill>
                            <a:srgbClr val="0420AC"/>
                          </a:solidFill>
                          <a:effectLst/>
                          <a:latin typeface="Calibri"/>
                        </a:rPr>
                        <a:t>December Interim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tc>
                  <a:txBody>
                    <a:bodyPr/>
                    <a:lstStyle/>
                    <a:p>
                      <a:pPr lvl="1" algn="l" fontAlgn="base"/>
                      <a:r>
                        <a:rPr lang="en-GB" sz="2400" b="1" i="0">
                          <a:solidFill>
                            <a:srgbClr val="0420AC"/>
                          </a:solidFill>
                          <a:effectLst/>
                          <a:latin typeface="Calibri"/>
                        </a:rPr>
                        <a:t>April Interim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tc>
                  <a:txBody>
                    <a:bodyPr/>
                    <a:lstStyle/>
                    <a:p>
                      <a:pPr lvl="1" algn="l" fontAlgn="base"/>
                      <a:r>
                        <a:rPr lang="en-GB" sz="2400" b="1" i="0">
                          <a:solidFill>
                            <a:srgbClr val="0420AC"/>
                          </a:solidFill>
                          <a:effectLst/>
                          <a:latin typeface="Calibri"/>
                        </a:rPr>
                        <a:t>July Full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84737380"/>
                  </a:ext>
                </a:extLst>
              </a:tr>
              <a:tr h="2795930">
                <a:tc>
                  <a:txBody>
                    <a:bodyPr/>
                    <a:lstStyle/>
                    <a:p>
                      <a:pPr marL="342900" lvl="0" indent="-342900" algn="l" fontAlgn="base">
                        <a:buFont typeface="Arial" panose="020B0604020202020204" pitchFamily="34" charset="0"/>
                        <a:buChar char="•"/>
                      </a:pPr>
                      <a:r>
                        <a:rPr lang="en-GB" sz="2000" b="0" i="0">
                          <a:solidFill>
                            <a:srgbClr val="000000"/>
                          </a:solidFill>
                          <a:effectLst/>
                          <a:latin typeface="Calibri"/>
                        </a:rPr>
                        <a:t>Attitude to learning score​</a:t>
                      </a:r>
                    </a:p>
                    <a:p>
                      <a:pPr marL="342900" lvl="0" indent="-342900" algn="l" fontAlgn="base">
                        <a:buFont typeface="Arial" panose="020B0604020202020204" pitchFamily="34" charset="0"/>
                        <a:buChar char="•"/>
                      </a:pPr>
                      <a:r>
                        <a:rPr lang="en-GB" sz="2000" b="0" i="0">
                          <a:solidFill>
                            <a:srgbClr val="000000"/>
                          </a:solidFill>
                          <a:effectLst/>
                          <a:latin typeface="Calibri"/>
                        </a:rPr>
                        <a:t>Homework score​</a:t>
                      </a:r>
                    </a:p>
                    <a:p>
                      <a:pPr marL="342900" lvl="0" indent="-342900" algn="l" fontAlgn="base">
                        <a:buFont typeface="Arial" panose="020B0604020202020204" pitchFamily="34" charset="0"/>
                        <a:buChar char="•"/>
                      </a:pPr>
                      <a:r>
                        <a:rPr lang="en-GB" sz="2000" b="0" i="0">
                          <a:solidFill>
                            <a:srgbClr val="000000"/>
                          </a:solidFill>
                          <a:effectLst/>
                          <a:latin typeface="Calibri"/>
                        </a:rPr>
                        <a:t>Attendance​</a:t>
                      </a:r>
                    </a:p>
                    <a:p>
                      <a:pPr marL="342900" lvl="0" indent="-342900" algn="l" fontAlgn="base">
                        <a:buFont typeface="Arial" panose="020B0604020202020204" pitchFamily="34" charset="0"/>
                        <a:buChar char="•"/>
                      </a:pPr>
                      <a:r>
                        <a:rPr lang="en-GB" sz="2000" b="0" i="0">
                          <a:solidFill>
                            <a:srgbClr val="000000"/>
                          </a:solidFill>
                          <a:effectLst/>
                          <a:latin typeface="Calibri"/>
                        </a:rPr>
                        <a:t>Punctuality​</a:t>
                      </a:r>
                    </a:p>
                    <a:p>
                      <a:pPr marL="342900" lvl="0" indent="-342900" algn="l" fontAlgn="base">
                        <a:buFont typeface="Arial" panose="020B0604020202020204" pitchFamily="34" charset="0"/>
                        <a:buChar char="•"/>
                      </a:pPr>
                      <a:r>
                        <a:rPr lang="en-GB" sz="2000" b="0" i="0">
                          <a:solidFill>
                            <a:srgbClr val="000000"/>
                          </a:solidFill>
                          <a:effectLst/>
                          <a:latin typeface="Calibri"/>
                        </a:rPr>
                        <a:t>Reward points​</a:t>
                      </a:r>
                    </a:p>
                    <a:p>
                      <a:pPr marL="342900" lvl="0" indent="-342900" algn="l" fontAlgn="base">
                        <a:buFont typeface="Arial" panose="020B0604020202020204" pitchFamily="34" charset="0"/>
                        <a:buChar char="•"/>
                      </a:pPr>
                      <a:r>
                        <a:rPr lang="en-GB" sz="2000" b="0" i="0">
                          <a:solidFill>
                            <a:srgbClr val="000000"/>
                          </a:solidFill>
                          <a:effectLst/>
                          <a:latin typeface="Calibri"/>
                        </a:rPr>
                        <a:t>Behaviour points​</a:t>
                      </a:r>
                    </a:p>
                    <a:p>
                      <a:pPr marL="342900" lvl="0" indent="-342900" algn="l" fontAlgn="base">
                        <a:buFont typeface="Arial" panose="020B0604020202020204" pitchFamily="34" charset="0"/>
                        <a:buChar char="•"/>
                      </a:pPr>
                      <a:r>
                        <a:rPr lang="en-GB" sz="2000" b="0" i="0">
                          <a:solidFill>
                            <a:srgbClr val="000000"/>
                          </a:solidFill>
                          <a:effectLst/>
                          <a:latin typeface="Calibri"/>
                        </a:rPr>
                        <a:t>Current working grade in each subject​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tc>
                  <a:txBody>
                    <a:bodyPr/>
                    <a:lstStyle/>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Attitude to learning score</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Homework score</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Attendance</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Punctuality</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Reward points</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Behaviour points</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Current working grade in each subject</a:t>
                      </a:r>
                      <a:r>
                        <a:rPr lang="en-GB" sz="2000" b="0" i="0">
                          <a:solidFill>
                            <a:srgbClr val="000000"/>
                          </a:solidFill>
                          <a:effectLst/>
                          <a:latin typeface="Calibri"/>
                        </a:rPr>
                        <a:t>​</a:t>
                      </a:r>
                    </a:p>
                    <a:p>
                      <a:pPr algn="l" fontAlgn="base"/>
                      <a:r>
                        <a:rPr lang="en-GB" sz="2000" b="0" i="0">
                          <a:solidFill>
                            <a:srgbClr val="000000"/>
                          </a:solidFill>
                          <a:effectLst/>
                          <a:latin typeface="Calibri"/>
                        </a:rPr>
                        <a: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tc>
                  <a:txBody>
                    <a:bodyPr/>
                    <a:lstStyle/>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Attitude to learning score</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Homework score</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Attendance</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Punctuality</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Reward points</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Behaviour points</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Current working grade in each subject</a:t>
                      </a:r>
                      <a:r>
                        <a:rPr lang="en-GB" sz="2000" b="0" i="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a:solidFill>
                            <a:srgbClr val="000000"/>
                          </a:solidFill>
                          <a:effectLst/>
                          <a:latin typeface="Calibri"/>
                        </a:rPr>
                        <a:t>Written comments from teachers</a:t>
                      </a:r>
                      <a:r>
                        <a:rPr lang="en-GB" sz="2000" b="0" i="0">
                          <a:solidFill>
                            <a:srgbClr val="000000"/>
                          </a:solidFill>
                          <a:effectLst/>
                          <a:latin typeface="Calibri"/>
                        </a:rPr>
                        <a: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580792987"/>
                  </a:ext>
                </a:extLst>
              </a:tr>
            </a:tbl>
          </a:graphicData>
        </a:graphic>
      </p:graphicFrame>
    </p:spTree>
    <p:extLst>
      <p:ext uri="{BB962C8B-B14F-4D97-AF65-F5344CB8AC3E}">
        <p14:creationId xmlns:p14="http://schemas.microsoft.com/office/powerpoint/2010/main" val="758185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D8A6-FE59-844B-2364-1B33452AF598}"/>
              </a:ext>
            </a:extLst>
          </p:cNvPr>
          <p:cNvSpPr>
            <a:spLocks noGrp="1"/>
          </p:cNvSpPr>
          <p:nvPr>
            <p:ph type="title"/>
          </p:nvPr>
        </p:nvSpPr>
        <p:spPr/>
        <p:txBody>
          <a:bodyPr/>
          <a:lstStyle/>
          <a:p>
            <a:r>
              <a:rPr lang="en-GB" b="1">
                <a:latin typeface="Calibri"/>
                <a:cs typeface="Calibri Light"/>
              </a:rPr>
              <a:t>Personal Development</a:t>
            </a:r>
          </a:p>
        </p:txBody>
      </p:sp>
      <p:sp>
        <p:nvSpPr>
          <p:cNvPr id="3" name="Content Placeholder 2">
            <a:extLst>
              <a:ext uri="{FF2B5EF4-FFF2-40B4-BE49-F238E27FC236}">
                <a16:creationId xmlns:a16="http://schemas.microsoft.com/office/drawing/2014/main" id="{7963CC4D-DE0F-8C28-1EDF-ACDA075CB855}"/>
              </a:ext>
            </a:extLst>
          </p:cNvPr>
          <p:cNvSpPr>
            <a:spLocks noGrp="1"/>
          </p:cNvSpPr>
          <p:nvPr>
            <p:ph idx="1"/>
          </p:nvPr>
        </p:nvSpPr>
        <p:spPr/>
        <p:txBody>
          <a:bodyPr vert="horz" lIns="91440" tIns="45720" rIns="91440" bIns="45720" rtlCol="0" anchor="t">
            <a:normAutofit/>
          </a:bodyPr>
          <a:lstStyle/>
          <a:p>
            <a:pPr marL="0" indent="0">
              <a:buNone/>
            </a:pPr>
            <a:r>
              <a:rPr lang="en-GB">
                <a:cs typeface="Calibri" panose="020F0502020204030204"/>
              </a:rPr>
              <a:t>Your child's access to learning is broader than the academic curriculum:</a:t>
            </a:r>
            <a:endParaRPr lang="en-US"/>
          </a:p>
          <a:p>
            <a:pPr marL="457200" indent="-457200"/>
            <a:r>
              <a:rPr lang="en-GB">
                <a:cs typeface="Calibri" panose="020F0502020204030204"/>
              </a:rPr>
              <a:t>PD lessons – RSHE, SMSC, Citizenship, Careers</a:t>
            </a:r>
          </a:p>
          <a:p>
            <a:pPr marL="457200" indent="-457200"/>
            <a:r>
              <a:rPr lang="en-GB">
                <a:cs typeface="Calibri" panose="020F0502020204030204"/>
              </a:rPr>
              <a:t>Co-curricular offer</a:t>
            </a:r>
          </a:p>
          <a:p>
            <a:pPr marL="457200" indent="-457200"/>
            <a:r>
              <a:rPr lang="en-GB">
                <a:cs typeface="Calibri" panose="020F0502020204030204"/>
              </a:rPr>
              <a:t>Wider-curriculum offer</a:t>
            </a:r>
          </a:p>
          <a:p>
            <a:pPr marL="457200" indent="-457200"/>
            <a:r>
              <a:rPr lang="en-GB">
                <a:cs typeface="Calibri" panose="020F0502020204030204"/>
              </a:rPr>
              <a:t>Assemblies</a:t>
            </a:r>
          </a:p>
          <a:p>
            <a:pPr marL="457200" indent="-457200"/>
            <a:r>
              <a:rPr lang="en-GB" i="1">
                <a:cs typeface="Calibri" panose="020F0502020204030204"/>
              </a:rPr>
              <a:t>Me and You</a:t>
            </a:r>
            <a:r>
              <a:rPr lang="en-GB">
                <a:cs typeface="Calibri" panose="020F0502020204030204"/>
              </a:rPr>
              <a:t> with Form Tutors</a:t>
            </a:r>
          </a:p>
          <a:p>
            <a:endParaRPr lang="en-GB">
              <a:cs typeface="Calibri" panose="020F0502020204030204"/>
            </a:endParaRPr>
          </a:p>
        </p:txBody>
      </p:sp>
    </p:spTree>
    <p:extLst>
      <p:ext uri="{BB962C8B-B14F-4D97-AF65-F5344CB8AC3E}">
        <p14:creationId xmlns:p14="http://schemas.microsoft.com/office/powerpoint/2010/main" val="1161087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E4A9-76D3-4D10-B7F2-A848AFCA23AC}"/>
              </a:ext>
            </a:extLst>
          </p:cNvPr>
          <p:cNvSpPr>
            <a:spLocks noGrp="1"/>
          </p:cNvSpPr>
          <p:nvPr>
            <p:ph type="title"/>
          </p:nvPr>
        </p:nvSpPr>
        <p:spPr/>
        <p:txBody>
          <a:bodyPr>
            <a:normAutofit/>
          </a:bodyPr>
          <a:lstStyle/>
          <a:p>
            <a:r>
              <a:rPr lang="en-GB" b="1">
                <a:solidFill>
                  <a:schemeClr val="accent1">
                    <a:lumMod val="50000"/>
                  </a:schemeClr>
                </a:solidFill>
                <a:latin typeface="Calibri"/>
                <a:cs typeface="Calibri"/>
              </a:rPr>
              <a:t>Failure &amp; Difficulty - Resilience</a:t>
            </a:r>
          </a:p>
        </p:txBody>
      </p:sp>
      <p:pic>
        <p:nvPicPr>
          <p:cNvPr id="4" name="Content Placeholder 3">
            <a:extLst>
              <a:ext uri="{FF2B5EF4-FFF2-40B4-BE49-F238E27FC236}">
                <a16:creationId xmlns:a16="http://schemas.microsoft.com/office/drawing/2014/main" id="{4A568817-F297-4980-8A50-9939F0D0F42F}"/>
              </a:ext>
            </a:extLst>
          </p:cNvPr>
          <p:cNvPicPr>
            <a:picLocks noGrp="1" noChangeAspect="1"/>
          </p:cNvPicPr>
          <p:nvPr>
            <p:ph idx="1"/>
          </p:nvPr>
        </p:nvPicPr>
        <p:blipFill>
          <a:blip r:embed="rId3"/>
          <a:stretch>
            <a:fillRect/>
          </a:stretch>
        </p:blipFill>
        <p:spPr>
          <a:xfrm>
            <a:off x="233355" y="1320833"/>
            <a:ext cx="4322913" cy="2884681"/>
          </a:xfrm>
          <a:prstGeom prst="rect">
            <a:avLst/>
          </a:prstGeom>
        </p:spPr>
      </p:pic>
      <p:pic>
        <p:nvPicPr>
          <p:cNvPr id="5" name="Picture 4">
            <a:extLst>
              <a:ext uri="{FF2B5EF4-FFF2-40B4-BE49-F238E27FC236}">
                <a16:creationId xmlns:a16="http://schemas.microsoft.com/office/drawing/2014/main" id="{0FC90A68-7BDA-49F5-8254-77D49781E490}"/>
              </a:ext>
            </a:extLst>
          </p:cNvPr>
          <p:cNvPicPr>
            <a:picLocks noChangeAspect="1"/>
          </p:cNvPicPr>
          <p:nvPr/>
        </p:nvPicPr>
        <p:blipFill>
          <a:blip r:embed="rId4"/>
          <a:stretch>
            <a:fillRect/>
          </a:stretch>
        </p:blipFill>
        <p:spPr>
          <a:xfrm>
            <a:off x="322132" y="4073858"/>
            <a:ext cx="2607499" cy="2167143"/>
          </a:xfrm>
          <a:prstGeom prst="rect">
            <a:avLst/>
          </a:prstGeom>
        </p:spPr>
      </p:pic>
      <p:pic>
        <p:nvPicPr>
          <p:cNvPr id="3" name="Picture 2">
            <a:extLst>
              <a:ext uri="{FF2B5EF4-FFF2-40B4-BE49-F238E27FC236}">
                <a16:creationId xmlns:a16="http://schemas.microsoft.com/office/drawing/2014/main" id="{423CD780-CDD7-49AA-9EE7-7624C2A11510}"/>
              </a:ext>
            </a:extLst>
          </p:cNvPr>
          <p:cNvPicPr>
            <a:picLocks noChangeAspect="1"/>
          </p:cNvPicPr>
          <p:nvPr/>
        </p:nvPicPr>
        <p:blipFill>
          <a:blip r:embed="rId5"/>
          <a:stretch>
            <a:fillRect/>
          </a:stretch>
        </p:blipFill>
        <p:spPr>
          <a:xfrm>
            <a:off x="4672692" y="1753532"/>
            <a:ext cx="7197176" cy="4052464"/>
          </a:xfrm>
          <a:prstGeom prst="rect">
            <a:avLst/>
          </a:prstGeom>
        </p:spPr>
      </p:pic>
    </p:spTree>
    <p:extLst>
      <p:ext uri="{BB962C8B-B14F-4D97-AF65-F5344CB8AC3E}">
        <p14:creationId xmlns:p14="http://schemas.microsoft.com/office/powerpoint/2010/main" val="220136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5CE-139A-411C-8497-12DBAC08882B}"/>
              </a:ext>
            </a:extLst>
          </p:cNvPr>
          <p:cNvSpPr>
            <a:spLocks noGrp="1"/>
          </p:cNvSpPr>
          <p:nvPr>
            <p:ph type="title"/>
          </p:nvPr>
        </p:nvSpPr>
        <p:spPr/>
        <p:txBody>
          <a:bodyPr/>
          <a:lstStyle/>
          <a:p>
            <a:r>
              <a:rPr lang="en-GB" b="1">
                <a:solidFill>
                  <a:schemeClr val="accent1">
                    <a:lumMod val="50000"/>
                  </a:schemeClr>
                </a:solidFill>
                <a:latin typeface="Calibri"/>
                <a:cs typeface="Calibri"/>
              </a:rPr>
              <a:t>Key Dates</a:t>
            </a:r>
            <a:endParaRPr lang="en-GB">
              <a:solidFill>
                <a:schemeClr val="accent1">
                  <a:lumMod val="50000"/>
                </a:schemeClr>
              </a:solidFill>
              <a:latin typeface="Calibri"/>
              <a:cs typeface="Calibri"/>
            </a:endParaRPr>
          </a:p>
        </p:txBody>
      </p:sp>
      <p:sp>
        <p:nvSpPr>
          <p:cNvPr id="5" name="Content Placeholder 4">
            <a:extLst>
              <a:ext uri="{FF2B5EF4-FFF2-40B4-BE49-F238E27FC236}">
                <a16:creationId xmlns:a16="http://schemas.microsoft.com/office/drawing/2014/main" id="{71A47A5D-557F-49C7-AD4C-6283C3071371}"/>
              </a:ext>
            </a:extLst>
          </p:cNvPr>
          <p:cNvSpPr>
            <a:spLocks noGrp="1"/>
          </p:cNvSpPr>
          <p:nvPr>
            <p:ph idx="1"/>
          </p:nvPr>
        </p:nvSpPr>
        <p:spPr/>
        <p:txBody>
          <a:bodyPr vert="horz" lIns="91440" tIns="45720" rIns="91440" bIns="45720" rtlCol="0" anchor="t">
            <a:normAutofit/>
          </a:bodyPr>
          <a:lstStyle/>
          <a:p>
            <a:r>
              <a:rPr lang="en-GB" dirty="0"/>
              <a:t>SEND coffee morning – 10th November 2023</a:t>
            </a:r>
          </a:p>
          <a:p>
            <a:r>
              <a:rPr lang="en-GB" dirty="0"/>
              <a:t>Parent Forum meeting</a:t>
            </a:r>
          </a:p>
          <a:p>
            <a:r>
              <a:rPr lang="en-GB" dirty="0"/>
              <a:t>Y10 Parent/Carer Evening – 8th February 2024</a:t>
            </a:r>
            <a:endParaRPr lang="en-GB">
              <a:cs typeface="Calibri"/>
            </a:endParaRPr>
          </a:p>
          <a:p>
            <a:r>
              <a:rPr lang="en-GB" dirty="0"/>
              <a:t>Y10 data drops and reporting – December, April and July</a:t>
            </a:r>
            <a:endParaRPr lang="en-GB">
              <a:cs typeface="Calibri"/>
            </a:endParaRPr>
          </a:p>
          <a:p>
            <a:r>
              <a:rPr lang="en-GB" dirty="0">
                <a:cs typeface="Calibri"/>
              </a:rPr>
              <a:t>Y10 end of year exams – w/c 24th June 2024</a:t>
            </a:r>
          </a:p>
          <a:p>
            <a:pPr marL="0" indent="0">
              <a:buNone/>
            </a:pPr>
            <a:endParaRPr lang="en-GB">
              <a:cs typeface="Calibri"/>
            </a:endParaRPr>
          </a:p>
        </p:txBody>
      </p:sp>
    </p:spTree>
    <p:extLst>
      <p:ext uri="{BB962C8B-B14F-4D97-AF65-F5344CB8AC3E}">
        <p14:creationId xmlns:p14="http://schemas.microsoft.com/office/powerpoint/2010/main" val="1511639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5CE-139A-411C-8497-12DBAC08882B}"/>
              </a:ext>
            </a:extLst>
          </p:cNvPr>
          <p:cNvSpPr>
            <a:spLocks noGrp="1"/>
          </p:cNvSpPr>
          <p:nvPr>
            <p:ph type="title"/>
          </p:nvPr>
        </p:nvSpPr>
        <p:spPr/>
        <p:txBody>
          <a:bodyPr/>
          <a:lstStyle/>
          <a:p>
            <a:r>
              <a:rPr lang="en-GB" b="1">
                <a:solidFill>
                  <a:schemeClr val="accent1">
                    <a:lumMod val="50000"/>
                  </a:schemeClr>
                </a:solidFill>
                <a:latin typeface="Calibri"/>
                <a:cs typeface="Calibri"/>
              </a:rPr>
              <a:t>Key Staff</a:t>
            </a:r>
          </a:p>
        </p:txBody>
      </p:sp>
      <p:sp>
        <p:nvSpPr>
          <p:cNvPr id="4" name="Content Placeholder 2">
            <a:extLst>
              <a:ext uri="{FF2B5EF4-FFF2-40B4-BE49-F238E27FC236}">
                <a16:creationId xmlns:a16="http://schemas.microsoft.com/office/drawing/2014/main" id="{382450E6-1628-42B4-B9DB-015E842B23A6}"/>
              </a:ext>
            </a:extLst>
          </p:cNvPr>
          <p:cNvSpPr>
            <a:spLocks noGrp="1"/>
          </p:cNvSpPr>
          <p:nvPr>
            <p:ph idx="1"/>
          </p:nvPr>
        </p:nvSpPr>
        <p:spPr>
          <a:xfrm>
            <a:off x="838200" y="1419225"/>
            <a:ext cx="4606255" cy="4351338"/>
          </a:xfrm>
          <a:ln>
            <a:solidFill>
              <a:schemeClr val="accent1"/>
            </a:solidFill>
          </a:ln>
        </p:spPr>
        <p:txBody>
          <a:bodyPr>
            <a:noAutofit/>
          </a:bodyPr>
          <a:lstStyle/>
          <a:p>
            <a:r>
              <a:rPr lang="en-GB">
                <a:solidFill>
                  <a:schemeClr val="accent1">
                    <a:lumMod val="50000"/>
                  </a:schemeClr>
                </a:solidFill>
              </a:rPr>
              <a:t>Mrs Edge – Head of Year 10</a:t>
            </a:r>
          </a:p>
          <a:p>
            <a:r>
              <a:rPr lang="en-GB">
                <a:solidFill>
                  <a:schemeClr val="accent1">
                    <a:lumMod val="50000"/>
                  </a:schemeClr>
                </a:solidFill>
              </a:rPr>
              <a:t>Mrs Harris/Mr </a:t>
            </a:r>
            <a:r>
              <a:rPr lang="en-GB" err="1">
                <a:solidFill>
                  <a:schemeClr val="accent1">
                    <a:lumMod val="50000"/>
                  </a:schemeClr>
                </a:solidFill>
              </a:rPr>
              <a:t>Uglow</a:t>
            </a:r>
            <a:r>
              <a:rPr lang="en-GB">
                <a:solidFill>
                  <a:schemeClr val="accent1">
                    <a:lumMod val="50000"/>
                  </a:schemeClr>
                </a:solidFill>
              </a:rPr>
              <a:t> – SLT links for Y10</a:t>
            </a:r>
          </a:p>
          <a:p>
            <a:r>
              <a:rPr lang="en-GB">
                <a:solidFill>
                  <a:schemeClr val="accent1">
                    <a:lumMod val="50000"/>
                  </a:schemeClr>
                </a:solidFill>
              </a:rPr>
              <a:t>Mr Speake – Pastoral Assistant Headteacher </a:t>
            </a:r>
          </a:p>
          <a:p>
            <a:r>
              <a:rPr lang="en-GB">
                <a:solidFill>
                  <a:schemeClr val="accent1">
                    <a:lumMod val="50000"/>
                  </a:schemeClr>
                </a:solidFill>
              </a:rPr>
              <a:t>Mr Campbell – Headteacher</a:t>
            </a:r>
          </a:p>
          <a:p>
            <a:r>
              <a:rPr lang="en-GB">
                <a:solidFill>
                  <a:schemeClr val="accent1">
                    <a:lumMod val="50000"/>
                  </a:schemeClr>
                </a:solidFill>
              </a:rPr>
              <a:t>Mr Giblin – Deputy Headteacher </a:t>
            </a:r>
          </a:p>
          <a:p>
            <a:pPr marL="0" indent="0">
              <a:buNone/>
            </a:pPr>
            <a:endParaRPr lang="en-GB">
              <a:solidFill>
                <a:schemeClr val="accent1">
                  <a:lumMod val="50000"/>
                </a:schemeClr>
              </a:solidFill>
            </a:endParaRPr>
          </a:p>
          <a:p>
            <a:pPr marL="0" indent="0">
              <a:buNone/>
            </a:pPr>
            <a:endParaRPr lang="en-GB">
              <a:solidFill>
                <a:schemeClr val="accent1">
                  <a:lumMod val="50000"/>
                </a:schemeClr>
              </a:solidFill>
            </a:endParaRPr>
          </a:p>
          <a:p>
            <a:pPr marL="0" indent="0">
              <a:buNone/>
            </a:pPr>
            <a:endParaRPr lang="en-GB">
              <a:solidFill>
                <a:schemeClr val="accent1">
                  <a:lumMod val="50000"/>
                </a:schemeClr>
              </a:solidFill>
            </a:endParaRPr>
          </a:p>
        </p:txBody>
      </p:sp>
      <p:sp>
        <p:nvSpPr>
          <p:cNvPr id="6" name="Content Placeholder 2">
            <a:extLst>
              <a:ext uri="{FF2B5EF4-FFF2-40B4-BE49-F238E27FC236}">
                <a16:creationId xmlns:a16="http://schemas.microsoft.com/office/drawing/2014/main" id="{B31A3A76-CA7C-42F1-8E55-EBECB7397A69}"/>
              </a:ext>
            </a:extLst>
          </p:cNvPr>
          <p:cNvSpPr txBox="1">
            <a:spLocks/>
          </p:cNvSpPr>
          <p:nvPr/>
        </p:nvSpPr>
        <p:spPr>
          <a:xfrm>
            <a:off x="6023295" y="1886744"/>
            <a:ext cx="5330505" cy="3416300"/>
          </a:xfrm>
          <a:prstGeom prst="rect">
            <a:avLst/>
          </a:prstGeom>
          <a:ln>
            <a:solidFill>
              <a:srgbClr val="5B9BD5"/>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B9BD5"/>
              </a:buClr>
              <a:buSzPct val="80000"/>
              <a:buFont typeface="Wingdings 3" charset="2"/>
              <a:buNone/>
              <a:tabLst/>
              <a:defRPr/>
            </a:pPr>
            <a:r>
              <a:rPr kumimoji="0" lang="en-GB" sz="2800" b="1" i="0" u="none" strike="noStrike" kern="1200" cap="none" spc="0" normalizeH="0" baseline="0" noProof="0">
                <a:ln>
                  <a:noFill/>
                </a:ln>
                <a:solidFill>
                  <a:srgbClr val="5B9BD5">
                    <a:lumMod val="50000"/>
                  </a:srgbClr>
                </a:solidFill>
                <a:effectLst/>
                <a:uLnTx/>
                <a:uFillTx/>
                <a:latin typeface="Calibri" panose="020F0502020204030204"/>
                <a:ea typeface="+mn-ea"/>
                <a:cs typeface="+mn-cs"/>
              </a:rPr>
              <a:t>Y10 Form Tutors:</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10A		Mr </a:t>
            </a:r>
            <a:r>
              <a:rPr lang="en-GB" sz="2800" err="1">
                <a:solidFill>
                  <a:srgbClr val="5B9BD5">
                    <a:lumMod val="50000"/>
                  </a:srgbClr>
                </a:solidFill>
                <a:latin typeface="Calibri" panose="020F0502020204030204"/>
              </a:rPr>
              <a:t>Manford</a:t>
            </a:r>
            <a:endPar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10B		Mrs Nuttall</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10C		Ms West/Ms </a:t>
            </a:r>
            <a:r>
              <a:rPr kumimoji="0" lang="en-GB" sz="2800" b="0" i="0" u="none" strike="noStrike" kern="1200" cap="none" spc="0" normalizeH="0" baseline="0" noProof="0" err="1">
                <a:ln>
                  <a:noFill/>
                </a:ln>
                <a:solidFill>
                  <a:srgbClr val="5B9BD5">
                    <a:lumMod val="50000"/>
                  </a:srgbClr>
                </a:solidFill>
                <a:effectLst/>
                <a:uLnTx/>
                <a:uFillTx/>
                <a:latin typeface="Calibri" panose="020F0502020204030204"/>
                <a:ea typeface="+mn-ea"/>
                <a:cs typeface="+mn-cs"/>
              </a:rPr>
              <a:t>Mayall</a:t>
            </a:r>
            <a:endPar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lang="en-GB" sz="2800">
                <a:solidFill>
                  <a:srgbClr val="5B9BD5">
                    <a:lumMod val="50000"/>
                  </a:srgbClr>
                </a:solidFill>
                <a:latin typeface="Calibri" panose="020F0502020204030204"/>
              </a:rPr>
              <a:t>10M 	Mr Kearney</a:t>
            </a:r>
            <a:endPar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10W	Mr Murphy/Mr </a:t>
            </a:r>
            <a:r>
              <a:rPr kumimoji="0" lang="en-GB" sz="2800" b="0" i="0" u="none" strike="noStrike" kern="1200" cap="none" spc="0" normalizeH="0" baseline="0" noProof="0" err="1">
                <a:ln>
                  <a:noFill/>
                </a:ln>
                <a:solidFill>
                  <a:srgbClr val="5B9BD5">
                    <a:lumMod val="50000"/>
                  </a:srgbClr>
                </a:solidFill>
                <a:effectLst/>
                <a:uLnTx/>
                <a:uFillTx/>
                <a:latin typeface="Calibri" panose="020F0502020204030204"/>
                <a:ea typeface="+mn-ea"/>
                <a:cs typeface="+mn-cs"/>
              </a:rPr>
              <a:t>Katsouris</a:t>
            </a:r>
            <a:endPar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endParaRPr kumimoji="0" lang="en-GB" sz="28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060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A026-5B4E-40A4-A81C-303BD79D6C7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93F77C9-5A42-4F2D-A031-0B668C4F7EB2}"/>
              </a:ext>
            </a:extLst>
          </p:cNvPr>
          <p:cNvPicPr>
            <a:picLocks noGrp="1" noChangeAspect="1"/>
          </p:cNvPicPr>
          <p:nvPr>
            <p:ph idx="1"/>
          </p:nvPr>
        </p:nvPicPr>
        <p:blipFill>
          <a:blip r:embed="rId3"/>
          <a:stretch>
            <a:fillRect/>
          </a:stretch>
        </p:blipFill>
        <p:spPr>
          <a:xfrm>
            <a:off x="706767" y="397556"/>
            <a:ext cx="10778466" cy="6062887"/>
          </a:xfrm>
          <a:prstGeom prst="rect">
            <a:avLst/>
          </a:prstGeom>
        </p:spPr>
      </p:pic>
    </p:spTree>
    <p:extLst>
      <p:ext uri="{BB962C8B-B14F-4D97-AF65-F5344CB8AC3E}">
        <p14:creationId xmlns:p14="http://schemas.microsoft.com/office/powerpoint/2010/main" val="839447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D672-086D-68DC-EB06-7391C4F0AFE7}"/>
              </a:ext>
            </a:extLst>
          </p:cNvPr>
          <p:cNvSpPr>
            <a:spLocks noGrp="1"/>
          </p:cNvSpPr>
          <p:nvPr>
            <p:ph type="title"/>
          </p:nvPr>
        </p:nvSpPr>
        <p:spPr/>
        <p:txBody>
          <a:bodyPr/>
          <a:lstStyle/>
          <a:p>
            <a:r>
              <a:rPr lang="en-GB" b="1">
                <a:latin typeface="Calibri"/>
                <a:cs typeface="Calibri Light"/>
              </a:rPr>
              <a:t>What do we want for our students?</a:t>
            </a:r>
            <a:endParaRPr lang="en-GB" b="1">
              <a:latin typeface="Calibri"/>
              <a:cs typeface="Calibri"/>
            </a:endParaRPr>
          </a:p>
        </p:txBody>
      </p:sp>
      <p:sp>
        <p:nvSpPr>
          <p:cNvPr id="3" name="Content Placeholder 2">
            <a:extLst>
              <a:ext uri="{FF2B5EF4-FFF2-40B4-BE49-F238E27FC236}">
                <a16:creationId xmlns:a16="http://schemas.microsoft.com/office/drawing/2014/main" id="{44039E69-93C8-0328-9A50-F115C02759CC}"/>
              </a:ext>
            </a:extLst>
          </p:cNvPr>
          <p:cNvSpPr>
            <a:spLocks noGrp="1"/>
          </p:cNvSpPr>
          <p:nvPr>
            <p:ph idx="1"/>
          </p:nvPr>
        </p:nvSpPr>
        <p:spPr/>
        <p:txBody>
          <a:bodyPr vert="horz" lIns="91440" tIns="45720" rIns="91440" bIns="45720" rtlCol="0" anchor="t">
            <a:normAutofit/>
          </a:bodyPr>
          <a:lstStyle/>
          <a:p>
            <a:pPr marL="0" indent="0">
              <a:buNone/>
            </a:pPr>
            <a:r>
              <a:rPr lang="en-GB" sz="3100">
                <a:latin typeface="Arial"/>
                <a:cs typeface="Arial"/>
              </a:rPr>
              <a:t>• </a:t>
            </a:r>
            <a:r>
              <a:rPr lang="en-GB" sz="3100">
                <a:solidFill>
                  <a:srgbClr val="1F4E79"/>
                </a:solidFill>
                <a:latin typeface="Calibri"/>
                <a:cs typeface="Calibri"/>
              </a:rPr>
              <a:t>Are</a:t>
            </a:r>
            <a:r>
              <a:rPr lang="en-GB" sz="3100">
                <a:solidFill>
                  <a:srgbClr val="1F4E79"/>
                </a:solidFill>
                <a:cs typeface="Calibri"/>
              </a:rPr>
              <a:t> safe and feel safe</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Happy</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Feel supported</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Included – belong just as much as anyone else</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Pushed to achieve the best in all subjects</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Help students to develop into wonderful human beings</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On the path to become the very best version of themselves</a:t>
            </a:r>
            <a:endParaRPr lang="en-GB">
              <a:cs typeface="Calibri"/>
            </a:endParaRPr>
          </a:p>
          <a:p>
            <a:endParaRPr lang="en-GB">
              <a:cs typeface="Calibri"/>
            </a:endParaRPr>
          </a:p>
        </p:txBody>
      </p:sp>
    </p:spTree>
    <p:extLst>
      <p:ext uri="{BB962C8B-B14F-4D97-AF65-F5344CB8AC3E}">
        <p14:creationId xmlns:p14="http://schemas.microsoft.com/office/powerpoint/2010/main" val="1209769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58D8-2C88-89D2-D88D-24BF4522E5C4}"/>
              </a:ext>
            </a:extLst>
          </p:cNvPr>
          <p:cNvSpPr>
            <a:spLocks noGrp="1"/>
          </p:cNvSpPr>
          <p:nvPr>
            <p:ph type="title"/>
          </p:nvPr>
        </p:nvSpPr>
        <p:spPr/>
        <p:txBody>
          <a:bodyPr/>
          <a:lstStyle/>
          <a:p>
            <a:r>
              <a:rPr lang="en-GB" b="1">
                <a:latin typeface="Calibri"/>
                <a:cs typeface="Calibri Light"/>
              </a:rPr>
              <a:t>Our Number 1 Priority</a:t>
            </a:r>
            <a:endParaRPr lang="en-GB" b="1">
              <a:latin typeface="Calibri"/>
              <a:cs typeface="Calibri"/>
            </a:endParaRPr>
          </a:p>
        </p:txBody>
      </p:sp>
      <p:sp>
        <p:nvSpPr>
          <p:cNvPr id="3" name="Content Placeholder 2">
            <a:extLst>
              <a:ext uri="{FF2B5EF4-FFF2-40B4-BE49-F238E27FC236}">
                <a16:creationId xmlns:a16="http://schemas.microsoft.com/office/drawing/2014/main" id="{B382687B-342B-FACE-206E-A1B9FE5A8D5C}"/>
              </a:ext>
            </a:extLst>
          </p:cNvPr>
          <p:cNvSpPr>
            <a:spLocks noGrp="1"/>
          </p:cNvSpPr>
          <p:nvPr>
            <p:ph idx="1"/>
          </p:nvPr>
        </p:nvSpPr>
        <p:spPr/>
        <p:txBody>
          <a:bodyPr vert="horz" lIns="91440" tIns="45720" rIns="91440" bIns="45720" rtlCol="0" anchor="t">
            <a:normAutofit/>
          </a:bodyPr>
          <a:lstStyle/>
          <a:p>
            <a:pPr marL="457200" lvl="1" indent="0">
              <a:buNone/>
            </a:pPr>
            <a:endParaRPr lang="en-GB">
              <a:cs typeface="Calibri" panose="020F0502020204030204"/>
            </a:endParaRPr>
          </a:p>
          <a:p>
            <a:pPr marL="457200" lvl="1" indent="0">
              <a:buNone/>
            </a:pPr>
            <a:endParaRPr lang="en-GB">
              <a:cs typeface="Calibri" panose="020F0502020204030204"/>
            </a:endParaRPr>
          </a:p>
          <a:p>
            <a:pPr marL="457200" lvl="1" indent="0">
              <a:buNone/>
            </a:pPr>
            <a:endParaRPr lang="en-GB">
              <a:cs typeface="Calibri" panose="020F0502020204030204"/>
            </a:endParaRPr>
          </a:p>
          <a:p>
            <a:pPr marL="457200" lvl="1" indent="0">
              <a:buNone/>
            </a:pPr>
            <a:endParaRPr lang="en-GB">
              <a:cs typeface="Calibri" panose="020F0502020204030204"/>
            </a:endParaRPr>
          </a:p>
          <a:p>
            <a:pPr marL="457200" lvl="1" indent="0">
              <a:buNone/>
            </a:pPr>
            <a:r>
              <a:rPr lang="en-GB" sz="7200">
                <a:cs typeface="Calibri" panose="020F0502020204030204"/>
              </a:rPr>
              <a:t>          </a:t>
            </a:r>
            <a:r>
              <a:rPr lang="en-GB" sz="8800">
                <a:cs typeface="Calibri" panose="020F0502020204030204"/>
              </a:rPr>
              <a:t>LEARNING</a:t>
            </a:r>
            <a:endParaRPr lang="en-US" sz="8800">
              <a:cs typeface="Calibri"/>
            </a:endParaRPr>
          </a:p>
        </p:txBody>
      </p:sp>
      <p:pic>
        <p:nvPicPr>
          <p:cNvPr id="4" name="Picture 3" descr="Learning Wallpapers - Wallpaper Cave">
            <a:extLst>
              <a:ext uri="{FF2B5EF4-FFF2-40B4-BE49-F238E27FC236}">
                <a16:creationId xmlns:a16="http://schemas.microsoft.com/office/drawing/2014/main" id="{AE7393F8-9ED8-CDE7-B26B-FC38E5B4F4C6}"/>
              </a:ext>
            </a:extLst>
          </p:cNvPr>
          <p:cNvPicPr>
            <a:picLocks noChangeAspect="1"/>
          </p:cNvPicPr>
          <p:nvPr/>
        </p:nvPicPr>
        <p:blipFill>
          <a:blip r:embed="rId3"/>
          <a:stretch>
            <a:fillRect/>
          </a:stretch>
        </p:blipFill>
        <p:spPr>
          <a:xfrm>
            <a:off x="347330" y="1521233"/>
            <a:ext cx="2625969" cy="1567475"/>
          </a:xfrm>
          <a:prstGeom prst="rect">
            <a:avLst/>
          </a:prstGeom>
        </p:spPr>
      </p:pic>
      <p:pic>
        <p:nvPicPr>
          <p:cNvPr id="5" name="Picture 4" descr="Learning Wallpapers (58+ images)">
            <a:extLst>
              <a:ext uri="{FF2B5EF4-FFF2-40B4-BE49-F238E27FC236}">
                <a16:creationId xmlns:a16="http://schemas.microsoft.com/office/drawing/2014/main" id="{0744585D-23C8-0D45-FDFC-2AE140458BD9}"/>
              </a:ext>
            </a:extLst>
          </p:cNvPr>
          <p:cNvPicPr>
            <a:picLocks noChangeAspect="1"/>
          </p:cNvPicPr>
          <p:nvPr/>
        </p:nvPicPr>
        <p:blipFill>
          <a:blip r:embed="rId4"/>
          <a:stretch>
            <a:fillRect/>
          </a:stretch>
        </p:blipFill>
        <p:spPr>
          <a:xfrm>
            <a:off x="8876324" y="4456867"/>
            <a:ext cx="2743198" cy="1539342"/>
          </a:xfrm>
          <a:prstGeom prst="rect">
            <a:avLst/>
          </a:prstGeom>
        </p:spPr>
      </p:pic>
      <p:pic>
        <p:nvPicPr>
          <p:cNvPr id="6" name="Picture 5" descr="Learning, Earning, and Lots More with ClassGod – ClassGod">
            <a:extLst>
              <a:ext uri="{FF2B5EF4-FFF2-40B4-BE49-F238E27FC236}">
                <a16:creationId xmlns:a16="http://schemas.microsoft.com/office/drawing/2014/main" id="{0B2FDFC6-E16A-D81C-3F05-670951F57463}"/>
              </a:ext>
            </a:extLst>
          </p:cNvPr>
          <p:cNvPicPr>
            <a:picLocks noChangeAspect="1"/>
          </p:cNvPicPr>
          <p:nvPr/>
        </p:nvPicPr>
        <p:blipFill>
          <a:blip r:embed="rId5"/>
          <a:stretch>
            <a:fillRect/>
          </a:stretch>
        </p:blipFill>
        <p:spPr>
          <a:xfrm>
            <a:off x="8876323" y="1518367"/>
            <a:ext cx="2743199" cy="1828342"/>
          </a:xfrm>
          <a:prstGeom prst="rect">
            <a:avLst/>
          </a:prstGeom>
        </p:spPr>
      </p:pic>
      <p:pic>
        <p:nvPicPr>
          <p:cNvPr id="7" name="Picture 6" descr="A library with books on shelves&#10;&#10;Description automatically generated">
            <a:extLst>
              <a:ext uri="{FF2B5EF4-FFF2-40B4-BE49-F238E27FC236}">
                <a16:creationId xmlns:a16="http://schemas.microsoft.com/office/drawing/2014/main" id="{8A4066F0-6518-4784-23A2-9782432614A5}"/>
              </a:ext>
            </a:extLst>
          </p:cNvPr>
          <p:cNvPicPr>
            <a:picLocks noChangeAspect="1"/>
          </p:cNvPicPr>
          <p:nvPr/>
        </p:nvPicPr>
        <p:blipFill>
          <a:blip r:embed="rId6"/>
          <a:stretch>
            <a:fillRect/>
          </a:stretch>
        </p:blipFill>
        <p:spPr>
          <a:xfrm>
            <a:off x="308708" y="4214446"/>
            <a:ext cx="2665047" cy="1779954"/>
          </a:xfrm>
          <a:prstGeom prst="rect">
            <a:avLst/>
          </a:prstGeom>
        </p:spPr>
      </p:pic>
    </p:spTree>
    <p:extLst>
      <p:ext uri="{BB962C8B-B14F-4D97-AF65-F5344CB8AC3E}">
        <p14:creationId xmlns:p14="http://schemas.microsoft.com/office/powerpoint/2010/main" val="3869274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38A2-692E-A81E-915E-EDD55BDA3A31}"/>
              </a:ext>
            </a:extLst>
          </p:cNvPr>
          <p:cNvSpPr>
            <a:spLocks noGrp="1"/>
          </p:cNvSpPr>
          <p:nvPr>
            <p:ph type="title"/>
          </p:nvPr>
        </p:nvSpPr>
        <p:spPr/>
        <p:txBody>
          <a:bodyPr/>
          <a:lstStyle/>
          <a:p>
            <a:r>
              <a:rPr lang="en-GB" b="1">
                <a:latin typeface="Calibri"/>
                <a:cs typeface="Calibri Light"/>
              </a:rPr>
              <a:t>How do we tackle our number 1 priority?</a:t>
            </a:r>
          </a:p>
        </p:txBody>
      </p:sp>
      <p:sp>
        <p:nvSpPr>
          <p:cNvPr id="3" name="Content Placeholder 2">
            <a:extLst>
              <a:ext uri="{FF2B5EF4-FFF2-40B4-BE49-F238E27FC236}">
                <a16:creationId xmlns:a16="http://schemas.microsoft.com/office/drawing/2014/main" id="{23691345-DB9D-9325-749A-EF0957C88D37}"/>
              </a:ext>
            </a:extLst>
          </p:cNvPr>
          <p:cNvSpPr>
            <a:spLocks noGrp="1"/>
          </p:cNvSpPr>
          <p:nvPr>
            <p:ph idx="1"/>
          </p:nvPr>
        </p:nvSpPr>
        <p:spPr/>
        <p:txBody>
          <a:bodyPr vert="horz" lIns="91440" tIns="45720" rIns="91440" bIns="45720" rtlCol="0" anchor="t">
            <a:normAutofit/>
          </a:bodyPr>
          <a:lstStyle/>
          <a:p>
            <a:pPr marL="571500" indent="-571500"/>
            <a:r>
              <a:rPr lang="en-GB" sz="4000" dirty="0">
                <a:latin typeface="Calibri Light"/>
                <a:cs typeface="Calibri"/>
              </a:rPr>
              <a:t>Behaviour</a:t>
            </a:r>
            <a:endParaRPr lang="en-US" dirty="0">
              <a:latin typeface="Calibri" panose="020F0502020204030204"/>
              <a:cs typeface="Calibri"/>
            </a:endParaRPr>
          </a:p>
          <a:p>
            <a:pPr marL="571500" indent="-571500"/>
            <a:r>
              <a:rPr lang="en-GB" sz="4000" dirty="0">
                <a:latin typeface="Calibri Light"/>
                <a:cs typeface="Calibri"/>
              </a:rPr>
              <a:t>Uniform </a:t>
            </a:r>
            <a:endParaRPr lang="en-US" dirty="0">
              <a:latin typeface="Calibri" panose="020F0502020204030204"/>
              <a:cs typeface="Calibri"/>
            </a:endParaRPr>
          </a:p>
          <a:p>
            <a:pPr marL="571500" indent="-571500"/>
            <a:r>
              <a:rPr lang="en-GB" sz="4000" dirty="0">
                <a:latin typeface="Calibri Light"/>
                <a:cs typeface="Calibri"/>
              </a:rPr>
              <a:t>Attendance</a:t>
            </a:r>
            <a:endParaRPr lang="en-US" dirty="0">
              <a:latin typeface="Calibri" panose="020F0502020204030204"/>
              <a:cs typeface="Calibri"/>
            </a:endParaRPr>
          </a:p>
          <a:p>
            <a:pPr marL="571500" indent="-571500"/>
            <a:r>
              <a:rPr lang="en-GB" sz="4000" dirty="0">
                <a:latin typeface="Calibri Light"/>
                <a:cs typeface="Calibri"/>
              </a:rPr>
              <a:t>Punctuality</a:t>
            </a:r>
            <a:endParaRPr lang="en-US" dirty="0">
              <a:latin typeface="Calibri" panose="020F0502020204030204"/>
              <a:cs typeface="Calibri"/>
            </a:endParaRPr>
          </a:p>
          <a:p>
            <a:pPr marL="571500" indent="-571500"/>
            <a:r>
              <a:rPr lang="en-GB" sz="4000" dirty="0">
                <a:latin typeface="Calibri Light"/>
                <a:cs typeface="Calibri"/>
              </a:rPr>
              <a:t>Interaction with adults &amp; peers</a:t>
            </a:r>
            <a:endParaRPr lang="en-US" dirty="0">
              <a:latin typeface="Calibri" panose="020F0502020204030204"/>
              <a:cs typeface="Calibri"/>
            </a:endParaRPr>
          </a:p>
          <a:p>
            <a:pPr marL="571500" indent="-571500"/>
            <a:r>
              <a:rPr lang="en-GB" sz="4000" dirty="0">
                <a:latin typeface="Calibri Light"/>
                <a:cs typeface="Calibri"/>
              </a:rPr>
              <a:t>Rewards</a:t>
            </a:r>
            <a:endParaRPr lang="en-US" dirty="0">
              <a:cs typeface="Calibri"/>
            </a:endParaRPr>
          </a:p>
          <a:p>
            <a:endParaRPr lang="en-GB">
              <a:cs typeface="Calibri"/>
            </a:endParaRPr>
          </a:p>
        </p:txBody>
      </p:sp>
    </p:spTree>
    <p:extLst>
      <p:ext uri="{BB962C8B-B14F-4D97-AF65-F5344CB8AC3E}">
        <p14:creationId xmlns:p14="http://schemas.microsoft.com/office/powerpoint/2010/main" val="38991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EF24-D158-3FB7-9C2C-D3B5686B0B2F}"/>
              </a:ext>
            </a:extLst>
          </p:cNvPr>
          <p:cNvSpPr>
            <a:spLocks noGrp="1"/>
          </p:cNvSpPr>
          <p:nvPr>
            <p:ph type="title"/>
          </p:nvPr>
        </p:nvSpPr>
        <p:spPr>
          <a:xfrm>
            <a:off x="802758" y="485656"/>
            <a:ext cx="10515600" cy="594285"/>
          </a:xfrm>
        </p:spPr>
        <p:txBody>
          <a:bodyPr>
            <a:normAutofit fontScale="90000"/>
          </a:bodyPr>
          <a:lstStyle/>
          <a:p>
            <a:r>
              <a:rPr lang="en-GB" b="1">
                <a:latin typeface="Calibri"/>
                <a:cs typeface="Calibri Light"/>
              </a:rPr>
              <a:t>Rewards</a:t>
            </a:r>
            <a:endParaRPr lang="en-GB" b="1">
              <a:latin typeface="Calibri"/>
              <a:cs typeface="Calibri"/>
            </a:endParaRPr>
          </a:p>
        </p:txBody>
      </p:sp>
      <p:pic>
        <p:nvPicPr>
          <p:cNvPr id="4" name="Content Placeholder 3" descr="A chart of a pyramid&#10;&#10;Description automatically generated">
            <a:extLst>
              <a:ext uri="{FF2B5EF4-FFF2-40B4-BE49-F238E27FC236}">
                <a16:creationId xmlns:a16="http://schemas.microsoft.com/office/drawing/2014/main" id="{36643DFE-53D9-3CA3-2B7B-2923ED2B772F}"/>
              </a:ext>
            </a:extLst>
          </p:cNvPr>
          <p:cNvPicPr>
            <a:picLocks noGrp="1" noChangeAspect="1"/>
          </p:cNvPicPr>
          <p:nvPr>
            <p:ph idx="1"/>
          </p:nvPr>
        </p:nvPicPr>
        <p:blipFill>
          <a:blip r:embed="rId3"/>
          <a:stretch>
            <a:fillRect/>
          </a:stretch>
        </p:blipFill>
        <p:spPr>
          <a:xfrm>
            <a:off x="2649394" y="1168884"/>
            <a:ext cx="7024076" cy="5243634"/>
          </a:xfrm>
        </p:spPr>
      </p:pic>
    </p:spTree>
    <p:extLst>
      <p:ext uri="{BB962C8B-B14F-4D97-AF65-F5344CB8AC3E}">
        <p14:creationId xmlns:p14="http://schemas.microsoft.com/office/powerpoint/2010/main" val="58862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C31F-08C3-4CCD-8E35-A0389E3AB520}"/>
              </a:ext>
            </a:extLst>
          </p:cNvPr>
          <p:cNvSpPr>
            <a:spLocks noGrp="1"/>
          </p:cNvSpPr>
          <p:nvPr>
            <p:ph type="title"/>
          </p:nvPr>
        </p:nvSpPr>
        <p:spPr/>
        <p:txBody>
          <a:bodyPr/>
          <a:lstStyle/>
          <a:p>
            <a:pPr algn="l"/>
            <a:r>
              <a:rPr lang="en-GB" altLang="en-US" b="1">
                <a:solidFill>
                  <a:schemeClr val="accent1">
                    <a:lumMod val="50000"/>
                  </a:schemeClr>
                </a:solidFill>
                <a:ea typeface="Batang"/>
              </a:rPr>
              <a:t>Y</a:t>
            </a:r>
            <a:r>
              <a:rPr lang="en-GB" altLang="en-US">
                <a:solidFill>
                  <a:schemeClr val="accent1">
                    <a:lumMod val="50000"/>
                  </a:schemeClr>
                </a:solidFill>
                <a:latin typeface="Calibri"/>
                <a:ea typeface="Batang"/>
                <a:cs typeface="Calibri"/>
              </a:rPr>
              <a:t>our Support makes a HUGE difference…</a:t>
            </a:r>
            <a:endParaRPr lang="en-GB">
              <a:solidFill>
                <a:schemeClr val="accent1">
                  <a:lumMod val="50000"/>
                </a:schemeClr>
              </a:solidFill>
              <a:latin typeface="Calibri"/>
              <a:ea typeface="Batang"/>
              <a:cs typeface="Calibri"/>
            </a:endParaRPr>
          </a:p>
        </p:txBody>
      </p:sp>
      <p:sp>
        <p:nvSpPr>
          <p:cNvPr id="3" name="Content Placeholder 2">
            <a:extLst>
              <a:ext uri="{FF2B5EF4-FFF2-40B4-BE49-F238E27FC236}">
                <a16:creationId xmlns:a16="http://schemas.microsoft.com/office/drawing/2014/main" id="{2D6CFE86-26CB-4931-A14B-1523A0127017}"/>
              </a:ext>
            </a:extLst>
          </p:cNvPr>
          <p:cNvSpPr>
            <a:spLocks noGrp="1"/>
          </p:cNvSpPr>
          <p:nvPr>
            <p:ph idx="1"/>
          </p:nvPr>
        </p:nvSpPr>
        <p:spPr>
          <a:xfrm>
            <a:off x="838200" y="1419647"/>
            <a:ext cx="10871200" cy="4351338"/>
          </a:xfrm>
        </p:spPr>
        <p:txBody>
          <a:bodyPr vert="horz" lIns="91440" tIns="45720" rIns="91440" bIns="45720" rtlCol="0" anchor="t">
            <a:normAutofit/>
          </a:bodyPr>
          <a:lstStyle/>
          <a:p>
            <a:r>
              <a:rPr lang="en-GB" altLang="en-US">
                <a:latin typeface="Calibri"/>
                <a:ea typeface="Batang"/>
                <a:cs typeface="Calibri"/>
              </a:rPr>
              <a:t>Parental support is more important in determining a child’s academic success than other factors outside of secondary school</a:t>
            </a:r>
          </a:p>
          <a:p>
            <a:r>
              <a:rPr lang="en-GB" altLang="en-US">
                <a:latin typeface="Calibri"/>
                <a:ea typeface="Batang"/>
                <a:cs typeface="Calibri"/>
              </a:rPr>
              <a:t>More than KS2 outcomes</a:t>
            </a:r>
          </a:p>
          <a:p>
            <a:r>
              <a:rPr lang="en-GB" altLang="en-US">
                <a:latin typeface="Calibri"/>
                <a:ea typeface="Batang"/>
                <a:cs typeface="Calibri"/>
              </a:rPr>
              <a:t>More than social class</a:t>
            </a:r>
          </a:p>
          <a:p>
            <a:r>
              <a:rPr lang="en-GB" altLang="en-US">
                <a:latin typeface="Calibri"/>
                <a:ea typeface="Batang"/>
                <a:cs typeface="Calibri"/>
              </a:rPr>
              <a:t>Only by working together can we maximise the life chances of our children</a:t>
            </a:r>
          </a:p>
          <a:p>
            <a:r>
              <a:rPr lang="en-GB" altLang="en-US">
                <a:latin typeface="Calibri"/>
                <a:ea typeface="Batang"/>
                <a:cs typeface="Calibri"/>
              </a:rPr>
              <a:t>We thank you in advance for your support over the next two years</a:t>
            </a:r>
            <a:endParaRPr lang="en-GB" altLang="en-US">
              <a:latin typeface="Calibri" panose="020F0502020204030204" pitchFamily="34" charset="0"/>
              <a:ea typeface="Batang" pitchFamily="18" charset="-127"/>
              <a:cs typeface="Calibri" panose="020F0502020204030204" pitchFamily="34" charset="0"/>
            </a:endParaRPr>
          </a:p>
          <a:p>
            <a:pPr marL="0" indent="0">
              <a:buNone/>
            </a:pPr>
            <a:endParaRPr lang="en-GB" altLang="en-US">
              <a:solidFill>
                <a:schemeClr val="accent1">
                  <a:lumMod val="50000"/>
                </a:schemeClr>
              </a:solidFill>
              <a:highlight>
                <a:srgbClr val="FFFF00"/>
              </a:highlight>
              <a:latin typeface="Calibri" panose="020F0502020204030204" pitchFamily="34" charset="0"/>
              <a:ea typeface="Batang" pitchFamily="18" charset="-127"/>
              <a:cs typeface="Calibri" panose="020F0502020204030204" pitchFamily="34" charset="0"/>
            </a:endParaRPr>
          </a:p>
          <a:p>
            <a:pPr marL="0" indent="0">
              <a:buNone/>
            </a:pPr>
            <a:endParaRPr lang="en-GB" altLang="en-US">
              <a:solidFill>
                <a:srgbClr val="203864"/>
              </a:solidFill>
              <a:latin typeface="Calibri" panose="020F0502020204030204" pitchFamily="34" charset="0"/>
              <a:ea typeface="Batang" pitchFamily="18" charset="-127"/>
              <a:cs typeface="Calibri" panose="020F0502020204030204" pitchFamily="34" charset="0"/>
            </a:endParaRPr>
          </a:p>
          <a:p>
            <a:endParaRPr lang="en-GB" altLang="en-US">
              <a:solidFill>
                <a:srgbClr val="203864"/>
              </a:solidFill>
              <a:latin typeface="Calibri" panose="020F0502020204030204" pitchFamily="34" charset="0"/>
              <a:ea typeface="Batang" pitchFamily="18" charset="-127"/>
              <a:cs typeface="Calibri" panose="020F0502020204030204" pitchFamily="34" charset="0"/>
            </a:endParaRPr>
          </a:p>
          <a:p>
            <a:endParaRPr lang="en-GB">
              <a:cs typeface="Calibri" panose="020F0502020204030204"/>
            </a:endParaRPr>
          </a:p>
        </p:txBody>
      </p:sp>
    </p:spTree>
    <p:extLst>
      <p:ext uri="{BB962C8B-B14F-4D97-AF65-F5344CB8AC3E}">
        <p14:creationId xmlns:p14="http://schemas.microsoft.com/office/powerpoint/2010/main" val="31311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1469-FE51-83B4-2E7D-E58F431217B2}"/>
              </a:ext>
            </a:extLst>
          </p:cNvPr>
          <p:cNvSpPr>
            <a:spLocks noGrp="1"/>
          </p:cNvSpPr>
          <p:nvPr>
            <p:ph type="title"/>
          </p:nvPr>
        </p:nvSpPr>
        <p:spPr/>
        <p:txBody>
          <a:bodyPr>
            <a:normAutofit fontScale="90000"/>
          </a:bodyPr>
          <a:lstStyle/>
          <a:p>
            <a:br>
              <a:rPr lang="en-GB" sz="6000" b="1">
                <a:solidFill>
                  <a:schemeClr val="accent1">
                    <a:lumMod val="50000"/>
                  </a:schemeClr>
                </a:solidFill>
                <a:latin typeface="Calibri"/>
                <a:cs typeface="Calibri"/>
              </a:rPr>
            </a:br>
            <a:r>
              <a:rPr lang="en-GB" sz="6000" b="1">
                <a:solidFill>
                  <a:schemeClr val="accent1">
                    <a:lumMod val="50000"/>
                  </a:schemeClr>
                </a:solidFill>
                <a:latin typeface="Calibri"/>
                <a:cs typeface="Calibri"/>
              </a:rPr>
              <a:t>The GCSE Exams in Summer 2025</a:t>
            </a:r>
            <a:endParaRPr lang="en-GB" sz="6000">
              <a:solidFill>
                <a:schemeClr val="accent1">
                  <a:lumMod val="50000"/>
                </a:schemeClr>
              </a:solidFill>
              <a:latin typeface="Calibri"/>
              <a:cs typeface="Calibri"/>
            </a:endParaRPr>
          </a:p>
          <a:p>
            <a:endParaRPr lang="en-GB">
              <a:cs typeface="Calibri Light"/>
            </a:endParaRPr>
          </a:p>
        </p:txBody>
      </p:sp>
      <p:pic>
        <p:nvPicPr>
          <p:cNvPr id="5" name="Content Placeholder 4" descr="Have We Prepared Him Enough (Part 2)">
            <a:extLst>
              <a:ext uri="{FF2B5EF4-FFF2-40B4-BE49-F238E27FC236}">
                <a16:creationId xmlns:a16="http://schemas.microsoft.com/office/drawing/2014/main" id="{19D7DEF1-DAED-FFBB-44B5-3D7811CFA34F}"/>
              </a:ext>
            </a:extLst>
          </p:cNvPr>
          <p:cNvPicPr>
            <a:picLocks noGrp="1" noChangeAspect="1"/>
          </p:cNvPicPr>
          <p:nvPr>
            <p:ph idx="1"/>
          </p:nvPr>
        </p:nvPicPr>
        <p:blipFill>
          <a:blip r:embed="rId3"/>
          <a:stretch>
            <a:fillRect/>
          </a:stretch>
        </p:blipFill>
        <p:spPr>
          <a:xfrm>
            <a:off x="7462227" y="2447552"/>
            <a:ext cx="4018085" cy="1767987"/>
          </a:xfrm>
        </p:spPr>
      </p:pic>
      <p:sp>
        <p:nvSpPr>
          <p:cNvPr id="4" name="Rectangle 3">
            <a:extLst>
              <a:ext uri="{FF2B5EF4-FFF2-40B4-BE49-F238E27FC236}">
                <a16:creationId xmlns:a16="http://schemas.microsoft.com/office/drawing/2014/main" id="{CAFDEE30-DE7A-D049-6E79-EF15ECBD28CB}"/>
              </a:ext>
            </a:extLst>
          </p:cNvPr>
          <p:cNvSpPr/>
          <p:nvPr/>
        </p:nvSpPr>
        <p:spPr>
          <a:xfrm>
            <a:off x="936783" y="1515244"/>
            <a:ext cx="5830180" cy="390350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defRPr/>
            </a:pPr>
            <a:r>
              <a:rPr kumimoji="0" lang="en-GB" sz="2800" b="0" strike="noStrike" kern="1200" cap="none" spc="0" normalizeH="0" baseline="0" noProof="0">
                <a:ln>
                  <a:noFill/>
                </a:ln>
                <a:solidFill>
                  <a:srgbClr val="002060"/>
                </a:solidFill>
                <a:effectLst/>
                <a:uLnTx/>
                <a:uFillTx/>
                <a:latin typeface="Calibri" panose="020F0502020204030204"/>
              </a:rPr>
              <a:t>Students will sit in excess of 20</a:t>
            </a:r>
            <a:r>
              <a:rPr kumimoji="0" lang="en-GB" sz="2800" b="0" strike="noStrike" kern="1200" cap="none" spc="0" normalizeH="0" noProof="0">
                <a:ln>
                  <a:noFill/>
                </a:ln>
                <a:solidFill>
                  <a:srgbClr val="002060"/>
                </a:solidFill>
                <a:effectLst/>
                <a:uLnTx/>
                <a:uFillTx/>
                <a:latin typeface="Calibri" panose="020F0502020204030204"/>
              </a:rPr>
              <a:t> different </a:t>
            </a:r>
            <a:r>
              <a:rPr kumimoji="0" lang="en-GB" sz="2800" b="0" strike="noStrike" kern="1200" cap="none" spc="0" normalizeH="0" baseline="0" noProof="0">
                <a:ln>
                  <a:noFill/>
                </a:ln>
                <a:solidFill>
                  <a:srgbClr val="002060"/>
                </a:solidFill>
                <a:effectLst/>
                <a:uLnTx/>
                <a:uFillTx/>
                <a:latin typeface="Calibri" panose="020F0502020204030204"/>
              </a:rPr>
              <a:t>exams during a</a:t>
            </a:r>
            <a:r>
              <a:rPr kumimoji="0" lang="en-GB" sz="2800" b="0" strike="noStrike" kern="1200" cap="none" spc="0" normalizeH="0" noProof="0">
                <a:ln>
                  <a:noFill/>
                </a:ln>
                <a:solidFill>
                  <a:srgbClr val="002060"/>
                </a:solidFill>
                <a:effectLst/>
                <a:uLnTx/>
                <a:uFillTx/>
                <a:latin typeface="Calibri" panose="020F0502020204030204"/>
              </a:rPr>
              <a:t> 4-week</a:t>
            </a:r>
            <a:r>
              <a:rPr kumimoji="0" lang="en-GB" sz="2800" b="0" strike="noStrike" kern="1200" cap="none" spc="0" normalizeH="0" baseline="0" noProof="0">
                <a:ln>
                  <a:noFill/>
                </a:ln>
                <a:solidFill>
                  <a:srgbClr val="002060"/>
                </a:solidFill>
                <a:effectLst/>
                <a:uLnTx/>
                <a:uFillTx/>
                <a:latin typeface="Calibri" panose="020F0502020204030204"/>
              </a:rPr>
              <a:t> period either side of the May Half Term break in </a:t>
            </a:r>
            <a:r>
              <a:rPr lang="en-GB" sz="2800">
                <a:solidFill>
                  <a:srgbClr val="002060"/>
                </a:solidFill>
                <a:latin typeface="Calibri" panose="020F0502020204030204"/>
              </a:rPr>
              <a:t>2025 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strike="noStrike" kern="1200" cap="none" spc="0" normalizeH="0" baseline="0" noProof="0">
                <a:ln>
                  <a:noFill/>
                </a:ln>
                <a:solidFill>
                  <a:srgbClr val="002060"/>
                </a:solidFill>
                <a:effectLst/>
                <a:uLnTx/>
                <a:uFillTx/>
                <a:latin typeface="Calibri" panose="020F0502020204030204"/>
              </a:rPr>
              <a:t>Unlike 2022, there will be no content adjustment or adaptations</a:t>
            </a:r>
            <a:endParaRPr lang="en-GB" sz="2800" strike="noStrike" kern="1200" cap="none" spc="0" normalizeH="0" baseline="0" noProof="0">
              <a:ln>
                <a:noFill/>
              </a:ln>
              <a:solidFill>
                <a:srgbClr val="002060"/>
              </a:solidFill>
              <a:effectLst/>
              <a:uLnTx/>
              <a:uFillTx/>
              <a:latin typeface="Calibri" panose="020F0502020204030204"/>
              <a:cs typeface="Calibri"/>
            </a:endParaRPr>
          </a:p>
        </p:txBody>
      </p:sp>
    </p:spTree>
    <p:extLst>
      <p:ext uri="{BB962C8B-B14F-4D97-AF65-F5344CB8AC3E}">
        <p14:creationId xmlns:p14="http://schemas.microsoft.com/office/powerpoint/2010/main" val="5951542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E19D4D6-4950-4CEF-91A2-BCB1FCCCCCB2}" vid="{1DE2D6FB-0F43-411A-BD3B-567B371E4FB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a252e33-b15c-4959-ac4c-5df7a80cacf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CCF30212BAE841A074D5E6F1F639CC" ma:contentTypeVersion="13" ma:contentTypeDescription="Create a new document." ma:contentTypeScope="" ma:versionID="43ee948b3540709ebd1eee6f636325ee">
  <xsd:schema xmlns:xsd="http://www.w3.org/2001/XMLSchema" xmlns:xs="http://www.w3.org/2001/XMLSchema" xmlns:p="http://schemas.microsoft.com/office/2006/metadata/properties" xmlns:ns3="da252e33-b15c-4959-ac4c-5df7a80cacf3" xmlns:ns4="73b29897-aec0-4d73-b440-56f6da068a7b" targetNamespace="http://schemas.microsoft.com/office/2006/metadata/properties" ma:root="true" ma:fieldsID="d14111a91b119748dcbe4d56421a7201" ns3:_="" ns4:_="">
    <xsd:import namespace="da252e33-b15c-4959-ac4c-5df7a80cacf3"/>
    <xsd:import namespace="73b29897-aec0-4d73-b440-56f6da068a7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52e33-b15c-4959-ac4c-5df7a80cac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b29897-aec0-4d73-b440-56f6da068a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48230D-BB30-4E71-8061-5DB42990EF48}">
  <ds:schemaRefs>
    <ds:schemaRef ds:uri="http://purl.org/dc/dcmitype/"/>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2006/metadata/properties"/>
    <ds:schemaRef ds:uri="http://schemas.microsoft.com/office/infopath/2007/PartnerControls"/>
    <ds:schemaRef ds:uri="73b29897-aec0-4d73-b440-56f6da068a7b"/>
    <ds:schemaRef ds:uri="da252e33-b15c-4959-ac4c-5df7a80cacf3"/>
    <ds:schemaRef ds:uri="http://purl.org/dc/terms/"/>
  </ds:schemaRefs>
</ds:datastoreItem>
</file>

<file path=customXml/itemProps2.xml><?xml version="1.0" encoding="utf-8"?>
<ds:datastoreItem xmlns:ds="http://schemas.openxmlformats.org/officeDocument/2006/customXml" ds:itemID="{0BADC944-CE60-4BFC-A404-D93C4D9CCB69}">
  <ds:schemaRefs>
    <ds:schemaRef ds:uri="http://schemas.microsoft.com/sharepoint/v3/contenttype/forms"/>
  </ds:schemaRefs>
</ds:datastoreItem>
</file>

<file path=customXml/itemProps3.xml><?xml version="1.0" encoding="utf-8"?>
<ds:datastoreItem xmlns:ds="http://schemas.openxmlformats.org/officeDocument/2006/customXml" ds:itemID="{A77B3775-5D66-4206-8CA9-2D70A6261C1D}">
  <ds:schemaRefs>
    <ds:schemaRef ds:uri="73b29897-aec0-4d73-b440-56f6da068a7b"/>
    <ds:schemaRef ds:uri="da252e33-b15c-4959-ac4c-5df7a80ca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St Antony's PPT Template - June 23</Template>
  <TotalTime>14</TotalTime>
  <Words>3881</Words>
  <Application>Microsoft Office PowerPoint</Application>
  <PresentationFormat>Widescreen</PresentationFormat>
  <Paragraphs>499</Paragraphs>
  <Slides>35</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Batang</vt:lpstr>
      <vt:lpstr>MS PGothic</vt:lpstr>
      <vt:lpstr>Arial</vt:lpstr>
      <vt:lpstr>Arial,Sans-Serif</vt:lpstr>
      <vt:lpstr>Calibri</vt:lpstr>
      <vt:lpstr>Calibri Light</vt:lpstr>
      <vt:lpstr>Calibri Light</vt:lpstr>
      <vt:lpstr>Times New Roman</vt:lpstr>
      <vt:lpstr>Wingdings</vt:lpstr>
      <vt:lpstr>Wingdings 3</vt:lpstr>
      <vt:lpstr>Office Theme</vt:lpstr>
      <vt:lpstr>1_Office Theme</vt:lpstr>
      <vt:lpstr>Parent/Carer Information Evening Y10</vt:lpstr>
      <vt:lpstr>The Parent Pack</vt:lpstr>
      <vt:lpstr>Aims</vt:lpstr>
      <vt:lpstr>What do we want for our students?</vt:lpstr>
      <vt:lpstr>Our Number 1 Priority</vt:lpstr>
      <vt:lpstr>How do we tackle our number 1 priority?</vt:lpstr>
      <vt:lpstr>Rewards</vt:lpstr>
      <vt:lpstr>Your Support makes a HUGE difference…</vt:lpstr>
      <vt:lpstr> The GCSE Exams in Summer 2025 </vt:lpstr>
      <vt:lpstr>The GCSE Exams in Summer 2025</vt:lpstr>
      <vt:lpstr>Your role in supporting their GCSE Outcomes</vt:lpstr>
      <vt:lpstr>Attendance</vt:lpstr>
      <vt:lpstr>Punctuality</vt:lpstr>
      <vt:lpstr>How else can you support your child?</vt:lpstr>
      <vt:lpstr>Year 10 homework / revision</vt:lpstr>
      <vt:lpstr>Year 10 homework / revision</vt:lpstr>
      <vt:lpstr>Why not just use online revision platforms?</vt:lpstr>
      <vt:lpstr>Year 10 homework / revision</vt:lpstr>
      <vt:lpstr>Year 10 homework / revision</vt:lpstr>
      <vt:lpstr>Year 10 homework / revision</vt:lpstr>
      <vt:lpstr>Year 10 homework / revision</vt:lpstr>
      <vt:lpstr>Year 10 homework / revision</vt:lpstr>
      <vt:lpstr>Year 10 homework / revision</vt:lpstr>
      <vt:lpstr>Year 10 homework / revision</vt:lpstr>
      <vt:lpstr>Get Ready to Read!</vt:lpstr>
      <vt:lpstr>Reading Initiatives 2023/2024</vt:lpstr>
      <vt:lpstr>Benefits of Reading</vt:lpstr>
      <vt:lpstr>The Year 10 Curriculum</vt:lpstr>
      <vt:lpstr>The Year 10 Curriculum  - continued</vt:lpstr>
      <vt:lpstr>Reports home to You</vt:lpstr>
      <vt:lpstr>Personal Development</vt:lpstr>
      <vt:lpstr>Failure &amp; Difficulty - Resilience</vt:lpstr>
      <vt:lpstr>Key Dates</vt:lpstr>
      <vt:lpstr>Key Staff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DannyShaw</dc:creator>
  <cp:lastModifiedBy>Rothwellka</cp:lastModifiedBy>
  <cp:revision>8</cp:revision>
  <dcterms:created xsi:type="dcterms:W3CDTF">2023-06-27T09:44:33Z</dcterms:created>
  <dcterms:modified xsi:type="dcterms:W3CDTF">2023-09-21T07:45:07Z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0x0101007FCCF30212BAE841A074D5E6F1F639CC</vt:lpwstr>
  </property>
</Properties>
</file>