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47"/>
  </p:notesMasterIdLst>
  <p:sldIdLst>
    <p:sldId id="256" r:id="rId6"/>
    <p:sldId id="257" r:id="rId7"/>
    <p:sldId id="278" r:id="rId8"/>
    <p:sldId id="280" r:id="rId9"/>
    <p:sldId id="279" r:id="rId10"/>
    <p:sldId id="281" r:id="rId11"/>
    <p:sldId id="258" r:id="rId12"/>
    <p:sldId id="276" r:id="rId13"/>
    <p:sldId id="275" r:id="rId14"/>
    <p:sldId id="262" r:id="rId15"/>
    <p:sldId id="264" r:id="rId16"/>
    <p:sldId id="265" r:id="rId17"/>
    <p:sldId id="285" r:id="rId18"/>
    <p:sldId id="284" r:id="rId19"/>
    <p:sldId id="574" r:id="rId20"/>
    <p:sldId id="1339" r:id="rId21"/>
    <p:sldId id="1343" r:id="rId22"/>
    <p:sldId id="549" r:id="rId23"/>
    <p:sldId id="542" r:id="rId24"/>
    <p:sldId id="335" r:id="rId25"/>
    <p:sldId id="535" r:id="rId26"/>
    <p:sldId id="338" r:id="rId27"/>
    <p:sldId id="340" r:id="rId28"/>
    <p:sldId id="1344" r:id="rId29"/>
    <p:sldId id="540" r:id="rId30"/>
    <p:sldId id="1338" r:id="rId31"/>
    <p:sldId id="1341" r:id="rId32"/>
    <p:sldId id="282" r:id="rId33"/>
    <p:sldId id="283" r:id="rId34"/>
    <p:sldId id="1349" r:id="rId35"/>
    <p:sldId id="286" r:id="rId36"/>
    <p:sldId id="1350" r:id="rId37"/>
    <p:sldId id="1351" r:id="rId38"/>
    <p:sldId id="1352" r:id="rId39"/>
    <p:sldId id="1353" r:id="rId40"/>
    <p:sldId id="274" r:id="rId41"/>
    <p:sldId id="268" r:id="rId42"/>
    <p:sldId id="271" r:id="rId43"/>
    <p:sldId id="259" r:id="rId44"/>
    <p:sldId id="1355" r:id="rId45"/>
    <p:sldId id="269" r:id="rId46"/>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0AC"/>
    <a:srgbClr val="EEECE1"/>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F08DFD-1977-D5A2-F26B-63D121CFD4E9}" v="143" dt="2023-09-19T18:49:10.876"/>
    <p1510:client id="{311830A4-7CE8-A5C6-D87B-B48C035B724F}" v="9" dt="2023-09-20T15:33:21.838"/>
    <p1510:client id="{4791E91A-6584-C22D-2136-871CF83A5E7F}" v="51" dt="2023-09-20T06:47:47.676"/>
    <p1510:client id="{6231AD51-EF6F-CB8E-6F01-959BAD0861F7}" v="880" dt="2023-09-20T15:12:48.072"/>
    <p1510:client id="{6E1231CD-1E2C-4E45-9AE1-B9D9AA2EBE16}" v="162" dt="2023-09-19T15:40:17.864"/>
    <p1510:client id="{717C3C5D-6C7B-BB9D-D70A-7B02814877E3}" v="298" dt="2023-09-19T13:50:04.255"/>
    <p1510:client id="{BDC06FE1-ECC0-47A2-8B46-D470B51FF03E}" v="47" dt="2023-09-19T20:33:41.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0A65AAE8-DE62-4A1E-B3C6-E1D4E1C2B8EB}" type="datetimeFigureOut">
              <a:rPr lang="en-GB" smtClean="0"/>
              <a:t>28/09/2023</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79F593F5-492F-4505-B6C4-2800D7DFCA78}" type="slidenum">
              <a:rPr lang="en-GB" smtClean="0"/>
              <a:t>‹#›</a:t>
            </a:fld>
            <a:endParaRPr lang="en-GB"/>
          </a:p>
        </p:txBody>
      </p:sp>
    </p:spTree>
    <p:extLst>
      <p:ext uri="{BB962C8B-B14F-4D97-AF65-F5344CB8AC3E}">
        <p14:creationId xmlns:p14="http://schemas.microsoft.com/office/powerpoint/2010/main" val="3016215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Welcome to you all – and thanks for coming. </a:t>
            </a:r>
          </a:p>
          <a:p>
            <a:r>
              <a:rPr lang="en-US">
                <a:cs typeface="Calibri"/>
              </a:rPr>
              <a:t>Introduction to the team for tonight:</a:t>
            </a:r>
          </a:p>
          <a:p>
            <a:r>
              <a:rPr lang="en-US" err="1">
                <a:cs typeface="Calibri"/>
              </a:rPr>
              <a:t>Mrs</a:t>
            </a:r>
            <a:r>
              <a:rPr lang="en-US">
                <a:cs typeface="Calibri"/>
              </a:rPr>
              <a:t> Edge – as </a:t>
            </a:r>
            <a:r>
              <a:rPr lang="en-US" err="1">
                <a:cs typeface="Calibri"/>
              </a:rPr>
              <a:t>HoY</a:t>
            </a:r>
          </a:p>
          <a:p>
            <a:r>
              <a:rPr lang="en-US" err="1">
                <a:cs typeface="Calibri"/>
              </a:rPr>
              <a:t>Mrs</a:t>
            </a:r>
            <a:r>
              <a:rPr lang="en-US">
                <a:cs typeface="Calibri"/>
              </a:rPr>
              <a:t> Harris and </a:t>
            </a:r>
            <a:r>
              <a:rPr lang="en-US" err="1">
                <a:cs typeface="Calibri"/>
              </a:rPr>
              <a:t>Mr</a:t>
            </a:r>
            <a:r>
              <a:rPr lang="en-US">
                <a:cs typeface="Calibri"/>
              </a:rPr>
              <a:t> Uglow - SLT links to support Y10</a:t>
            </a:r>
          </a:p>
          <a:p>
            <a:r>
              <a:rPr lang="en-US" err="1">
                <a:cs typeface="Calibri"/>
              </a:rPr>
              <a:t>Mr</a:t>
            </a:r>
            <a:r>
              <a:rPr lang="en-US">
                <a:cs typeface="Calibri"/>
              </a:rPr>
              <a:t> Giblin – as Curriculum leader</a:t>
            </a:r>
          </a:p>
        </p:txBody>
      </p:sp>
      <p:sp>
        <p:nvSpPr>
          <p:cNvPr id="4" name="Slide Number Placeholder 3"/>
          <p:cNvSpPr>
            <a:spLocks noGrp="1"/>
          </p:cNvSpPr>
          <p:nvPr>
            <p:ph type="sldNum" sz="quarter" idx="5"/>
          </p:nvPr>
        </p:nvSpPr>
        <p:spPr/>
        <p:txBody>
          <a:bodyPr/>
          <a:lstStyle/>
          <a:p>
            <a:fld id="{79F593F5-492F-4505-B6C4-2800D7DFCA78}" type="slidenum">
              <a:rPr lang="en-GB" smtClean="0"/>
              <a:t>1</a:t>
            </a:fld>
            <a:endParaRPr lang="en-GB"/>
          </a:p>
        </p:txBody>
      </p:sp>
    </p:spTree>
    <p:extLst>
      <p:ext uri="{BB962C8B-B14F-4D97-AF65-F5344CB8AC3E}">
        <p14:creationId xmlns:p14="http://schemas.microsoft.com/office/powerpoint/2010/main" val="811978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graph</a:t>
            </a:r>
            <a:r>
              <a:rPr lang="en-GB" baseline="0"/>
              <a:t> speaks for itself – national picture and shows the outcomes of thousands of students who have varying rates of attendance</a:t>
            </a:r>
          </a:p>
          <a:p>
            <a:endParaRPr lang="en-GB" baseline="0"/>
          </a:p>
          <a:p>
            <a:r>
              <a:rPr lang="en-GB" baseline="0"/>
              <a:t>There is a direct correlation between the number of days you come to school and the final outcome you’re likely to get in all subjects</a:t>
            </a:r>
          </a:p>
          <a:p>
            <a:endParaRPr lang="en-GB" baseline="0"/>
          </a:p>
          <a:p>
            <a:r>
              <a:rPr lang="en-GB" baseline="0"/>
              <a:t>We’ll be keeping a very close eye on this and be on to you about your attendance if it is a concern. </a:t>
            </a:r>
            <a:r>
              <a:rPr lang="en-GB" b="1" i="1">
                <a:solidFill>
                  <a:srgbClr val="002060"/>
                </a:solidFill>
              </a:rPr>
              <a:t>95</a:t>
            </a:r>
            <a:r>
              <a:rPr lang="en-GB" sz="1300" b="1" i="1">
                <a:solidFill>
                  <a:srgbClr val="002060"/>
                </a:solidFill>
                <a:latin typeface="Calibri"/>
                <a:ea typeface="Calibri" panose="020F0502020204030204" pitchFamily="34" charset="0"/>
                <a:cs typeface="Calibri"/>
              </a:rPr>
              <a:t>% for the year is equal to 10 days of absence…</a:t>
            </a:r>
            <a:endParaRPr lang="en-GB" b="1">
              <a:solidFill>
                <a:srgbClr val="002060"/>
              </a:solidFill>
              <a:latin typeface="Calibri"/>
              <a:ea typeface="Calibri" panose="020F0502020204030204" pitchFamily="34" charset="0"/>
              <a:cs typeface="Calibri"/>
            </a:endParaRPr>
          </a:p>
          <a:p>
            <a:pPr algn="ctr"/>
            <a:r>
              <a:rPr lang="en-GB" sz="1300" b="1" i="1">
                <a:solidFill>
                  <a:srgbClr val="002060"/>
                </a:solidFill>
                <a:latin typeface="Calibri" panose="020F0502020204030204" pitchFamily="34" charset="0"/>
                <a:ea typeface="Calibri" panose="020F0502020204030204" pitchFamily="34" charset="0"/>
                <a:cs typeface="Times New Roman" panose="02020603050405020304" pitchFamily="18" charset="0"/>
              </a:rPr>
              <a:t>that is 2 full school weeks of missed learning for the year: </a:t>
            </a:r>
            <a:r>
              <a:rPr lang="en-GB" sz="1300" b="1" i="1">
                <a:solidFill>
                  <a:srgbClr val="002060"/>
                </a:solidFill>
                <a:latin typeface="Calibri" panose="020F0502020204030204" pitchFamily="34" charset="0"/>
                <a:cs typeface="Times New Roman" panose="02020603050405020304" pitchFamily="18" charset="0"/>
              </a:rPr>
              <a:t>= 10 x English lessons &amp; 8 x Maths lessons (16hrs)</a:t>
            </a:r>
          </a:p>
          <a:p>
            <a:pPr algn="ctr"/>
            <a:endParaRPr lang="en-GB" sz="1300" i="1">
              <a:latin typeface="Calibri" panose="020F0502020204030204" pitchFamily="34" charset="0"/>
              <a:cs typeface="Times New Roman" panose="02020603050405020304" pitchFamily="18" charset="0"/>
            </a:endParaRPr>
          </a:p>
          <a:p>
            <a:pPr algn="ctr"/>
            <a:r>
              <a:rPr lang="en-GB" sz="1300" b="1" i="1">
                <a:solidFill>
                  <a:srgbClr val="FF0000"/>
                </a:solidFill>
                <a:latin typeface="Calibri" panose="020F0502020204030204" pitchFamily="34" charset="0"/>
                <a:cs typeface="Times New Roman" panose="02020603050405020304" pitchFamily="18" charset="0"/>
              </a:rPr>
              <a:t>90% for the year is equal to 1 day off every 2 weeks… that is over 3 full school weeks of missed learning for the year: = 13/14 x English lessons &amp; 13/14 Maths lessons (26-28hrs)</a:t>
            </a:r>
            <a:endParaRPr lang="en-GB" sz="1300" b="1">
              <a:solidFill>
                <a:srgbClr val="FF0000"/>
              </a:solidFill>
            </a:endParaRPr>
          </a:p>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10</a:t>
            </a:fld>
            <a:endParaRPr lang="en-GB"/>
          </a:p>
        </p:txBody>
      </p:sp>
    </p:spTree>
    <p:extLst>
      <p:ext uri="{BB962C8B-B14F-4D97-AF65-F5344CB8AC3E}">
        <p14:creationId xmlns:p14="http://schemas.microsoft.com/office/powerpoint/2010/main" val="145790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start time has changed, we expected pupils to be in by 8.45 once the second bell has gone they are late.</a:t>
            </a:r>
          </a:p>
          <a:p>
            <a:r>
              <a:rPr lang="en-US"/>
              <a:t>Being late to school reduces learning time</a:t>
            </a:r>
          </a:p>
          <a:p>
            <a:r>
              <a:rPr lang="en-US"/>
              <a:t>10 minutes late a day equals to almost a whole hour of  for time missed each week, over the school year this equates to 2 whole weeks</a:t>
            </a:r>
          </a:p>
          <a:p>
            <a:pPr marL="483032" indent="-483032">
              <a:buFont typeface="Arial,Sans-Serif"/>
              <a:buChar char="•"/>
            </a:pPr>
            <a:r>
              <a:rPr lang="en-US"/>
              <a:t>Your child will miss valuable </a:t>
            </a:r>
            <a:r>
              <a:rPr lang="en-GB"/>
              <a:t>Important information relevant for Y11s</a:t>
            </a:r>
            <a:endParaRPr lang="en-US">
              <a:cs typeface="Calibri" panose="020F0502020204030204"/>
            </a:endParaRPr>
          </a:p>
          <a:p>
            <a:pPr marL="483032" indent="-483032">
              <a:buFont typeface="Arial,Sans-Serif"/>
              <a:buChar char="•"/>
            </a:pPr>
            <a:r>
              <a:rPr lang="en-GB"/>
              <a:t>Careers advice and information about colleges and apprenticeships</a:t>
            </a:r>
            <a:endParaRPr lang="en-US"/>
          </a:p>
          <a:p>
            <a:pPr marL="483032" indent="-483032">
              <a:buFont typeface="Arial,Sans-Serif"/>
              <a:buChar char="•"/>
            </a:pPr>
            <a:r>
              <a:rPr lang="en-GB"/>
              <a:t>Revision guidance</a:t>
            </a:r>
            <a:endParaRPr lang="en-US"/>
          </a:p>
          <a:p>
            <a:pPr marL="483032" indent="-483032">
              <a:buFont typeface="Arial,Sans-Serif"/>
              <a:buChar char="•"/>
            </a:pPr>
            <a:r>
              <a:rPr lang="en-GB"/>
              <a:t>Support with reading if it is needed </a:t>
            </a:r>
            <a:endParaRPr lang="en-US"/>
          </a:p>
          <a:p>
            <a:pPr marL="483032" indent="-483032">
              <a:buFont typeface="Arial,Sans-Serif"/>
              <a:buChar char="•"/>
            </a:pPr>
            <a:r>
              <a:rPr lang="en-GB"/>
              <a:t>Some subject specific interventions</a:t>
            </a:r>
            <a:endParaRPr lang="en-US"/>
          </a:p>
          <a:p>
            <a:r>
              <a:rPr lang="en-US"/>
              <a:t>Arriving late to their form or lesson causes disruption to the whole class as well as to your child</a:t>
            </a:r>
          </a:p>
          <a:p>
            <a:r>
              <a:rPr lang="en-US"/>
              <a:t>Children are often very embarrassed and upset at coming into class late</a:t>
            </a:r>
          </a:p>
          <a:p>
            <a:endParaRPr lang="en-US">
              <a:cs typeface="Calibri"/>
            </a:endParaRPr>
          </a:p>
        </p:txBody>
      </p:sp>
      <p:sp>
        <p:nvSpPr>
          <p:cNvPr id="4" name="Slide Number Placeholder 3"/>
          <p:cNvSpPr>
            <a:spLocks noGrp="1"/>
          </p:cNvSpPr>
          <p:nvPr>
            <p:ph type="sldNum" sz="quarter" idx="5"/>
          </p:nvPr>
        </p:nvSpPr>
        <p:spPr/>
        <p:txBody>
          <a:bodyPr/>
          <a:lstStyle/>
          <a:p>
            <a:fld id="{79F593F5-492F-4505-B6C4-2800D7DFCA78}" type="slidenum">
              <a:rPr lang="en-GB" smtClean="0"/>
              <a:t>11</a:t>
            </a:fld>
            <a:endParaRPr lang="en-GB"/>
          </a:p>
        </p:txBody>
      </p:sp>
    </p:spTree>
    <p:extLst>
      <p:ext uri="{BB962C8B-B14F-4D97-AF65-F5344CB8AC3E}">
        <p14:creationId xmlns:p14="http://schemas.microsoft.com/office/powerpoint/2010/main" val="2273281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you've got them into school on time, dressed smartly in their uniform – what else can you do to support? </a:t>
            </a:r>
            <a:endParaRPr lang="en-US"/>
          </a:p>
          <a:p>
            <a:r>
              <a:rPr lang="en-GB"/>
              <a:t>Remember that this will be stressful for them, it will be tiring, nerves will be on edge. They need your love, patience and care over this time in KS4 maybe more than any other.</a:t>
            </a:r>
            <a:endParaRPr lang="en-GB">
              <a:cs typeface="Calibri"/>
            </a:endParaRPr>
          </a:p>
          <a:p>
            <a:r>
              <a:rPr lang="en-GB"/>
              <a:t>Help them to be Is this the same time as they go to sleep? Or are they up late watching films, on their phone or playing on the games console?</a:t>
            </a:r>
            <a:endParaRPr lang="en-GB">
              <a:cs typeface="Calibri"/>
            </a:endParaRPr>
          </a:p>
          <a:p>
            <a:r>
              <a:rPr lang="en-GB"/>
              <a:t>There is a direct link between the amount of good quality sleep a child has and their academic success.</a:t>
            </a:r>
          </a:p>
          <a:p>
            <a:r>
              <a:rPr lang="en-GB"/>
              <a:t>Without good sleep, mood, concentration, learning and memory are all affected – it leaves children in no fit state to fully engage with the learning opportunities on offer that day – they are here in body but not in spirit!</a:t>
            </a:r>
          </a:p>
          <a:p>
            <a:endParaRPr lang="en-GB"/>
          </a:p>
          <a:p>
            <a:r>
              <a:rPr lang="en-GB"/>
              <a:t>Time eaters include: TV, mobile phone, Facebook, Snapchat, WhatsApp, Play Station, Xbox, Netflix – they might even offer to tidy their room or do the washing up!!</a:t>
            </a:r>
          </a:p>
          <a:p>
            <a:endParaRPr lang="en-GB"/>
          </a:p>
          <a:p>
            <a:pPr algn="ctr"/>
            <a:r>
              <a:rPr lang="en-US" sz="1300">
                <a:ln w="0"/>
                <a:solidFill>
                  <a:schemeClr val="accent1">
                    <a:lumMod val="50000"/>
                  </a:schemeClr>
                </a:solidFill>
                <a:effectLst>
                  <a:outerShdw blurRad="38100" dist="19050" dir="2700000" algn="tl" rotWithShape="0">
                    <a:schemeClr val="dk1">
                      <a:alpha val="40000"/>
                    </a:schemeClr>
                  </a:outerShdw>
                </a:effectLst>
              </a:rPr>
              <a:t>2-3 hours of additional study per day = </a:t>
            </a:r>
          </a:p>
          <a:p>
            <a:pPr algn="ctr"/>
            <a:r>
              <a:rPr lang="en-US" sz="1300">
                <a:ln w="0"/>
                <a:solidFill>
                  <a:schemeClr val="accent1">
                    <a:lumMod val="50000"/>
                  </a:schemeClr>
                </a:solidFill>
                <a:effectLst>
                  <a:outerShdw blurRad="38100" dist="19050" dir="2700000" algn="tl" rotWithShape="0">
                    <a:schemeClr val="dk1">
                      <a:alpha val="40000"/>
                    </a:schemeClr>
                  </a:outerShdw>
                </a:effectLst>
              </a:rPr>
              <a:t>14-21 hours per week</a:t>
            </a:r>
          </a:p>
          <a:p>
            <a:pPr algn="ctr"/>
            <a:r>
              <a:rPr lang="en-US" sz="1300">
                <a:ln w="0"/>
                <a:solidFill>
                  <a:schemeClr val="accent1">
                    <a:lumMod val="50000"/>
                  </a:schemeClr>
                </a:solidFill>
                <a:effectLst>
                  <a:outerShdw blurRad="38100" dist="19050" dir="2700000" algn="tl" rotWithShape="0">
                    <a:schemeClr val="dk1">
                      <a:alpha val="40000"/>
                    </a:schemeClr>
                  </a:outerShdw>
                </a:effectLst>
              </a:rPr>
              <a:t>THIS INCLUDES HOMEWORK!</a:t>
            </a:r>
          </a:p>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12</a:t>
            </a:fld>
            <a:endParaRPr lang="en-GB"/>
          </a:p>
        </p:txBody>
      </p:sp>
    </p:spTree>
    <p:extLst>
      <p:ext uri="{BB962C8B-B14F-4D97-AF65-F5344CB8AC3E}">
        <p14:creationId xmlns:p14="http://schemas.microsoft.com/office/powerpoint/2010/main" val="3846671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13</a:t>
            </a:fld>
            <a:endParaRPr lang="en-GB"/>
          </a:p>
        </p:txBody>
      </p:sp>
    </p:spTree>
    <p:extLst>
      <p:ext uri="{BB962C8B-B14F-4D97-AF65-F5344CB8AC3E}">
        <p14:creationId xmlns:p14="http://schemas.microsoft.com/office/powerpoint/2010/main" val="3678572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14</a:t>
            </a:fld>
            <a:endParaRPr lang="en-GB"/>
          </a:p>
        </p:txBody>
      </p:sp>
    </p:spTree>
    <p:extLst>
      <p:ext uri="{BB962C8B-B14F-4D97-AF65-F5344CB8AC3E}">
        <p14:creationId xmlns:p14="http://schemas.microsoft.com/office/powerpoint/2010/main" val="2490916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Times New Roman" charset="0"/>
              <a:ea typeface="MS PGothic" charset="0"/>
            </a:endParaRPr>
          </a:p>
        </p:txBody>
      </p:sp>
      <p:sp>
        <p:nvSpPr>
          <p:cNvPr id="4" name="Slide Number Placeholder 3"/>
          <p:cNvSpPr>
            <a:spLocks noGrp="1"/>
          </p:cNvSpPr>
          <p:nvPr>
            <p:ph type="sldNum" sz="quarter" idx="5"/>
          </p:nvPr>
        </p:nvSpPr>
        <p:spPr/>
        <p:txBody>
          <a:bodyPr/>
          <a:lstStyle/>
          <a:p>
            <a:fld id="{8F0B3EDF-DBE5-407F-ACF2-075561A9EA45}" type="slidenum">
              <a:rPr lang="en-GB" smtClean="0"/>
              <a:t>15</a:t>
            </a:fld>
            <a:endParaRPr lang="en-GB"/>
          </a:p>
        </p:txBody>
      </p:sp>
    </p:spTree>
    <p:extLst>
      <p:ext uri="{BB962C8B-B14F-4D97-AF65-F5344CB8AC3E}">
        <p14:creationId xmlns:p14="http://schemas.microsoft.com/office/powerpoint/2010/main" val="3536247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fld id="{8F0B3EDF-DBE5-407F-ACF2-075561A9EA45}" type="slidenum">
              <a:rPr lang="en-GB" smtClean="0"/>
              <a:t>16</a:t>
            </a:fld>
            <a:endParaRPr lang="en-GB"/>
          </a:p>
        </p:txBody>
      </p:sp>
    </p:spTree>
    <p:extLst>
      <p:ext uri="{BB962C8B-B14F-4D97-AF65-F5344CB8AC3E}">
        <p14:creationId xmlns:p14="http://schemas.microsoft.com/office/powerpoint/2010/main" val="1763476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fld id="{8F0B3EDF-DBE5-407F-ACF2-075561A9EA45}" type="slidenum">
              <a:rPr lang="en-GB" smtClean="0"/>
              <a:t>17</a:t>
            </a:fld>
            <a:endParaRPr lang="en-GB"/>
          </a:p>
        </p:txBody>
      </p:sp>
    </p:spTree>
    <p:extLst>
      <p:ext uri="{BB962C8B-B14F-4D97-AF65-F5344CB8AC3E}">
        <p14:creationId xmlns:p14="http://schemas.microsoft.com/office/powerpoint/2010/main" val="324945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fld id="{8F0B3EDF-DBE5-407F-ACF2-075561A9EA45}" type="slidenum">
              <a:rPr lang="en-GB" smtClean="0"/>
              <a:t>18</a:t>
            </a:fld>
            <a:endParaRPr lang="en-GB"/>
          </a:p>
        </p:txBody>
      </p:sp>
    </p:spTree>
    <p:extLst>
      <p:ext uri="{BB962C8B-B14F-4D97-AF65-F5344CB8AC3E}">
        <p14:creationId xmlns:p14="http://schemas.microsoft.com/office/powerpoint/2010/main" val="3314983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fld id="{8F0B3EDF-DBE5-407F-ACF2-075561A9EA45}" type="slidenum">
              <a:rPr lang="en-GB" smtClean="0"/>
              <a:t>19</a:t>
            </a:fld>
            <a:endParaRPr lang="en-GB"/>
          </a:p>
        </p:txBody>
      </p:sp>
    </p:spTree>
    <p:extLst>
      <p:ext uri="{BB962C8B-B14F-4D97-AF65-F5344CB8AC3E}">
        <p14:creationId xmlns:p14="http://schemas.microsoft.com/office/powerpoint/2010/main" val="318983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2</a:t>
            </a:fld>
            <a:endParaRPr lang="en-GB"/>
          </a:p>
        </p:txBody>
      </p:sp>
    </p:spTree>
    <p:extLst>
      <p:ext uri="{BB962C8B-B14F-4D97-AF65-F5344CB8AC3E}">
        <p14:creationId xmlns:p14="http://schemas.microsoft.com/office/powerpoint/2010/main" val="3310664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SDU</a:t>
            </a:r>
            <a:endParaRPr lang="en-GB"/>
          </a:p>
        </p:txBody>
      </p:sp>
      <p:sp>
        <p:nvSpPr>
          <p:cNvPr id="4" name="Slide Number Placeholder 3"/>
          <p:cNvSpPr>
            <a:spLocks noGrp="1"/>
          </p:cNvSpPr>
          <p:nvPr>
            <p:ph type="sldNum" sz="quarter" idx="5"/>
          </p:nvPr>
        </p:nvSpPr>
        <p:spPr/>
        <p:txBody>
          <a:bodyPr/>
          <a:lstStyle/>
          <a:p>
            <a:fld id="{5F327B9A-132A-4422-AD5D-609E5B45C86C}" type="slidenum">
              <a:rPr lang="en-GB" smtClean="0"/>
              <a:t>20</a:t>
            </a:fld>
            <a:endParaRPr lang="en-GB"/>
          </a:p>
        </p:txBody>
      </p:sp>
    </p:spTree>
    <p:extLst>
      <p:ext uri="{BB962C8B-B14F-4D97-AF65-F5344CB8AC3E}">
        <p14:creationId xmlns:p14="http://schemas.microsoft.com/office/powerpoint/2010/main" val="3628751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SDU</a:t>
            </a:r>
            <a:endParaRPr lang="en-GB"/>
          </a:p>
        </p:txBody>
      </p:sp>
      <p:sp>
        <p:nvSpPr>
          <p:cNvPr id="4" name="Slide Number Placeholder 3"/>
          <p:cNvSpPr>
            <a:spLocks noGrp="1"/>
          </p:cNvSpPr>
          <p:nvPr>
            <p:ph type="sldNum" sz="quarter" idx="5"/>
          </p:nvPr>
        </p:nvSpPr>
        <p:spPr/>
        <p:txBody>
          <a:bodyPr/>
          <a:lstStyle/>
          <a:p>
            <a:pPr defTabSz="482975">
              <a:defRPr/>
            </a:pPr>
            <a:fld id="{8F0B3EDF-DBE5-407F-ACF2-075561A9EA45}" type="slidenum">
              <a:rPr lang="en-GB" sz="1400">
                <a:solidFill>
                  <a:prstClr val="black"/>
                </a:solidFill>
                <a:latin typeface="Calibri" panose="020F0502020204030204"/>
              </a:rPr>
              <a:pPr defTabSz="482975">
                <a:defRPr/>
              </a:pPr>
              <a:t>21</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355974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SDU</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327B9A-132A-4422-AD5D-609E5B45C8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224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52">
              <a:defRPr/>
            </a:pPr>
            <a:r>
              <a:rPr lang="en-US"/>
              <a:t>D</a:t>
            </a:r>
            <a:r>
              <a:rPr lang="en-GB"/>
              <a:t>SH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327B9A-132A-4422-AD5D-609E5B45C8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67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52">
              <a:defRPr/>
            </a:pPr>
            <a:r>
              <a:rPr lang="en-US"/>
              <a:t>D</a:t>
            </a:r>
            <a:r>
              <a:rPr lang="en-GB"/>
              <a:t>SH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327B9A-132A-4422-AD5D-609E5B45C8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126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DSH</a:t>
            </a:r>
          </a:p>
        </p:txBody>
      </p:sp>
      <p:sp>
        <p:nvSpPr>
          <p:cNvPr id="4" name="Slide Number Placeholder 3"/>
          <p:cNvSpPr>
            <a:spLocks noGrp="1"/>
          </p:cNvSpPr>
          <p:nvPr>
            <p:ph type="sldNum" sz="quarter" idx="5"/>
          </p:nvPr>
        </p:nvSpPr>
        <p:spPr/>
        <p:txBody>
          <a:bodyPr/>
          <a:lstStyle/>
          <a:p>
            <a:pPr marL="0" marR="0" lvl="0" indent="0" algn="r" defTabSz="510264"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10264" rtl="0" eaLnBrk="1" fontAlgn="auto" latinLnBrk="0" hangingPunct="1">
                <a:lnSpc>
                  <a:spcPct val="100000"/>
                </a:lnSpc>
                <a:spcBef>
                  <a:spcPts val="0"/>
                </a:spcBef>
                <a:spcAft>
                  <a:spcPts val="0"/>
                </a:spcAft>
                <a:buClrTx/>
                <a:buSzTx/>
                <a:buFontTx/>
                <a:buNone/>
                <a:tabLst/>
                <a:defRPr/>
              </a:pPr>
              <a:t>25</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936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828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80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Reading! Culture of reading being promoted at school.</a:t>
            </a:r>
          </a:p>
          <a:p>
            <a:r>
              <a:rPr lang="en-US">
                <a:cs typeface="Calibri"/>
              </a:rPr>
              <a:t>This is invaluable for accessing academic texts and tests but also for relaxation.</a:t>
            </a:r>
          </a:p>
          <a:p>
            <a:r>
              <a:rPr lang="en-US">
                <a:cs typeface="Calibri"/>
              </a:rPr>
              <a:t>AND it helps with GCSE outcomes – more on that shortly. </a:t>
            </a:r>
          </a:p>
          <a:p>
            <a:endParaRPr lang="en-US">
              <a:cs typeface="Calibri"/>
            </a:endParaRPr>
          </a:p>
          <a:p>
            <a:endParaRPr lang="en-US">
              <a:cs typeface="Calibri"/>
            </a:endParaRPr>
          </a:p>
          <a:p>
            <a:r>
              <a:rPr lang="en-US">
                <a:cs typeface="Calibri"/>
              </a:rPr>
              <a:t> </a:t>
            </a:r>
          </a:p>
        </p:txBody>
      </p:sp>
      <p:sp>
        <p:nvSpPr>
          <p:cNvPr id="4" name="Slide Number Placeholder 3"/>
          <p:cNvSpPr>
            <a:spLocks noGrp="1"/>
          </p:cNvSpPr>
          <p:nvPr>
            <p:ph type="sldNum" sz="quarter" idx="5"/>
          </p:nvPr>
        </p:nvSpPr>
        <p:spPr/>
        <p:txBody>
          <a:bodyPr/>
          <a:lstStyle/>
          <a:p>
            <a:fld id="{79F593F5-492F-4505-B6C4-2800D7DFCA78}" type="slidenum">
              <a:rPr lang="en-GB" smtClean="0"/>
              <a:t>28</a:t>
            </a:fld>
            <a:endParaRPr lang="en-GB"/>
          </a:p>
        </p:txBody>
      </p:sp>
    </p:spTree>
    <p:extLst>
      <p:ext uri="{BB962C8B-B14F-4D97-AF65-F5344CB8AC3E}">
        <p14:creationId xmlns:p14="http://schemas.microsoft.com/office/powerpoint/2010/main" val="2022410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critical do we see reading and building literacy competence, that we've been strategic in our actions and planning of reading.</a:t>
            </a:r>
          </a:p>
          <a:p>
            <a:r>
              <a:rPr lang="en-US">
                <a:cs typeface="Calibri"/>
              </a:rPr>
              <a:t>See here the focus on Reading Ambassadors and the library</a:t>
            </a:r>
          </a:p>
          <a:p>
            <a:r>
              <a:rPr lang="en-US">
                <a:cs typeface="Calibri"/>
              </a:rPr>
              <a:t>Also on the monitoring and intervention to support reading – Y10 have now all had their testing completed in an English lesson</a:t>
            </a:r>
          </a:p>
          <a:p>
            <a:r>
              <a:rPr lang="en-US">
                <a:cs typeface="Calibri"/>
              </a:rPr>
              <a:t>Curriculum planning</a:t>
            </a:r>
          </a:p>
        </p:txBody>
      </p:sp>
      <p:sp>
        <p:nvSpPr>
          <p:cNvPr id="4" name="Slide Number Placeholder 3"/>
          <p:cNvSpPr>
            <a:spLocks noGrp="1"/>
          </p:cNvSpPr>
          <p:nvPr>
            <p:ph type="sldNum" sz="quarter" idx="5"/>
          </p:nvPr>
        </p:nvSpPr>
        <p:spPr/>
        <p:txBody>
          <a:bodyPr/>
          <a:lstStyle/>
          <a:p>
            <a:fld id="{79F593F5-492F-4505-B6C4-2800D7DFCA78}" type="slidenum">
              <a:rPr lang="en-GB" smtClean="0"/>
              <a:t>29</a:t>
            </a:fld>
            <a:endParaRPr lang="en-GB"/>
          </a:p>
        </p:txBody>
      </p:sp>
    </p:spTree>
    <p:extLst>
      <p:ext uri="{BB962C8B-B14F-4D97-AF65-F5344CB8AC3E}">
        <p14:creationId xmlns:p14="http://schemas.microsoft.com/office/powerpoint/2010/main" val="2404823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a:t>
            </a:fld>
            <a:endParaRPr lang="en-GB"/>
          </a:p>
        </p:txBody>
      </p:sp>
    </p:spTree>
    <p:extLst>
      <p:ext uri="{BB962C8B-B14F-4D97-AF65-F5344CB8AC3E}">
        <p14:creationId xmlns:p14="http://schemas.microsoft.com/office/powerpoint/2010/main" val="2178774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30</a:t>
            </a:fld>
            <a:endParaRPr lang="en-GB"/>
          </a:p>
        </p:txBody>
      </p:sp>
    </p:spTree>
    <p:extLst>
      <p:ext uri="{BB962C8B-B14F-4D97-AF65-F5344CB8AC3E}">
        <p14:creationId xmlns:p14="http://schemas.microsoft.com/office/powerpoint/2010/main" val="189138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PD lessons – cover the legal requirements as set out by the government in law. An overview of the Y10 topics is in your parent pack. Essentially, the lessons are </a:t>
            </a:r>
            <a:r>
              <a:rPr lang="en-US" err="1">
                <a:cs typeface="Calibri"/>
              </a:rPr>
              <a:t>centred</a:t>
            </a:r>
            <a:r>
              <a:rPr lang="en-US">
                <a:cs typeface="Calibri"/>
              </a:rPr>
              <a:t> on building up each young person's understanding of their self-worth, that their choices, decisions, comments </a:t>
            </a:r>
            <a:r>
              <a:rPr lang="en-US" err="1">
                <a:cs typeface="Calibri"/>
              </a:rPr>
              <a:t>etc</a:t>
            </a:r>
            <a:r>
              <a:rPr lang="en-US">
                <a:cs typeface="Calibri"/>
              </a:rPr>
              <a:t> reflect that. And on ensuring that young people have access to the information they need to make safe, healthy choices now and in the future, plus signposting to help and support. This is on the website should your child need this at any point.</a:t>
            </a:r>
          </a:p>
          <a:p>
            <a:r>
              <a:rPr lang="en-US">
                <a:cs typeface="Calibri"/>
              </a:rPr>
              <a:t>RSHE – annual consultation launch starts tomorrow with a video explanation on the website. Please look for this and contact us, should you wish to do so</a:t>
            </a:r>
          </a:p>
          <a:p>
            <a:r>
              <a:rPr lang="en-US">
                <a:cs typeface="Calibri"/>
              </a:rPr>
              <a:t>SMSC – threaded through all curriculum areas but most overtly seen in PD lessons – Social, Moral, Spiritual and Cultural development</a:t>
            </a:r>
          </a:p>
          <a:p>
            <a:r>
              <a:rPr lang="en-US">
                <a:cs typeface="Calibri"/>
              </a:rPr>
              <a:t>Citizenship – coverage of the law, how our government works, what decision we have to make as citizens, our British Values</a:t>
            </a:r>
          </a:p>
          <a:p>
            <a:r>
              <a:rPr lang="en-US">
                <a:cs typeface="Calibri"/>
              </a:rPr>
              <a:t>Co-</a:t>
            </a:r>
            <a:r>
              <a:rPr lang="en-US" err="1">
                <a:cs typeface="Calibri"/>
              </a:rPr>
              <a:t>Curric</a:t>
            </a:r>
            <a:r>
              <a:rPr lang="en-US">
                <a:cs typeface="Calibri"/>
              </a:rPr>
              <a:t> – planned activities for KS4 to fit the lessons they are doing</a:t>
            </a:r>
          </a:p>
          <a:p>
            <a:r>
              <a:rPr lang="en-US">
                <a:cs typeface="Calibri"/>
              </a:rPr>
              <a:t>Extra-</a:t>
            </a:r>
            <a:r>
              <a:rPr lang="en-US" err="1">
                <a:cs typeface="Calibri"/>
              </a:rPr>
              <a:t>curric</a:t>
            </a:r>
            <a:r>
              <a:rPr lang="en-US">
                <a:cs typeface="Calibri"/>
              </a:rPr>
              <a:t> – open to all – Sports teams, GIFT team, anti-bullying ambassadors, CCF to name a few – more on the website. And we are listening to Parent/Pupil Voice and have an exciting creative arts series of activities planned for each term this year</a:t>
            </a:r>
          </a:p>
          <a:p>
            <a:r>
              <a:rPr lang="en-US">
                <a:cs typeface="Calibri"/>
              </a:rPr>
              <a:t>Assemblies – plotted to map national/international key dates, but also to help young people to reflect, to learn about more than their curriculum content</a:t>
            </a:r>
          </a:p>
          <a:p>
            <a:r>
              <a:rPr lang="en-US">
                <a:cs typeface="Calibri"/>
              </a:rPr>
              <a:t>Me and You – time as a form, but also a chance to re-visit our values – love, respect, service, integrity and resilience. - NEXT SLIDE!!!</a:t>
            </a:r>
          </a:p>
        </p:txBody>
      </p:sp>
      <p:sp>
        <p:nvSpPr>
          <p:cNvPr id="4" name="Slide Number Placeholder 3"/>
          <p:cNvSpPr>
            <a:spLocks noGrp="1"/>
          </p:cNvSpPr>
          <p:nvPr>
            <p:ph type="sldNum" sz="quarter" idx="5"/>
          </p:nvPr>
        </p:nvSpPr>
        <p:spPr/>
        <p:txBody>
          <a:bodyPr/>
          <a:lstStyle/>
          <a:p>
            <a:fld id="{79F593F5-492F-4505-B6C4-2800D7DFCA78}" type="slidenum">
              <a:rPr lang="en-GB" smtClean="0"/>
              <a:t>31</a:t>
            </a:fld>
            <a:endParaRPr lang="en-GB"/>
          </a:p>
        </p:txBody>
      </p:sp>
    </p:spTree>
    <p:extLst>
      <p:ext uri="{BB962C8B-B14F-4D97-AF65-F5344CB8AC3E}">
        <p14:creationId xmlns:p14="http://schemas.microsoft.com/office/powerpoint/2010/main" val="46262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36</a:t>
            </a:fld>
            <a:endParaRPr lang="en-GB"/>
          </a:p>
        </p:txBody>
      </p:sp>
    </p:spTree>
    <p:extLst>
      <p:ext uri="{BB962C8B-B14F-4D97-AF65-F5344CB8AC3E}">
        <p14:creationId xmlns:p14="http://schemas.microsoft.com/office/powerpoint/2010/main" val="613631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chemeClr val="accent1">
                    <a:lumMod val="50000"/>
                  </a:schemeClr>
                </a:solidFill>
              </a:rPr>
              <a:t>Normal Part of Y10 Experience.</a:t>
            </a:r>
          </a:p>
          <a:p>
            <a:pPr defTabSz="966064">
              <a:defRPr/>
            </a:pPr>
            <a:r>
              <a:rPr lang="en-GB"/>
              <a:t>However small, taking a step in the right direction matters – it can only help – starts with turning up every day, then getting to every lesson on time, then engaging with the learning in that lesson, then tackling the homework they’ve been set, then asking for help if they are stuck – lots of small, individual steps, taken day after day after day, that ultimately add up to something bigger and better – that is being prepared for exams that will determine their path in life and what opportunities are possible in life beyond St Antony’s</a:t>
            </a:r>
          </a:p>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37</a:t>
            </a:fld>
            <a:endParaRPr lang="en-GB"/>
          </a:p>
        </p:txBody>
      </p:sp>
    </p:spTree>
    <p:extLst>
      <p:ext uri="{BB962C8B-B14F-4D97-AF65-F5344CB8AC3E}">
        <p14:creationId xmlns:p14="http://schemas.microsoft.com/office/powerpoint/2010/main" val="1561018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38</a:t>
            </a:fld>
            <a:endParaRPr lang="en-GB"/>
          </a:p>
        </p:txBody>
      </p:sp>
    </p:spTree>
    <p:extLst>
      <p:ext uri="{BB962C8B-B14F-4D97-AF65-F5344CB8AC3E}">
        <p14:creationId xmlns:p14="http://schemas.microsoft.com/office/powerpoint/2010/main" val="263365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39</a:t>
            </a:fld>
            <a:endParaRPr lang="en-GB"/>
          </a:p>
        </p:txBody>
      </p:sp>
    </p:spTree>
    <p:extLst>
      <p:ext uri="{BB962C8B-B14F-4D97-AF65-F5344CB8AC3E}">
        <p14:creationId xmlns:p14="http://schemas.microsoft.com/office/powerpoint/2010/main" val="1004203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a:t>
            </a:r>
            <a:r>
              <a:rPr lang="en-GB" baseline="0"/>
              <a:t> good luck…</a:t>
            </a:r>
          </a:p>
          <a:p>
            <a:r>
              <a:rPr lang="en-GB" baseline="0"/>
              <a:t>We look forward to working with you this year. Please trust us as the experts. We’ve done this lots of times before, there is a skilled team here in school. Support us. It might be your first time as a parent of a KS4 child, but we know how to help. Yes, we will challenge them, yes we will expect lots of them. But we hope that you will too, so that your child can become the best version of themselves.</a:t>
            </a:r>
          </a:p>
        </p:txBody>
      </p:sp>
      <p:sp>
        <p:nvSpPr>
          <p:cNvPr id="4" name="Slide Number Placeholder 3"/>
          <p:cNvSpPr>
            <a:spLocks noGrp="1"/>
          </p:cNvSpPr>
          <p:nvPr>
            <p:ph type="sldNum" sz="quarter" idx="5"/>
          </p:nvPr>
        </p:nvSpPr>
        <p:spPr/>
        <p:txBody>
          <a:bodyPr/>
          <a:lstStyle/>
          <a:p>
            <a:fld id="{79F593F5-492F-4505-B6C4-2800D7DFCA78}" type="slidenum">
              <a:rPr lang="en-GB" smtClean="0"/>
              <a:t>41</a:t>
            </a:fld>
            <a:endParaRPr lang="en-GB"/>
          </a:p>
        </p:txBody>
      </p:sp>
    </p:spTree>
    <p:extLst>
      <p:ext uri="{BB962C8B-B14F-4D97-AF65-F5344CB8AC3E}">
        <p14:creationId xmlns:p14="http://schemas.microsoft.com/office/powerpoint/2010/main" val="4137335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4</a:t>
            </a:fld>
            <a:endParaRPr lang="en-GB"/>
          </a:p>
        </p:txBody>
      </p:sp>
    </p:spTree>
    <p:extLst>
      <p:ext uri="{BB962C8B-B14F-4D97-AF65-F5344CB8AC3E}">
        <p14:creationId xmlns:p14="http://schemas.microsoft.com/office/powerpoint/2010/main" val="40229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 expectations with our standards – of everything. </a:t>
            </a:r>
          </a:p>
          <a:p>
            <a:r>
              <a:rPr lang="en-US">
                <a:cs typeface="Calibri"/>
              </a:rPr>
              <a:t>Conduct and presentation, </a:t>
            </a:r>
            <a:r>
              <a:rPr lang="en-US" err="1">
                <a:cs typeface="Calibri"/>
              </a:rPr>
              <a:t>organisation</a:t>
            </a:r>
            <a:r>
              <a:rPr lang="en-US">
                <a:cs typeface="Calibri"/>
              </a:rPr>
              <a:t>, interactions, engagement.</a:t>
            </a:r>
          </a:p>
          <a:p>
            <a:r>
              <a:rPr lang="en-US">
                <a:cs typeface="Calibri"/>
              </a:rPr>
              <a:t>They will be pushed and challenged – but credit given where it is due.</a:t>
            </a:r>
          </a:p>
        </p:txBody>
      </p:sp>
      <p:sp>
        <p:nvSpPr>
          <p:cNvPr id="4" name="Slide Number Placeholder 3"/>
          <p:cNvSpPr>
            <a:spLocks noGrp="1"/>
          </p:cNvSpPr>
          <p:nvPr>
            <p:ph type="sldNum" sz="quarter" idx="5"/>
          </p:nvPr>
        </p:nvSpPr>
        <p:spPr/>
        <p:txBody>
          <a:bodyPr/>
          <a:lstStyle/>
          <a:p>
            <a:fld id="{79F593F5-492F-4505-B6C4-2800D7DFCA78}" type="slidenum">
              <a:rPr lang="en-GB" smtClean="0"/>
              <a:t>5</a:t>
            </a:fld>
            <a:endParaRPr lang="en-GB"/>
          </a:p>
        </p:txBody>
      </p:sp>
    </p:spTree>
    <p:extLst>
      <p:ext uri="{BB962C8B-B14F-4D97-AF65-F5344CB8AC3E}">
        <p14:creationId xmlns:p14="http://schemas.microsoft.com/office/powerpoint/2010/main" val="700786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New rewards system introduced last year – this year it includes our 5 core values.</a:t>
            </a:r>
          </a:p>
          <a:p>
            <a:r>
              <a:rPr lang="en-US">
                <a:cs typeface="Calibri"/>
              </a:rPr>
              <a:t>Respect, love, resilience, being of service, integrity.</a:t>
            </a:r>
          </a:p>
        </p:txBody>
      </p:sp>
      <p:sp>
        <p:nvSpPr>
          <p:cNvPr id="4" name="Slide Number Placeholder 3"/>
          <p:cNvSpPr>
            <a:spLocks noGrp="1"/>
          </p:cNvSpPr>
          <p:nvPr>
            <p:ph type="sldNum" sz="quarter" idx="5"/>
          </p:nvPr>
        </p:nvSpPr>
        <p:spPr/>
        <p:txBody>
          <a:bodyPr/>
          <a:lstStyle/>
          <a:p>
            <a:fld id="{79F593F5-492F-4505-B6C4-2800D7DFCA78}" type="slidenum">
              <a:rPr lang="en-GB" smtClean="0"/>
              <a:t>6</a:t>
            </a:fld>
            <a:endParaRPr lang="en-GB"/>
          </a:p>
        </p:txBody>
      </p:sp>
    </p:spTree>
    <p:extLst>
      <p:ext uri="{BB962C8B-B14F-4D97-AF65-F5344CB8AC3E}">
        <p14:creationId xmlns:p14="http://schemas.microsoft.com/office/powerpoint/2010/main" val="3690362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We've talked about our role/input as a school – so what can you do as a parent? See next slides….</a:t>
            </a:r>
          </a:p>
        </p:txBody>
      </p:sp>
      <p:sp>
        <p:nvSpPr>
          <p:cNvPr id="4" name="Slide Number Placeholder 3"/>
          <p:cNvSpPr>
            <a:spLocks noGrp="1"/>
          </p:cNvSpPr>
          <p:nvPr>
            <p:ph type="sldNum" sz="quarter" idx="5"/>
          </p:nvPr>
        </p:nvSpPr>
        <p:spPr/>
        <p:txBody>
          <a:bodyPr/>
          <a:lstStyle/>
          <a:p>
            <a:fld id="{79F593F5-492F-4505-B6C4-2800D7DFCA78}" type="slidenum">
              <a:rPr lang="en-GB" smtClean="0"/>
              <a:t>7</a:t>
            </a:fld>
            <a:endParaRPr lang="en-GB"/>
          </a:p>
        </p:txBody>
      </p:sp>
    </p:spTree>
    <p:extLst>
      <p:ext uri="{BB962C8B-B14F-4D97-AF65-F5344CB8AC3E}">
        <p14:creationId xmlns:p14="http://schemas.microsoft.com/office/powerpoint/2010/main" val="382938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8</a:t>
            </a:fld>
            <a:endParaRPr lang="en-GB"/>
          </a:p>
        </p:txBody>
      </p:sp>
    </p:spTree>
    <p:extLst>
      <p:ext uri="{BB962C8B-B14F-4D97-AF65-F5344CB8AC3E}">
        <p14:creationId xmlns:p14="http://schemas.microsoft.com/office/powerpoint/2010/main" val="2107081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One of the most important things you can do to support your child through this year is ensure they are in school every day. A cold is not a reason to stay off school. You need to be cruel to be kind to help your child </a:t>
            </a:r>
            <a:r>
              <a:rPr lang="en-US" err="1">
                <a:cs typeface="Calibri"/>
              </a:rPr>
              <a:t>maximaise</a:t>
            </a:r>
            <a:r>
              <a:rPr lang="en-US">
                <a:cs typeface="Calibri"/>
              </a:rPr>
              <a:t> the opportunity that they have. A lesson missed is so difficult to catch up. Just one day absent means 5 hours of missed learning, that is a lot to expect your child to catch up. This year group last year had the lowest attendance to school out of any other year group. This has to change in order for your child to become the best version of themselves. If they are not in school we cannot help them. Any appointments during the day that are </a:t>
            </a:r>
            <a:r>
              <a:rPr lang="en-US" err="1">
                <a:cs typeface="Calibri"/>
              </a:rPr>
              <a:t>unavoidble</a:t>
            </a:r>
            <a:r>
              <a:rPr lang="en-US">
                <a:cs typeface="Calibri"/>
              </a:rPr>
              <a:t> send your child into school before and after the appointment.</a:t>
            </a:r>
          </a:p>
        </p:txBody>
      </p:sp>
      <p:sp>
        <p:nvSpPr>
          <p:cNvPr id="4" name="Slide Number Placeholder 3"/>
          <p:cNvSpPr>
            <a:spLocks noGrp="1"/>
          </p:cNvSpPr>
          <p:nvPr>
            <p:ph type="sldNum" sz="quarter" idx="5"/>
          </p:nvPr>
        </p:nvSpPr>
        <p:spPr/>
        <p:txBody>
          <a:bodyPr/>
          <a:lstStyle/>
          <a:p>
            <a:fld id="{79F593F5-492F-4505-B6C4-2800D7DFCA78}" type="slidenum">
              <a:rPr lang="en-GB" smtClean="0"/>
              <a:t>9</a:t>
            </a:fld>
            <a:endParaRPr lang="en-GB"/>
          </a:p>
        </p:txBody>
      </p:sp>
    </p:spTree>
    <p:extLst>
      <p:ext uri="{BB962C8B-B14F-4D97-AF65-F5344CB8AC3E}">
        <p14:creationId xmlns:p14="http://schemas.microsoft.com/office/powerpoint/2010/main" val="3678097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56395"/>
            <a:ext cx="10363200" cy="1324950"/>
          </a:xfrm>
        </p:spPr>
        <p:txBody>
          <a:bodyPr anchor="b">
            <a:noAutofit/>
          </a:bodyPr>
          <a:lstStyle>
            <a:lvl1pPr algn="ctr">
              <a:defRPr sz="4800" b="1">
                <a:solidFill>
                  <a:srgbClr val="002060"/>
                </a:solidFill>
              </a:defRPr>
            </a:lvl1pPr>
          </a:lstStyle>
          <a:p>
            <a:r>
              <a:rPr lang="en-US"/>
              <a:t>Title</a:t>
            </a:r>
          </a:p>
        </p:txBody>
      </p:sp>
      <p:sp>
        <p:nvSpPr>
          <p:cNvPr id="3" name="Subtitle 2"/>
          <p:cNvSpPr>
            <a:spLocks noGrp="1"/>
          </p:cNvSpPr>
          <p:nvPr>
            <p:ph type="subTitle" idx="1" hasCustomPrompt="1"/>
          </p:nvPr>
        </p:nvSpPr>
        <p:spPr>
          <a:xfrm>
            <a:off x="1524000" y="5263965"/>
            <a:ext cx="9144000" cy="365125"/>
          </a:xfrm>
        </p:spPr>
        <p:txBody>
          <a:bodyPr>
            <a:normAutofit/>
          </a:bodyPr>
          <a:lstStyle>
            <a:lvl1pPr marL="0" indent="0" algn="ctr">
              <a:buNone/>
              <a:defRPr sz="3200" b="1" baseline="300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7" name="Picture 6">
            <a:extLst>
              <a:ext uri="{FF2B5EF4-FFF2-40B4-BE49-F238E27FC236}">
                <a16:creationId xmlns:a16="http://schemas.microsoft.com/office/drawing/2014/main" id="{8938F15D-FCCC-B741-954E-115B4D2A0A4F}"/>
              </a:ext>
            </a:extLst>
          </p:cNvPr>
          <p:cNvPicPr>
            <a:picLocks noChangeAspect="1"/>
          </p:cNvPicPr>
          <p:nvPr userDrawn="1"/>
        </p:nvPicPr>
        <p:blipFill>
          <a:blip r:embed="rId2"/>
          <a:stretch>
            <a:fillRect/>
          </a:stretch>
        </p:blipFill>
        <p:spPr>
          <a:xfrm>
            <a:off x="3313461" y="2116435"/>
            <a:ext cx="5565079" cy="2783898"/>
          </a:xfrm>
          <a:prstGeom prst="rect">
            <a:avLst/>
          </a:prstGeom>
        </p:spPr>
      </p:pic>
      <p:sp>
        <p:nvSpPr>
          <p:cNvPr id="8" name="Rectangle 7">
            <a:extLst>
              <a:ext uri="{FF2B5EF4-FFF2-40B4-BE49-F238E27FC236}">
                <a16:creationId xmlns:a16="http://schemas.microsoft.com/office/drawing/2014/main" id="{A702B4EA-5792-0A89-8A86-A52EC15FC2C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284681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06419335-E17E-B2A7-23D3-A2CCBFB77EAB}"/>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597723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D5FE3D5-90D8-80AA-7D23-45A3BE8BD9B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389189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042421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936933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DF1B99-B0C9-477F-B3A2-7ED040C4E0B5}"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90178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DF1B99-B0C9-477F-B3A2-7ED040C4E0B5}"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6259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DF1B99-B0C9-477F-B3A2-7ED040C4E0B5}" type="datetimeFigureOut">
              <a:rPr lang="en-GB" smtClean="0"/>
              <a:t>28/09/2023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084976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DF1B99-B0C9-477F-B3A2-7ED040C4E0B5}" type="datetimeFigureOut">
              <a:rPr lang="en-GB" smtClean="0"/>
              <a:t>28/09/2023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1329024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F1B99-B0C9-477F-B3A2-7ED040C4E0B5}" type="datetimeFigureOut">
              <a:rPr lang="en-GB" smtClean="0"/>
              <a:t>28/09/2023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45966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DF1B99-B0C9-477F-B3A2-7ED040C4E0B5}"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866394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85657"/>
            <a:ext cx="10515600" cy="762633"/>
          </a:xfrm>
          <a:ln>
            <a:solidFill>
              <a:srgbClr val="0420AC"/>
            </a:solidFill>
          </a:ln>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838200" y="1419647"/>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344262B-8917-EB22-335E-4418EAEC820C}"/>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842632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DF1B99-B0C9-477F-B3A2-7ED040C4E0B5}"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900655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579828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7054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rgbClr val="002060"/>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0020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Rectangle 7">
            <a:extLst>
              <a:ext uri="{FF2B5EF4-FFF2-40B4-BE49-F238E27FC236}">
                <a16:creationId xmlns:a16="http://schemas.microsoft.com/office/drawing/2014/main" id="{1EF832C5-7E5A-1B4A-E2EB-8796CEEFDA0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12215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24E53F5-B3FC-37A3-854A-E9B7546E5167}"/>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816938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5B99199C-A2AD-6E18-4CE4-363E655CC8A5}"/>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6298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CFF055C6-2C9F-43F2-803D-CA5D70BAB727}" type="datetimeFigureOut">
              <a:rPr lang="en-GB" smtClean="0"/>
              <a:t>28/09/2023</a:t>
            </a:fld>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C1BD93C-EFF1-444B-9E03-D20EDDE710E1}" type="slidenum">
              <a:rPr lang="en-GB" smtClean="0"/>
              <a:t>‹#›</a:t>
            </a:fld>
            <a:endParaRPr lang="en-GB"/>
          </a:p>
        </p:txBody>
      </p:sp>
      <p:sp>
        <p:nvSpPr>
          <p:cNvPr id="7" name="Rectangle 6">
            <a:extLst>
              <a:ext uri="{FF2B5EF4-FFF2-40B4-BE49-F238E27FC236}">
                <a16:creationId xmlns:a16="http://schemas.microsoft.com/office/drawing/2014/main" id="{FBD5D7DA-B939-B342-2344-531FAFA62A2B}"/>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08110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FD6AC8-B55D-24ED-8573-7C48D76EDB22}"/>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5484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3282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32D9A0E-7834-AB1B-BF5A-3AC11F3818ED}"/>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0098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6DE981E-FAAF-BBAC-98CB-7D39AF0BCF5A}"/>
              </a:ext>
            </a:extLst>
          </p:cNvPr>
          <p:cNvSpPr/>
          <p:nvPr userDrawn="1"/>
        </p:nvSpPr>
        <p:spPr>
          <a:xfrm>
            <a:off x="0" y="6492874"/>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t>R  E  S  P  E  C  T    +    L  O  V  E    +    I  N  T  E  G  R  I  T  Y    +    S  E  R  V  I  C  E    +    R  E  S  I  L  I  E  N  C  E</a:t>
            </a:r>
          </a:p>
        </p:txBody>
      </p:sp>
      <p:sp>
        <p:nvSpPr>
          <p:cNvPr id="8" name="Rectangle 7">
            <a:extLst>
              <a:ext uri="{FF2B5EF4-FFF2-40B4-BE49-F238E27FC236}">
                <a16:creationId xmlns:a16="http://schemas.microsoft.com/office/drawing/2014/main" id="{B024059D-7E86-72B7-16D2-1F04E7838CF1}"/>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237276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F1B99-B0C9-477F-B3A2-7ED040C4E0B5}" type="datetimeFigureOut">
              <a:rPr lang="en-GB" smtClean="0"/>
              <a:t>28/09/2023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47F2B-7AED-4A0D-AA30-788CE124EA1E}" type="slidenum">
              <a:rPr lang="en-GB" smtClean="0"/>
              <a:t>‹#›</a:t>
            </a:fld>
            <a:endParaRPr lang="en-GB"/>
          </a:p>
        </p:txBody>
      </p:sp>
    </p:spTree>
    <p:extLst>
      <p:ext uri="{BB962C8B-B14F-4D97-AF65-F5344CB8AC3E}">
        <p14:creationId xmlns:p14="http://schemas.microsoft.com/office/powerpoint/2010/main" val="429472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4A33-1807-486B-8857-755A5983F521}"/>
              </a:ext>
            </a:extLst>
          </p:cNvPr>
          <p:cNvSpPr>
            <a:spLocks noGrp="1"/>
          </p:cNvSpPr>
          <p:nvPr>
            <p:ph type="ctrTitle"/>
          </p:nvPr>
        </p:nvSpPr>
        <p:spPr/>
        <p:txBody>
          <a:bodyPr/>
          <a:lstStyle/>
          <a:p>
            <a:r>
              <a:rPr lang="en-GB" dirty="0">
                <a:latin typeface="Calibri"/>
                <a:cs typeface="Calibri"/>
              </a:rPr>
              <a:t>Parent/Carer Information Evening Y9</a:t>
            </a:r>
          </a:p>
        </p:txBody>
      </p:sp>
      <p:sp>
        <p:nvSpPr>
          <p:cNvPr id="3" name="Subtitle 2">
            <a:extLst>
              <a:ext uri="{FF2B5EF4-FFF2-40B4-BE49-F238E27FC236}">
                <a16:creationId xmlns:a16="http://schemas.microsoft.com/office/drawing/2014/main" id="{24842046-F956-2E8F-7581-036269170EA8}"/>
              </a:ext>
            </a:extLst>
          </p:cNvPr>
          <p:cNvSpPr>
            <a:spLocks noGrp="1"/>
          </p:cNvSpPr>
          <p:nvPr>
            <p:ph type="subTitle" idx="1"/>
          </p:nvPr>
        </p:nvSpPr>
        <p:spPr/>
        <p:txBody>
          <a:bodyPr>
            <a:normAutofit lnSpcReduction="10000"/>
          </a:bodyPr>
          <a:lstStyle/>
          <a:p>
            <a:r>
              <a:rPr lang="en-GB" dirty="0"/>
              <a:t>27th September 2023</a:t>
            </a:r>
          </a:p>
        </p:txBody>
      </p:sp>
    </p:spTree>
    <p:extLst>
      <p:ext uri="{BB962C8B-B14F-4D97-AF65-F5344CB8AC3E}">
        <p14:creationId xmlns:p14="http://schemas.microsoft.com/office/powerpoint/2010/main" val="420425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1784-F2E3-4BCF-882C-3028A6A08995}"/>
              </a:ext>
            </a:extLst>
          </p:cNvPr>
          <p:cNvSpPr>
            <a:spLocks noGrp="1"/>
          </p:cNvSpPr>
          <p:nvPr>
            <p:ph type="title"/>
          </p:nvPr>
        </p:nvSpPr>
        <p:spPr/>
        <p:txBody>
          <a:bodyPr/>
          <a:lstStyle/>
          <a:p>
            <a:r>
              <a:rPr lang="en-GB" b="1" dirty="0">
                <a:latin typeface="Calibri"/>
                <a:cs typeface="Calibri"/>
              </a:rPr>
              <a:t>Attendance</a:t>
            </a:r>
          </a:p>
        </p:txBody>
      </p:sp>
      <p:pic>
        <p:nvPicPr>
          <p:cNvPr id="4" name="Content Placeholder 3">
            <a:extLst>
              <a:ext uri="{FF2B5EF4-FFF2-40B4-BE49-F238E27FC236}">
                <a16:creationId xmlns:a16="http://schemas.microsoft.com/office/drawing/2014/main" id="{4E66D5EC-F524-4480-9841-AE83E23200A6}"/>
              </a:ext>
            </a:extLst>
          </p:cNvPr>
          <p:cNvPicPr>
            <a:picLocks noGrp="1" noChangeAspect="1"/>
          </p:cNvPicPr>
          <p:nvPr>
            <p:ph idx="1"/>
          </p:nvPr>
        </p:nvPicPr>
        <p:blipFill rotWithShape="1">
          <a:blip r:embed="rId3"/>
          <a:srcRect l="5704" t="8046" r="9982" b="7626"/>
          <a:stretch/>
        </p:blipFill>
        <p:spPr>
          <a:xfrm>
            <a:off x="-1497" y="1504244"/>
            <a:ext cx="7232711" cy="4668378"/>
          </a:xfrm>
          <a:prstGeom prst="rect">
            <a:avLst/>
          </a:prstGeom>
          <a:ln>
            <a:noFill/>
          </a:ln>
        </p:spPr>
      </p:pic>
      <p:sp>
        <p:nvSpPr>
          <p:cNvPr id="5" name="TextBox 4">
            <a:extLst>
              <a:ext uri="{FF2B5EF4-FFF2-40B4-BE49-F238E27FC236}">
                <a16:creationId xmlns:a16="http://schemas.microsoft.com/office/drawing/2014/main" id="{E6A634AC-E692-D2AD-7183-303FCE99A001}"/>
              </a:ext>
            </a:extLst>
          </p:cNvPr>
          <p:cNvSpPr txBox="1"/>
          <p:nvPr/>
        </p:nvSpPr>
        <p:spPr>
          <a:xfrm>
            <a:off x="7391400" y="1505607"/>
            <a:ext cx="474016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002060"/>
                </a:solidFill>
              </a:rPr>
              <a:t>If a pupil has an overall attendance of 95%, this may sound good, yet it actually means the pupil will have missed 9.5 days of lessons, which is nearly 50 hours of input from their class teachers that they will never get back – plus lost opportunities for intervention and support.</a:t>
            </a:r>
          </a:p>
        </p:txBody>
      </p:sp>
    </p:spTree>
    <p:extLst>
      <p:ext uri="{BB962C8B-B14F-4D97-AF65-F5344CB8AC3E}">
        <p14:creationId xmlns:p14="http://schemas.microsoft.com/office/powerpoint/2010/main" val="3336511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CC53-1679-455A-B02E-5A9A8CA1AB51}"/>
              </a:ext>
            </a:extLst>
          </p:cNvPr>
          <p:cNvSpPr>
            <a:spLocks noGrp="1"/>
          </p:cNvSpPr>
          <p:nvPr>
            <p:ph type="title"/>
          </p:nvPr>
        </p:nvSpPr>
        <p:spPr/>
        <p:txBody>
          <a:bodyPr>
            <a:normAutofit/>
          </a:bodyPr>
          <a:lstStyle/>
          <a:p>
            <a:r>
              <a:rPr lang="en-GB" b="1" dirty="0">
                <a:latin typeface="Calibri"/>
                <a:cs typeface="Calibri"/>
              </a:rPr>
              <a:t>Punctuality</a:t>
            </a:r>
            <a:endParaRPr lang="en-GB" dirty="0">
              <a:latin typeface="Calibri"/>
              <a:cs typeface="Calibri"/>
            </a:endParaRPr>
          </a:p>
        </p:txBody>
      </p:sp>
      <p:pic>
        <p:nvPicPr>
          <p:cNvPr id="4" name="Picture 2" descr="Why Punctuality Is the Single Best Indicator of Potential Success | Inc.com">
            <a:extLst>
              <a:ext uri="{FF2B5EF4-FFF2-40B4-BE49-F238E27FC236}">
                <a16:creationId xmlns:a16="http://schemas.microsoft.com/office/drawing/2014/main" id="{45FF7031-9A6A-4A42-9586-6076C9AB863B}"/>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385656" y="1924966"/>
            <a:ext cx="4609407" cy="25935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D692FC4-A2DA-4598-B0B9-0CDB324A68B9}"/>
              </a:ext>
            </a:extLst>
          </p:cNvPr>
          <p:cNvSpPr/>
          <p:nvPr/>
        </p:nvSpPr>
        <p:spPr>
          <a:xfrm>
            <a:off x="38013" y="1336946"/>
            <a:ext cx="7480094" cy="5724644"/>
          </a:xfrm>
          <a:prstGeom prst="rect">
            <a:avLst/>
          </a:prstGeom>
        </p:spPr>
        <p:txBody>
          <a:bodyPr wrap="square" lIns="91440" tIns="45720" rIns="91440" bIns="45720" anchor="t">
            <a:spAutoFit/>
          </a:bodyPr>
          <a:lstStyle/>
          <a:p>
            <a:r>
              <a:rPr lang="en-US" sz="2400">
                <a:solidFill>
                  <a:srgbClr val="002060"/>
                </a:solidFill>
              </a:rPr>
              <a:t>Pupils should be in school, ready for the day by 8:45am.  </a:t>
            </a:r>
            <a:endParaRPr lang="en-US" sz="2400">
              <a:solidFill>
                <a:srgbClr val="002060"/>
              </a:solidFill>
              <a:cs typeface="Calibri"/>
            </a:endParaRPr>
          </a:p>
          <a:p>
            <a:r>
              <a:rPr lang="en-US" sz="2400">
                <a:solidFill>
                  <a:srgbClr val="002060"/>
                </a:solidFill>
              </a:rPr>
              <a:t>Once the second bell has gone at 8:50am… they are LATE!</a:t>
            </a:r>
            <a:endParaRPr lang="en-US" sz="2400">
              <a:solidFill>
                <a:srgbClr val="002060"/>
              </a:solidFill>
              <a:cs typeface="Calibri"/>
            </a:endParaRPr>
          </a:p>
          <a:p>
            <a:endParaRPr lang="en-US" sz="2400">
              <a:solidFill>
                <a:srgbClr val="002060"/>
              </a:solidFill>
              <a:cs typeface="Calibri"/>
            </a:endParaRPr>
          </a:p>
          <a:p>
            <a:r>
              <a:rPr lang="en-US" sz="2400">
                <a:solidFill>
                  <a:srgbClr val="002060"/>
                </a:solidFill>
              </a:rPr>
              <a:t>Registration and form time is:</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The legal school register for the morning</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 Form Tutor can check in with a student</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 form tutor can have some pastoral time with the whole form</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important messages about the school day are shared</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t>
            </a:r>
            <a:r>
              <a:rPr lang="en-US" sz="2400" err="1">
                <a:solidFill>
                  <a:srgbClr val="002060"/>
                </a:solidFill>
              </a:rPr>
              <a:t>HoYs</a:t>
            </a:r>
            <a:r>
              <a:rPr lang="en-US" sz="2400">
                <a:solidFill>
                  <a:srgbClr val="002060"/>
                </a:solidFill>
              </a:rPr>
              <a:t> can find students to check in with them</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Pastoral support can be provided</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form reading happens to improve literacy</a:t>
            </a:r>
            <a:endParaRPr lang="en-US" sz="2400">
              <a:solidFill>
                <a:srgbClr val="002060"/>
              </a:solidFill>
              <a:cs typeface="Calibri"/>
            </a:endParaRPr>
          </a:p>
          <a:p>
            <a:endParaRPr lang="en-US">
              <a:solidFill>
                <a:srgbClr val="002060"/>
              </a:solidFill>
            </a:endParaRPr>
          </a:p>
          <a:p>
            <a:pPr marL="285750" indent="-285750">
              <a:buFont typeface="Arial" panose="020B0604020202020204" pitchFamily="34" charset="0"/>
              <a:buChar char="•"/>
            </a:pPr>
            <a:endParaRPr lang="en-US">
              <a:solidFill>
                <a:srgbClr val="002060"/>
              </a:solidFill>
            </a:endParaRPr>
          </a:p>
          <a:p>
            <a:pPr marL="285750" indent="-285750">
              <a:buFont typeface="Arial" panose="020B0604020202020204" pitchFamily="34" charset="0"/>
              <a:buChar char="•"/>
            </a:pPr>
            <a:endParaRPr lang="en-US">
              <a:solidFill>
                <a:srgbClr val="002060"/>
              </a:solidFill>
            </a:endParaRPr>
          </a:p>
        </p:txBody>
      </p:sp>
    </p:spTree>
    <p:extLst>
      <p:ext uri="{BB962C8B-B14F-4D97-AF65-F5344CB8AC3E}">
        <p14:creationId xmlns:p14="http://schemas.microsoft.com/office/powerpoint/2010/main" val="3819009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D4D7-87E5-4CB9-9B5A-A6C032AC1684}"/>
              </a:ext>
            </a:extLst>
          </p:cNvPr>
          <p:cNvSpPr>
            <a:spLocks noGrp="1"/>
          </p:cNvSpPr>
          <p:nvPr>
            <p:ph type="title"/>
          </p:nvPr>
        </p:nvSpPr>
        <p:spPr/>
        <p:txBody>
          <a:bodyPr>
            <a:normAutofit/>
          </a:bodyPr>
          <a:lstStyle/>
          <a:p>
            <a:r>
              <a:rPr lang="en-GB" b="1">
                <a:solidFill>
                  <a:schemeClr val="accent1">
                    <a:lumMod val="50000"/>
                  </a:schemeClr>
                </a:solidFill>
                <a:latin typeface="Calibri"/>
                <a:cs typeface="Calibri"/>
              </a:rPr>
              <a:t>How else can you support your child?</a:t>
            </a:r>
          </a:p>
        </p:txBody>
      </p:sp>
      <p:pic>
        <p:nvPicPr>
          <p:cNvPr id="4" name="Content Placeholder 3">
            <a:extLst>
              <a:ext uri="{FF2B5EF4-FFF2-40B4-BE49-F238E27FC236}">
                <a16:creationId xmlns:a16="http://schemas.microsoft.com/office/drawing/2014/main" id="{33299459-AF05-4AF0-B446-3E39A43B837E}"/>
              </a:ext>
            </a:extLst>
          </p:cNvPr>
          <p:cNvPicPr>
            <a:picLocks noGrp="1" noChangeAspect="1"/>
          </p:cNvPicPr>
          <p:nvPr>
            <p:ph idx="1"/>
          </p:nvPr>
        </p:nvPicPr>
        <p:blipFill>
          <a:blip r:embed="rId3"/>
          <a:stretch>
            <a:fillRect/>
          </a:stretch>
        </p:blipFill>
        <p:spPr>
          <a:xfrm>
            <a:off x="685380" y="1425301"/>
            <a:ext cx="3523793" cy="2261812"/>
          </a:xfrm>
          <a:prstGeom prst="rect">
            <a:avLst/>
          </a:prstGeom>
        </p:spPr>
      </p:pic>
      <p:pic>
        <p:nvPicPr>
          <p:cNvPr id="5" name="Picture 4">
            <a:extLst>
              <a:ext uri="{FF2B5EF4-FFF2-40B4-BE49-F238E27FC236}">
                <a16:creationId xmlns:a16="http://schemas.microsoft.com/office/drawing/2014/main" id="{1FF6E129-ABDA-4708-B4BE-6831CBCFD5D4}"/>
              </a:ext>
            </a:extLst>
          </p:cNvPr>
          <p:cNvPicPr>
            <a:picLocks noChangeAspect="1"/>
          </p:cNvPicPr>
          <p:nvPr/>
        </p:nvPicPr>
        <p:blipFill>
          <a:blip r:embed="rId4"/>
          <a:stretch>
            <a:fillRect/>
          </a:stretch>
        </p:blipFill>
        <p:spPr>
          <a:xfrm>
            <a:off x="4312719" y="1425301"/>
            <a:ext cx="3670110" cy="2298391"/>
          </a:xfrm>
          <a:prstGeom prst="rect">
            <a:avLst/>
          </a:prstGeom>
        </p:spPr>
      </p:pic>
      <p:pic>
        <p:nvPicPr>
          <p:cNvPr id="6" name="Picture 5">
            <a:extLst>
              <a:ext uri="{FF2B5EF4-FFF2-40B4-BE49-F238E27FC236}">
                <a16:creationId xmlns:a16="http://schemas.microsoft.com/office/drawing/2014/main" id="{8E5AAD39-AA01-4476-A9C6-6F3B006ADFD2}"/>
              </a:ext>
            </a:extLst>
          </p:cNvPr>
          <p:cNvPicPr>
            <a:picLocks noChangeAspect="1"/>
          </p:cNvPicPr>
          <p:nvPr/>
        </p:nvPicPr>
        <p:blipFill>
          <a:blip r:embed="rId5"/>
          <a:stretch>
            <a:fillRect/>
          </a:stretch>
        </p:blipFill>
        <p:spPr>
          <a:xfrm>
            <a:off x="8197760" y="1443590"/>
            <a:ext cx="3395766" cy="2280102"/>
          </a:xfrm>
          <a:prstGeom prst="rect">
            <a:avLst/>
          </a:prstGeom>
        </p:spPr>
      </p:pic>
      <p:sp>
        <p:nvSpPr>
          <p:cNvPr id="7" name="Rectangle 6">
            <a:extLst>
              <a:ext uri="{FF2B5EF4-FFF2-40B4-BE49-F238E27FC236}">
                <a16:creationId xmlns:a16="http://schemas.microsoft.com/office/drawing/2014/main" id="{6FF8FFA4-BF5F-4C25-9A1F-3BA17EF75A39}"/>
              </a:ext>
            </a:extLst>
          </p:cNvPr>
          <p:cNvSpPr/>
          <p:nvPr/>
        </p:nvSpPr>
        <p:spPr>
          <a:xfrm>
            <a:off x="597764" y="3864124"/>
            <a:ext cx="6096000" cy="156966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1" u="none" strike="noStrike" kern="0" cap="none" spc="0" normalizeH="0" baseline="0" noProof="0">
                <a:ln>
                  <a:noFill/>
                </a:ln>
                <a:solidFill>
                  <a:srgbClr val="002060"/>
                </a:solidFill>
                <a:effectLst/>
                <a:uLnTx/>
                <a:uFillTx/>
              </a:rPr>
              <a:t>Patience, Love</a:t>
            </a:r>
            <a:r>
              <a:rPr lang="en-GB" sz="3200" b="1" i="1" kern="0">
                <a:solidFill>
                  <a:srgbClr val="002060"/>
                </a:solidFill>
              </a:rPr>
              <a:t>, </a:t>
            </a:r>
            <a:r>
              <a:rPr kumimoji="0" lang="en-GB" sz="3200" b="1" i="1" u="none" strike="noStrike" kern="0" cap="none" spc="0" normalizeH="0" baseline="0" noProof="0">
                <a:ln>
                  <a:noFill/>
                </a:ln>
                <a:solidFill>
                  <a:srgbClr val="002060"/>
                </a:solidFill>
                <a:effectLst/>
                <a:uLnTx/>
                <a:uFillTx/>
              </a:rPr>
              <a:t>Care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1" u="none" strike="noStrike" kern="0" cap="none" spc="0" normalizeH="0" baseline="0" noProof="0">
                <a:ln>
                  <a:noFill/>
                </a:ln>
                <a:solidFill>
                  <a:srgbClr val="002060"/>
                </a:solidFill>
                <a:effectLst/>
                <a:uLnTx/>
                <a:uFillTx/>
              </a:rPr>
              <a:t>Support, Guidance, Organisation</a:t>
            </a:r>
          </a:p>
          <a:p>
            <a:pPr marL="0" marR="0" lvl="0" indent="0" defTabSz="914400" eaLnBrk="1" fontAlgn="auto" latinLnBrk="0" hangingPunct="1">
              <a:lnSpc>
                <a:spcPct val="100000"/>
              </a:lnSpc>
              <a:spcBef>
                <a:spcPts val="0"/>
              </a:spcBef>
              <a:spcAft>
                <a:spcPts val="0"/>
              </a:spcAft>
              <a:buClrTx/>
              <a:buSzTx/>
              <a:buFontTx/>
              <a:buNone/>
              <a:tabLst/>
              <a:defRPr/>
            </a:pPr>
            <a:r>
              <a:rPr lang="en-GB" sz="3200" b="1" i="1" kern="0">
                <a:solidFill>
                  <a:srgbClr val="002060"/>
                </a:solidFill>
              </a:rPr>
              <a:t>Independent Study</a:t>
            </a:r>
            <a:endParaRPr kumimoji="0" lang="en-GB" sz="3200" b="1" i="1" u="none" strike="noStrike" kern="0" cap="none" spc="0" normalizeH="0" baseline="0" noProof="0">
              <a:ln>
                <a:noFill/>
              </a:ln>
              <a:solidFill>
                <a:srgbClr val="002060"/>
              </a:solidFill>
              <a:effectLst/>
              <a:uLnTx/>
              <a:uFillTx/>
            </a:endParaRPr>
          </a:p>
        </p:txBody>
      </p:sp>
    </p:spTree>
    <p:extLst>
      <p:ext uri="{BB962C8B-B14F-4D97-AF65-F5344CB8AC3E}">
        <p14:creationId xmlns:p14="http://schemas.microsoft.com/office/powerpoint/2010/main" val="2592867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DED2-6E7E-A641-2544-B5A8D5257278}"/>
              </a:ext>
            </a:extLst>
          </p:cNvPr>
          <p:cNvSpPr>
            <a:spLocks noGrp="1"/>
          </p:cNvSpPr>
          <p:nvPr>
            <p:ph type="title"/>
          </p:nvPr>
        </p:nvSpPr>
        <p:spPr>
          <a:xfrm>
            <a:off x="838200" y="485657"/>
            <a:ext cx="10515600" cy="508633"/>
          </a:xfrm>
        </p:spPr>
        <p:txBody>
          <a:bodyPr>
            <a:normAutofit fontScale="90000"/>
          </a:bodyPr>
          <a:lstStyle/>
          <a:p>
            <a:r>
              <a:rPr lang="en-GB" b="1" dirty="0">
                <a:latin typeface="Calibri"/>
                <a:cs typeface="Calibri Light"/>
              </a:rPr>
              <a:t>The Year 9 Curriculum </a:t>
            </a:r>
            <a:endParaRPr lang="en-GB" b="1" dirty="0">
              <a:latin typeface="Calibri"/>
              <a:cs typeface="Calibri"/>
            </a:endParaRPr>
          </a:p>
        </p:txBody>
      </p:sp>
      <p:sp>
        <p:nvSpPr>
          <p:cNvPr id="6" name="TextBox 5">
            <a:extLst>
              <a:ext uri="{FF2B5EF4-FFF2-40B4-BE49-F238E27FC236}">
                <a16:creationId xmlns:a16="http://schemas.microsoft.com/office/drawing/2014/main" id="{A446BB0B-B2A8-F3DE-FA17-A1171FF3A04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8" name="Content Placeholder 7">
            <a:extLst>
              <a:ext uri="{FF2B5EF4-FFF2-40B4-BE49-F238E27FC236}">
                <a16:creationId xmlns:a16="http://schemas.microsoft.com/office/drawing/2014/main" id="{24AB4594-52A8-4079-A274-C8E63932330D}"/>
              </a:ext>
            </a:extLst>
          </p:cNvPr>
          <p:cNvGraphicFramePr>
            <a:graphicFrameLocks noGrp="1"/>
          </p:cNvGraphicFramePr>
          <p:nvPr>
            <p:ph idx="1"/>
            <p:extLst>
              <p:ext uri="{D42A27DB-BD31-4B8C-83A1-F6EECF244321}">
                <p14:modId xmlns:p14="http://schemas.microsoft.com/office/powerpoint/2010/main" val="3525649126"/>
              </p:ext>
            </p:extLst>
          </p:nvPr>
        </p:nvGraphicFramePr>
        <p:xfrm>
          <a:off x="838200" y="1140178"/>
          <a:ext cx="10515601" cy="5136136"/>
        </p:xfrm>
        <a:graphic>
          <a:graphicData uri="http://schemas.openxmlformats.org/drawingml/2006/table">
            <a:tbl>
              <a:tblPr firstRow="1" firstCol="1" bandRow="1">
                <a:tableStyleId>{5C22544A-7EE6-4342-B048-85BDC9FD1C3A}</a:tableStyleId>
              </a:tblPr>
              <a:tblGrid>
                <a:gridCol w="1111002">
                  <a:extLst>
                    <a:ext uri="{9D8B030D-6E8A-4147-A177-3AD203B41FA5}">
                      <a16:colId xmlns:a16="http://schemas.microsoft.com/office/drawing/2014/main" val="791369541"/>
                    </a:ext>
                  </a:extLst>
                </a:gridCol>
                <a:gridCol w="1780906">
                  <a:extLst>
                    <a:ext uri="{9D8B030D-6E8A-4147-A177-3AD203B41FA5}">
                      <a16:colId xmlns:a16="http://schemas.microsoft.com/office/drawing/2014/main" val="2364459443"/>
                    </a:ext>
                  </a:extLst>
                </a:gridCol>
                <a:gridCol w="1671615">
                  <a:extLst>
                    <a:ext uri="{9D8B030D-6E8A-4147-A177-3AD203B41FA5}">
                      <a16:colId xmlns:a16="http://schemas.microsoft.com/office/drawing/2014/main" val="3667977182"/>
                    </a:ext>
                  </a:extLst>
                </a:gridCol>
                <a:gridCol w="1559964">
                  <a:extLst>
                    <a:ext uri="{9D8B030D-6E8A-4147-A177-3AD203B41FA5}">
                      <a16:colId xmlns:a16="http://schemas.microsoft.com/office/drawing/2014/main" val="1478535934"/>
                    </a:ext>
                  </a:extLst>
                </a:gridCol>
                <a:gridCol w="1464038">
                  <a:extLst>
                    <a:ext uri="{9D8B030D-6E8A-4147-A177-3AD203B41FA5}">
                      <a16:colId xmlns:a16="http://schemas.microsoft.com/office/drawing/2014/main" val="2911095880"/>
                    </a:ext>
                  </a:extLst>
                </a:gridCol>
                <a:gridCol w="1464038">
                  <a:extLst>
                    <a:ext uri="{9D8B030D-6E8A-4147-A177-3AD203B41FA5}">
                      <a16:colId xmlns:a16="http://schemas.microsoft.com/office/drawing/2014/main" val="3236401224"/>
                    </a:ext>
                  </a:extLst>
                </a:gridCol>
                <a:gridCol w="1464038">
                  <a:extLst>
                    <a:ext uri="{9D8B030D-6E8A-4147-A177-3AD203B41FA5}">
                      <a16:colId xmlns:a16="http://schemas.microsoft.com/office/drawing/2014/main" val="2066926629"/>
                    </a:ext>
                  </a:extLst>
                </a:gridCol>
              </a:tblGrid>
              <a:tr h="139740">
                <a:tc>
                  <a:txBody>
                    <a:bodyPr/>
                    <a:lstStyle/>
                    <a:p>
                      <a:pPr algn="ctr">
                        <a:lnSpc>
                          <a:spcPct val="107000"/>
                        </a:lnSpc>
                        <a:spcAft>
                          <a:spcPts val="0"/>
                        </a:spcAft>
                      </a:pPr>
                      <a:r>
                        <a:rPr lang="en-GB" sz="900" dirty="0">
                          <a:effectLst/>
                        </a:rPr>
                        <a:t>Subject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gn="ctr">
                        <a:lnSpc>
                          <a:spcPct val="107000"/>
                        </a:lnSpc>
                        <a:spcAft>
                          <a:spcPts val="0"/>
                        </a:spcAft>
                      </a:pPr>
                      <a:r>
                        <a:rPr lang="en-GB" sz="900">
                          <a:effectLst/>
                        </a:rPr>
                        <a:t>Autumn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gn="ctr">
                        <a:lnSpc>
                          <a:spcPct val="107000"/>
                        </a:lnSpc>
                        <a:spcAft>
                          <a:spcPts val="0"/>
                        </a:spcAft>
                      </a:pPr>
                      <a:r>
                        <a:rPr lang="en-GB" sz="900">
                          <a:effectLst/>
                        </a:rPr>
                        <a:t>Autumn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gn="ctr">
                        <a:lnSpc>
                          <a:spcPct val="107000"/>
                        </a:lnSpc>
                        <a:spcAft>
                          <a:spcPts val="0"/>
                        </a:spcAft>
                      </a:pPr>
                      <a:r>
                        <a:rPr lang="en-GB" sz="900">
                          <a:effectLst/>
                        </a:rPr>
                        <a:t>Spring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gn="ctr">
                        <a:lnSpc>
                          <a:spcPct val="107000"/>
                        </a:lnSpc>
                        <a:spcAft>
                          <a:spcPts val="0"/>
                        </a:spcAft>
                      </a:pPr>
                      <a:r>
                        <a:rPr lang="en-GB" sz="900">
                          <a:effectLst/>
                        </a:rPr>
                        <a:t>Spring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gn="ctr">
                        <a:lnSpc>
                          <a:spcPct val="107000"/>
                        </a:lnSpc>
                        <a:spcAft>
                          <a:spcPts val="0"/>
                        </a:spcAft>
                      </a:pPr>
                      <a:r>
                        <a:rPr lang="en-GB" sz="900">
                          <a:effectLst/>
                        </a:rPr>
                        <a:t>Summer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gn="ctr">
                        <a:lnSpc>
                          <a:spcPct val="107000"/>
                        </a:lnSpc>
                        <a:spcAft>
                          <a:spcPts val="0"/>
                        </a:spcAft>
                      </a:pPr>
                      <a:r>
                        <a:rPr lang="en-GB" sz="900">
                          <a:effectLst/>
                        </a:rPr>
                        <a:t>Summer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extLst>
                  <a:ext uri="{0D108BD9-81ED-4DB2-BD59-A6C34878D82A}">
                    <a16:rowId xmlns:a16="http://schemas.microsoft.com/office/drawing/2014/main" val="359659333"/>
                  </a:ext>
                </a:extLst>
              </a:tr>
              <a:tr h="1125845">
                <a:tc>
                  <a:txBody>
                    <a:bodyPr/>
                    <a:lstStyle/>
                    <a:p>
                      <a:pPr algn="ctr">
                        <a:lnSpc>
                          <a:spcPct val="107000"/>
                        </a:lnSpc>
                        <a:spcAft>
                          <a:spcPts val="0"/>
                        </a:spcAft>
                      </a:pPr>
                      <a:r>
                        <a:rPr lang="en-GB" sz="900" dirty="0">
                          <a:effectLst/>
                        </a:rPr>
                        <a:t>Art &amp; Design</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dirty="0">
                          <a:effectLst/>
                        </a:rPr>
                        <a:t>Asian Art </a:t>
                      </a:r>
                    </a:p>
                    <a:p>
                      <a:pPr>
                        <a:lnSpc>
                          <a:spcPct val="107000"/>
                        </a:lnSpc>
                        <a:spcAft>
                          <a:spcPts val="0"/>
                        </a:spcAft>
                      </a:pPr>
                      <a:r>
                        <a:rPr lang="en-GB" sz="900" dirty="0">
                          <a:effectLst/>
                        </a:rPr>
                        <a:t>-Analyse Asian culture and heritage and links to the world of ART</a:t>
                      </a:r>
                    </a:p>
                    <a:p>
                      <a:pPr>
                        <a:lnSpc>
                          <a:spcPct val="107000"/>
                        </a:lnSpc>
                        <a:spcAft>
                          <a:spcPts val="0"/>
                        </a:spcAft>
                      </a:pPr>
                      <a:r>
                        <a:rPr lang="en-GB" sz="900" dirty="0">
                          <a:effectLst/>
                        </a:rPr>
                        <a:t>-Research of Asian based artists ‘Hokusai’ Learning of composition type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-Pastel blending practice</a:t>
                      </a:r>
                    </a:p>
                    <a:p>
                      <a:pPr>
                        <a:lnSpc>
                          <a:spcPct val="107000"/>
                        </a:lnSpc>
                        <a:spcAft>
                          <a:spcPts val="0"/>
                        </a:spcAft>
                      </a:pPr>
                      <a:r>
                        <a:rPr lang="en-GB" sz="900">
                          <a:effectLst/>
                        </a:rPr>
                        <a:t>-Assessment based on ‘Yin and Yang’ and blending skills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Surrealist Art </a:t>
                      </a:r>
                    </a:p>
                    <a:p>
                      <a:pPr>
                        <a:lnSpc>
                          <a:spcPct val="107000"/>
                        </a:lnSpc>
                        <a:spcAft>
                          <a:spcPts val="0"/>
                        </a:spcAft>
                      </a:pPr>
                      <a:r>
                        <a:rPr lang="en-GB" sz="900">
                          <a:effectLst/>
                        </a:rPr>
                        <a:t>-Analyse the term ‘surrealism’ and research into artists and famous works associated with surrealism</a:t>
                      </a:r>
                    </a:p>
                    <a:p>
                      <a:pPr>
                        <a:lnSpc>
                          <a:spcPct val="107000"/>
                        </a:lnSpc>
                        <a:spcAft>
                          <a:spcPts val="0"/>
                        </a:spcAft>
                      </a:pPr>
                      <a:r>
                        <a:rPr lang="en-GB" sz="900">
                          <a:effectLst/>
                        </a:rPr>
                        <a:t>-Develop knowledge of collage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Surrealist Art </a:t>
                      </a:r>
                    </a:p>
                    <a:p>
                      <a:pPr>
                        <a:lnSpc>
                          <a:spcPct val="107000"/>
                        </a:lnSpc>
                        <a:spcAft>
                          <a:spcPts val="0"/>
                        </a:spcAft>
                      </a:pPr>
                      <a:r>
                        <a:rPr lang="en-GB" sz="900">
                          <a:effectLst/>
                        </a:rPr>
                        <a:t>-Focus on Collage and photomontage skills </a:t>
                      </a:r>
                    </a:p>
                    <a:p>
                      <a:pPr>
                        <a:lnSpc>
                          <a:spcPct val="107000"/>
                        </a:lnSpc>
                        <a:spcAft>
                          <a:spcPts val="0"/>
                        </a:spcAft>
                      </a:pPr>
                      <a:r>
                        <a:rPr lang="en-GB" sz="900">
                          <a:effectLst/>
                        </a:rPr>
                        <a:t>-Literature and Art based theme </a:t>
                      </a:r>
                    </a:p>
                    <a:p>
                      <a:pPr>
                        <a:lnSpc>
                          <a:spcPct val="107000"/>
                        </a:lnSpc>
                        <a:spcAft>
                          <a:spcPts val="0"/>
                        </a:spcAft>
                      </a:pPr>
                      <a:r>
                        <a:rPr lang="en-GB" sz="900">
                          <a:effectLst/>
                        </a:rPr>
                        <a:t>-Students responding to a literature text to create surrealist collage outcomes.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Contemporary Art</a:t>
                      </a:r>
                    </a:p>
                    <a:p>
                      <a:pPr>
                        <a:lnSpc>
                          <a:spcPct val="107000"/>
                        </a:lnSpc>
                        <a:spcAft>
                          <a:spcPts val="0"/>
                        </a:spcAft>
                      </a:pPr>
                      <a:r>
                        <a:rPr lang="en-GB" sz="900">
                          <a:effectLst/>
                        </a:rPr>
                        <a:t>-Exploring of Modern Contemporary Art </a:t>
                      </a:r>
                    </a:p>
                    <a:p>
                      <a:pPr>
                        <a:lnSpc>
                          <a:spcPct val="107000"/>
                        </a:lnSpc>
                        <a:spcAft>
                          <a:spcPts val="0"/>
                        </a:spcAft>
                      </a:pPr>
                      <a:r>
                        <a:rPr lang="en-GB" sz="900">
                          <a:effectLst/>
                        </a:rPr>
                        <a:t>-Research artists who explore everyday life and objects as a theme </a:t>
                      </a:r>
                    </a:p>
                    <a:p>
                      <a:pPr>
                        <a:lnSpc>
                          <a:spcPct val="107000"/>
                        </a:lnSpc>
                        <a:spcAft>
                          <a:spcPts val="0"/>
                        </a:spcAft>
                      </a:pPr>
                      <a:r>
                        <a:rPr lang="en-GB" sz="900">
                          <a:effectLst/>
                        </a:rPr>
                        <a:t>-Acrylic paint refinement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Contemporary Art </a:t>
                      </a:r>
                    </a:p>
                    <a:p>
                      <a:pPr>
                        <a:lnSpc>
                          <a:spcPct val="107000"/>
                        </a:lnSpc>
                        <a:spcAft>
                          <a:spcPts val="0"/>
                        </a:spcAft>
                      </a:pPr>
                      <a:r>
                        <a:rPr lang="en-GB" sz="900">
                          <a:effectLst/>
                        </a:rPr>
                        <a:t>-Still life painting from chosen Everyday life themes explored and application of learnt painting skills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extLst>
                  <a:ext uri="{0D108BD9-81ED-4DB2-BD59-A6C34878D82A}">
                    <a16:rowId xmlns:a16="http://schemas.microsoft.com/office/drawing/2014/main" val="212483509"/>
                  </a:ext>
                </a:extLst>
              </a:tr>
              <a:tr h="980631">
                <a:tc>
                  <a:txBody>
                    <a:bodyPr/>
                    <a:lstStyle/>
                    <a:p>
                      <a:pPr algn="ctr">
                        <a:lnSpc>
                          <a:spcPct val="107000"/>
                        </a:lnSpc>
                        <a:spcAft>
                          <a:spcPts val="0"/>
                        </a:spcAft>
                      </a:pPr>
                      <a:r>
                        <a:rPr lang="en-GB" sz="900">
                          <a:effectLst/>
                        </a:rPr>
                        <a:t>Computer Science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dirty="0">
                          <a:effectLst/>
                        </a:rPr>
                        <a:t>Cyber Security – this unit involves the various ways in which computers can be breached and the solutions to these challenges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dirty="0">
                          <a:effectLst/>
                        </a:rPr>
                        <a:t>Python Programming – this unit involves an experience of text-based programming language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Data Science – this unit involves the analysis and interpretation of large data sets e.g. how to filter information </a:t>
                      </a:r>
                    </a:p>
                    <a:p>
                      <a:pP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Data Representation - </a:t>
                      </a:r>
                    </a:p>
                    <a:p>
                      <a:pPr>
                        <a:lnSpc>
                          <a:spcPct val="107000"/>
                        </a:lnSpc>
                        <a:spcAft>
                          <a:spcPts val="0"/>
                        </a:spcAft>
                      </a:pPr>
                      <a:r>
                        <a:rPr lang="en-GB" sz="900">
                          <a:effectLst/>
                        </a:rPr>
                        <a:t>A focus on digital media such as images and sounds, and discover the binary digits that lie beneath these types of media.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Physical Computing – this unit involves programming small devices called microbits e.g. LEDs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Animations – this unit involves the creation of 3D objects and animating them</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extLst>
                  <a:ext uri="{0D108BD9-81ED-4DB2-BD59-A6C34878D82A}">
                    <a16:rowId xmlns:a16="http://schemas.microsoft.com/office/drawing/2014/main" val="3395500305"/>
                  </a:ext>
                </a:extLst>
              </a:tr>
              <a:tr h="623014">
                <a:tc>
                  <a:txBody>
                    <a:bodyPr/>
                    <a:lstStyle/>
                    <a:p>
                      <a:pPr algn="ctr">
                        <a:lnSpc>
                          <a:spcPct val="107000"/>
                        </a:lnSpc>
                        <a:spcAft>
                          <a:spcPts val="0"/>
                        </a:spcAft>
                      </a:pPr>
                      <a:r>
                        <a:rPr lang="en-GB" sz="900">
                          <a:effectLst/>
                        </a:rPr>
                        <a:t>English</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gridSpan="2">
                  <a:txBody>
                    <a:bodyPr/>
                    <a:lstStyle/>
                    <a:p>
                      <a:pPr>
                        <a:lnSpc>
                          <a:spcPct val="107000"/>
                        </a:lnSpc>
                        <a:spcAft>
                          <a:spcPts val="0"/>
                        </a:spcAft>
                      </a:pPr>
                      <a:r>
                        <a:rPr lang="en-GB" sz="900" dirty="0">
                          <a:effectLst/>
                        </a:rPr>
                        <a:t>During the Autumn term, students will study ‘Animal Farm’ by George Orwell as the main text. This term also involves the study of rhetoric/discursive writing</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hMerge="1">
                  <a:txBody>
                    <a:bodyPr/>
                    <a:lstStyle/>
                    <a:p>
                      <a:endParaRPr lang="en-GB"/>
                    </a:p>
                  </a:txBody>
                  <a:tcPr/>
                </a:tc>
                <a:tc gridSpan="2">
                  <a:txBody>
                    <a:bodyPr/>
                    <a:lstStyle/>
                    <a:p>
                      <a:pPr>
                        <a:lnSpc>
                          <a:spcPct val="107000"/>
                        </a:lnSpc>
                        <a:spcAft>
                          <a:spcPts val="0"/>
                        </a:spcAft>
                      </a:pPr>
                      <a:r>
                        <a:rPr lang="en-GB" sz="900" dirty="0">
                          <a:effectLst/>
                        </a:rPr>
                        <a:t>During the Spring term, students will study ‘Julius Caesar’ by William Shakespeare. This term also involves discursive writing, including presentations for spoken English</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hMerge="1">
                  <a:txBody>
                    <a:bodyPr/>
                    <a:lstStyle/>
                    <a:p>
                      <a:endParaRPr lang="en-GB"/>
                    </a:p>
                  </a:txBody>
                  <a:tcPr/>
                </a:tc>
                <a:tc>
                  <a:txBody>
                    <a:bodyPr/>
                    <a:lstStyle/>
                    <a:p>
                      <a:pPr>
                        <a:lnSpc>
                          <a:spcPct val="107000"/>
                        </a:lnSpc>
                        <a:spcAft>
                          <a:spcPts val="0"/>
                        </a:spcAft>
                      </a:pPr>
                      <a:r>
                        <a:rPr lang="en-GB" sz="900">
                          <a:effectLst/>
                        </a:rPr>
                        <a:t>During this half-term students will study poetry through time</a:t>
                      </a:r>
                    </a:p>
                    <a:p>
                      <a:pPr>
                        <a:lnSpc>
                          <a:spcPct val="107000"/>
                        </a:lnSpc>
                        <a:spcAft>
                          <a:spcPts val="0"/>
                        </a:spcAft>
                      </a:pPr>
                      <a:r>
                        <a:rPr lang="en-GB" sz="900">
                          <a:effectLst/>
                        </a:rPr>
                        <a:t>&amp; creative writing. Poets include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During this half-term, students will study pre-modern non-fiction &amp; discursive writing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extLst>
                  <a:ext uri="{0D108BD9-81ED-4DB2-BD59-A6C34878D82A}">
                    <a16:rowId xmlns:a16="http://schemas.microsoft.com/office/drawing/2014/main" val="95332913"/>
                  </a:ext>
                </a:extLst>
              </a:tr>
              <a:tr h="748721">
                <a:tc>
                  <a:txBody>
                    <a:bodyPr/>
                    <a:lstStyle/>
                    <a:p>
                      <a:pPr algn="ctr">
                        <a:lnSpc>
                          <a:spcPct val="107000"/>
                        </a:lnSpc>
                        <a:spcAft>
                          <a:spcPts val="0"/>
                        </a:spcAft>
                      </a:pPr>
                      <a:r>
                        <a:rPr lang="en-GB" sz="900">
                          <a:effectLst/>
                        </a:rPr>
                        <a:t>French</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On Holiday</a:t>
                      </a:r>
                    </a:p>
                    <a:p>
                      <a:pPr>
                        <a:lnSpc>
                          <a:spcPct val="107000"/>
                        </a:lnSpc>
                        <a:spcAft>
                          <a:spcPts val="0"/>
                        </a:spcAft>
                      </a:pPr>
                      <a:r>
                        <a:rPr lang="en-GB" sz="900">
                          <a:effectLst/>
                        </a:rPr>
                        <a:t>Where do you go</a:t>
                      </a:r>
                    </a:p>
                    <a:p>
                      <a:pPr>
                        <a:lnSpc>
                          <a:spcPct val="107000"/>
                        </a:lnSpc>
                        <a:spcAft>
                          <a:spcPts val="0"/>
                        </a:spcAft>
                      </a:pPr>
                      <a:r>
                        <a:rPr lang="en-GB" sz="900">
                          <a:effectLst/>
                        </a:rPr>
                        <a:t>on holiday (three</a:t>
                      </a:r>
                    </a:p>
                    <a:p>
                      <a:pPr>
                        <a:lnSpc>
                          <a:spcPct val="107000"/>
                        </a:lnSpc>
                        <a:spcAft>
                          <a:spcPts val="0"/>
                        </a:spcAft>
                      </a:pPr>
                      <a:r>
                        <a:rPr lang="en-GB" sz="900">
                          <a:effectLst/>
                        </a:rPr>
                        <a:t>time frames)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On Holiday</a:t>
                      </a:r>
                    </a:p>
                    <a:p>
                      <a:pPr>
                        <a:lnSpc>
                          <a:spcPct val="107000"/>
                        </a:lnSpc>
                        <a:spcAft>
                          <a:spcPts val="0"/>
                        </a:spcAft>
                      </a:pPr>
                      <a:r>
                        <a:rPr lang="en-GB" sz="900">
                          <a:effectLst/>
                        </a:rPr>
                        <a:t>During the holidays</a:t>
                      </a:r>
                    </a:p>
                    <a:p>
                      <a:pPr>
                        <a:lnSpc>
                          <a:spcPct val="107000"/>
                        </a:lnSpc>
                        <a:spcAft>
                          <a:spcPts val="0"/>
                        </a:spcAft>
                      </a:pPr>
                      <a:r>
                        <a:rPr lang="en-GB" sz="900">
                          <a:effectLst/>
                        </a:rPr>
                        <a:t>what do you do in</a:t>
                      </a:r>
                    </a:p>
                    <a:p>
                      <a:pPr>
                        <a:lnSpc>
                          <a:spcPct val="107000"/>
                        </a:lnSpc>
                        <a:spcAft>
                          <a:spcPts val="0"/>
                        </a:spcAft>
                      </a:pPr>
                      <a:r>
                        <a:rPr lang="en-GB" sz="900">
                          <a:effectLst/>
                        </a:rPr>
                        <a:t>the</a:t>
                      </a:r>
                    </a:p>
                    <a:p>
                      <a:pPr>
                        <a:lnSpc>
                          <a:spcPct val="107000"/>
                        </a:lnSpc>
                        <a:spcAft>
                          <a:spcPts val="0"/>
                        </a:spcAft>
                      </a:pPr>
                      <a:r>
                        <a:rPr lang="en-GB" sz="900">
                          <a:effectLst/>
                        </a:rPr>
                        <a:t>morning/afternoon?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dirty="0">
                          <a:effectLst/>
                        </a:rPr>
                        <a:t>Hobbies and</a:t>
                      </a:r>
                    </a:p>
                    <a:p>
                      <a:pPr>
                        <a:lnSpc>
                          <a:spcPct val="107000"/>
                        </a:lnSpc>
                        <a:spcAft>
                          <a:spcPts val="0"/>
                        </a:spcAft>
                      </a:pPr>
                      <a:r>
                        <a:rPr lang="en-GB" sz="900" dirty="0">
                          <a:effectLst/>
                        </a:rPr>
                        <a:t>Interests</a:t>
                      </a:r>
                    </a:p>
                    <a:p>
                      <a:pPr>
                        <a:lnSpc>
                          <a:spcPct val="107000"/>
                        </a:lnSpc>
                        <a:spcAft>
                          <a:spcPts val="0"/>
                        </a:spcAft>
                      </a:pPr>
                      <a:r>
                        <a:rPr lang="en-GB" sz="900" dirty="0">
                          <a:effectLst/>
                        </a:rPr>
                        <a:t>What do you like to</a:t>
                      </a:r>
                    </a:p>
                    <a:p>
                      <a:pPr>
                        <a:lnSpc>
                          <a:spcPct val="107000"/>
                        </a:lnSpc>
                        <a:spcAft>
                          <a:spcPts val="0"/>
                        </a:spcAft>
                      </a:pPr>
                      <a:r>
                        <a:rPr lang="en-GB" sz="900" dirty="0">
                          <a:effectLst/>
                        </a:rPr>
                        <a:t>do in your free-time</a:t>
                      </a:r>
                    </a:p>
                    <a:p>
                      <a:pPr>
                        <a:lnSpc>
                          <a:spcPct val="107000"/>
                        </a:lnSpc>
                        <a:spcAft>
                          <a:spcPts val="0"/>
                        </a:spcAft>
                      </a:pPr>
                      <a:r>
                        <a:rPr lang="en-GB" sz="900" dirty="0">
                          <a:effectLst/>
                        </a:rPr>
                        <a:t>(three time frames)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dirty="0">
                          <a:effectLst/>
                        </a:rPr>
                        <a:t>Hobbies and</a:t>
                      </a:r>
                    </a:p>
                    <a:p>
                      <a:pPr>
                        <a:lnSpc>
                          <a:spcPct val="107000"/>
                        </a:lnSpc>
                        <a:spcAft>
                          <a:spcPts val="0"/>
                        </a:spcAft>
                      </a:pPr>
                      <a:r>
                        <a:rPr lang="en-GB" sz="900" dirty="0">
                          <a:effectLst/>
                        </a:rPr>
                        <a:t>Interests</a:t>
                      </a:r>
                    </a:p>
                    <a:p>
                      <a:pPr>
                        <a:lnSpc>
                          <a:spcPct val="107000"/>
                        </a:lnSpc>
                        <a:spcAft>
                          <a:spcPts val="0"/>
                        </a:spcAft>
                      </a:pPr>
                      <a:r>
                        <a:rPr lang="en-GB" sz="900" dirty="0">
                          <a:effectLst/>
                        </a:rPr>
                        <a:t>What do you like to</a:t>
                      </a:r>
                    </a:p>
                    <a:p>
                      <a:pPr>
                        <a:lnSpc>
                          <a:spcPct val="107000"/>
                        </a:lnSpc>
                        <a:spcAft>
                          <a:spcPts val="0"/>
                        </a:spcAft>
                      </a:pPr>
                      <a:r>
                        <a:rPr lang="en-GB" sz="900" dirty="0">
                          <a:effectLst/>
                        </a:rPr>
                        <a:t>do in your free-time</a:t>
                      </a:r>
                    </a:p>
                    <a:p>
                      <a:pPr>
                        <a:lnSpc>
                          <a:spcPct val="107000"/>
                        </a:lnSpc>
                        <a:spcAft>
                          <a:spcPts val="0"/>
                        </a:spcAft>
                      </a:pPr>
                      <a:r>
                        <a:rPr lang="en-GB" sz="900" dirty="0">
                          <a:effectLst/>
                        </a:rPr>
                        <a:t>(three time frames)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Healthy Living</a:t>
                      </a:r>
                    </a:p>
                    <a:p>
                      <a:pPr>
                        <a:lnSpc>
                          <a:spcPct val="107000"/>
                        </a:lnSpc>
                        <a:spcAft>
                          <a:spcPts val="0"/>
                        </a:spcAft>
                      </a:pPr>
                      <a:r>
                        <a:rPr lang="en-GB" sz="900">
                          <a:effectLst/>
                        </a:rPr>
                        <a:t>Are you ill?</a:t>
                      </a:r>
                    </a:p>
                    <a:p>
                      <a:pPr>
                        <a:lnSpc>
                          <a:spcPct val="107000"/>
                        </a:lnSpc>
                        <a:spcAft>
                          <a:spcPts val="0"/>
                        </a:spcAft>
                      </a:pPr>
                      <a:r>
                        <a:rPr lang="en-GB" sz="900">
                          <a:effectLst/>
                        </a:rPr>
                        <a:t>What did the doctor</a:t>
                      </a:r>
                    </a:p>
                    <a:p>
                      <a:pPr>
                        <a:lnSpc>
                          <a:spcPct val="107000"/>
                        </a:lnSpc>
                        <a:spcAft>
                          <a:spcPts val="0"/>
                        </a:spcAft>
                      </a:pPr>
                      <a:r>
                        <a:rPr lang="en-GB" sz="900">
                          <a:effectLst/>
                        </a:rPr>
                        <a:t>say?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Healthy Living</a:t>
                      </a:r>
                    </a:p>
                    <a:p>
                      <a:pPr>
                        <a:lnSpc>
                          <a:spcPct val="107000"/>
                        </a:lnSpc>
                        <a:spcAft>
                          <a:spcPts val="0"/>
                        </a:spcAft>
                      </a:pPr>
                      <a:r>
                        <a:rPr lang="en-GB" sz="900">
                          <a:effectLst/>
                        </a:rPr>
                        <a:t>Unfortunately, I’m not</a:t>
                      </a:r>
                    </a:p>
                    <a:p>
                      <a:pPr>
                        <a:lnSpc>
                          <a:spcPct val="107000"/>
                        </a:lnSpc>
                        <a:spcAft>
                          <a:spcPts val="0"/>
                        </a:spcAft>
                      </a:pPr>
                      <a:r>
                        <a:rPr lang="en-GB" sz="900">
                          <a:effectLst/>
                        </a:rPr>
                        <a:t>very healthy. What</a:t>
                      </a:r>
                    </a:p>
                    <a:p>
                      <a:pPr>
                        <a:lnSpc>
                          <a:spcPct val="107000"/>
                        </a:lnSpc>
                        <a:spcAft>
                          <a:spcPts val="0"/>
                        </a:spcAft>
                      </a:pPr>
                      <a:r>
                        <a:rPr lang="en-GB" sz="900">
                          <a:effectLst/>
                        </a:rPr>
                        <a:t>could I do to be</a:t>
                      </a:r>
                    </a:p>
                    <a:p>
                      <a:pPr>
                        <a:lnSpc>
                          <a:spcPct val="107000"/>
                        </a:lnSpc>
                        <a:spcAft>
                          <a:spcPts val="0"/>
                        </a:spcAft>
                      </a:pPr>
                      <a:r>
                        <a:rPr lang="en-GB" sz="900">
                          <a:effectLst/>
                        </a:rPr>
                        <a:t>healthier?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extLst>
                  <a:ext uri="{0D108BD9-81ED-4DB2-BD59-A6C34878D82A}">
                    <a16:rowId xmlns:a16="http://schemas.microsoft.com/office/drawing/2014/main" val="2288204818"/>
                  </a:ext>
                </a:extLst>
              </a:tr>
              <a:tr h="623014">
                <a:tc>
                  <a:txBody>
                    <a:bodyPr/>
                    <a:lstStyle/>
                    <a:p>
                      <a:pPr algn="ctr">
                        <a:lnSpc>
                          <a:spcPct val="107000"/>
                        </a:lnSpc>
                        <a:spcAft>
                          <a:spcPts val="0"/>
                        </a:spcAft>
                      </a:pPr>
                      <a:r>
                        <a:rPr lang="en-GB" sz="900">
                          <a:effectLst/>
                        </a:rPr>
                        <a:t>Geography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Ecosystems under threat – a study of different biomes across the world with a focus on local fieldwork</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Global Development – a topic which largely centres around the study of widening wealth gaps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India – a study of country of contrasts in terms of both physical and human geography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Tourism – a study of an ever-changing and huge global industry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dirty="0">
                          <a:effectLst/>
                        </a:rPr>
                        <a:t>Extreme Weather – an exploration of the impact of weather extremes across the world </a:t>
                      </a:r>
                      <a:r>
                        <a:rPr lang="en-GB" sz="900" dirty="0" err="1">
                          <a:effectLst/>
                        </a:rPr>
                        <a:t>e.g.pressure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Glaciation – a study of how Glacial processes shape the land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extLst>
                  <a:ext uri="{0D108BD9-81ED-4DB2-BD59-A6C34878D82A}">
                    <a16:rowId xmlns:a16="http://schemas.microsoft.com/office/drawing/2014/main" val="1866204984"/>
                  </a:ext>
                </a:extLst>
              </a:tr>
              <a:tr h="748721">
                <a:tc>
                  <a:txBody>
                    <a:bodyPr/>
                    <a:lstStyle/>
                    <a:p>
                      <a:pPr algn="ctr">
                        <a:lnSpc>
                          <a:spcPct val="107000"/>
                        </a:lnSpc>
                        <a:spcAft>
                          <a:spcPts val="0"/>
                        </a:spcAft>
                      </a:pPr>
                      <a:r>
                        <a:rPr lang="en-GB" sz="900">
                          <a:effectLst/>
                        </a:rPr>
                        <a:t>History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A study of The Great War, beginning with the main causes and working through to the Armistice of 1918. The unit includes the impact on Manchester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The Interwar Years involves the study of 1920s Europe and America. For Europe, specifically Britain and Germany.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The Road to the Second World War. A continuation of themes from the previous unit including the rise of fascism</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a:effectLst/>
                        </a:rPr>
                        <a:t>The Second World War and the Holocaust. Key moments of the war, including the study of the holocaust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dirty="0">
                          <a:effectLst/>
                        </a:rPr>
                        <a:t>The Impact of the Second World War. Further key moments of WW2, leading into the Cold War</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tc>
                  <a:txBody>
                    <a:bodyPr/>
                    <a:lstStyle/>
                    <a:p>
                      <a:pPr>
                        <a:lnSpc>
                          <a:spcPct val="107000"/>
                        </a:lnSpc>
                        <a:spcAft>
                          <a:spcPts val="0"/>
                        </a:spcAft>
                      </a:pPr>
                      <a:r>
                        <a:rPr lang="en-GB" sz="900" dirty="0">
                          <a:effectLst/>
                        </a:rPr>
                        <a:t>Modern Britain and the Wider World. A study of significant events in the second half of the twentieth century</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317" marR="52317" marT="0" marB="0"/>
                </a:tc>
                <a:extLst>
                  <a:ext uri="{0D108BD9-81ED-4DB2-BD59-A6C34878D82A}">
                    <a16:rowId xmlns:a16="http://schemas.microsoft.com/office/drawing/2014/main" val="2413065420"/>
                  </a:ext>
                </a:extLst>
              </a:tr>
            </a:tbl>
          </a:graphicData>
        </a:graphic>
      </p:graphicFrame>
    </p:spTree>
    <p:extLst>
      <p:ext uri="{BB962C8B-B14F-4D97-AF65-F5344CB8AC3E}">
        <p14:creationId xmlns:p14="http://schemas.microsoft.com/office/powerpoint/2010/main" val="249955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DAA2A-0827-B7A0-A43F-FDBC9EBFA19B}"/>
              </a:ext>
            </a:extLst>
          </p:cNvPr>
          <p:cNvSpPr>
            <a:spLocks noGrp="1"/>
          </p:cNvSpPr>
          <p:nvPr>
            <p:ph type="title"/>
          </p:nvPr>
        </p:nvSpPr>
        <p:spPr>
          <a:xfrm>
            <a:off x="838200" y="485657"/>
            <a:ext cx="10515600" cy="579753"/>
          </a:xfrm>
        </p:spPr>
        <p:txBody>
          <a:bodyPr>
            <a:normAutofit fontScale="90000"/>
          </a:bodyPr>
          <a:lstStyle/>
          <a:p>
            <a:r>
              <a:rPr lang="en-GB" b="1" dirty="0">
                <a:latin typeface="Calibri"/>
                <a:cs typeface="Calibri Light"/>
              </a:rPr>
              <a:t>The Year 9 Curriculum - continued</a:t>
            </a:r>
            <a:endParaRPr lang="en-GB" b="1" dirty="0">
              <a:latin typeface="Calibri"/>
              <a:cs typeface="Calibri"/>
            </a:endParaRPr>
          </a:p>
        </p:txBody>
      </p:sp>
      <p:sp>
        <p:nvSpPr>
          <p:cNvPr id="9" name="TextBox 8">
            <a:extLst>
              <a:ext uri="{FF2B5EF4-FFF2-40B4-BE49-F238E27FC236}">
                <a16:creationId xmlns:a16="http://schemas.microsoft.com/office/drawing/2014/main" id="{FB44950D-EB81-726E-9CFB-71367C5C208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5" name="Content Placeholder 4">
            <a:extLst>
              <a:ext uri="{FF2B5EF4-FFF2-40B4-BE49-F238E27FC236}">
                <a16:creationId xmlns:a16="http://schemas.microsoft.com/office/drawing/2014/main" id="{42776FB6-3AC8-4CA2-B904-78A0C311B3AB}"/>
              </a:ext>
            </a:extLst>
          </p:cNvPr>
          <p:cNvGraphicFramePr>
            <a:graphicFrameLocks noGrp="1"/>
          </p:cNvGraphicFramePr>
          <p:nvPr>
            <p:ph idx="1"/>
            <p:extLst>
              <p:ext uri="{D42A27DB-BD31-4B8C-83A1-F6EECF244321}">
                <p14:modId xmlns:p14="http://schemas.microsoft.com/office/powerpoint/2010/main" val="2890554187"/>
              </p:ext>
            </p:extLst>
          </p:nvPr>
        </p:nvGraphicFramePr>
        <p:xfrm>
          <a:off x="838200" y="1065410"/>
          <a:ext cx="10515599" cy="5325281"/>
        </p:xfrm>
        <a:graphic>
          <a:graphicData uri="http://schemas.openxmlformats.org/drawingml/2006/table">
            <a:tbl>
              <a:tblPr firstRow="1" firstCol="1" bandRow="1">
                <a:tableStyleId>{5C22544A-7EE6-4342-B048-85BDC9FD1C3A}</a:tableStyleId>
              </a:tblPr>
              <a:tblGrid>
                <a:gridCol w="1111001">
                  <a:extLst>
                    <a:ext uri="{9D8B030D-6E8A-4147-A177-3AD203B41FA5}">
                      <a16:colId xmlns:a16="http://schemas.microsoft.com/office/drawing/2014/main" val="3092504033"/>
                    </a:ext>
                  </a:extLst>
                </a:gridCol>
                <a:gridCol w="1780906">
                  <a:extLst>
                    <a:ext uri="{9D8B030D-6E8A-4147-A177-3AD203B41FA5}">
                      <a16:colId xmlns:a16="http://schemas.microsoft.com/office/drawing/2014/main" val="2251571102"/>
                    </a:ext>
                  </a:extLst>
                </a:gridCol>
                <a:gridCol w="1671614">
                  <a:extLst>
                    <a:ext uri="{9D8B030D-6E8A-4147-A177-3AD203B41FA5}">
                      <a16:colId xmlns:a16="http://schemas.microsoft.com/office/drawing/2014/main" val="2722039914"/>
                    </a:ext>
                  </a:extLst>
                </a:gridCol>
                <a:gridCol w="1559964">
                  <a:extLst>
                    <a:ext uri="{9D8B030D-6E8A-4147-A177-3AD203B41FA5}">
                      <a16:colId xmlns:a16="http://schemas.microsoft.com/office/drawing/2014/main" val="3415253613"/>
                    </a:ext>
                  </a:extLst>
                </a:gridCol>
                <a:gridCol w="1464038">
                  <a:extLst>
                    <a:ext uri="{9D8B030D-6E8A-4147-A177-3AD203B41FA5}">
                      <a16:colId xmlns:a16="http://schemas.microsoft.com/office/drawing/2014/main" val="4159878286"/>
                    </a:ext>
                  </a:extLst>
                </a:gridCol>
                <a:gridCol w="1464038">
                  <a:extLst>
                    <a:ext uri="{9D8B030D-6E8A-4147-A177-3AD203B41FA5}">
                      <a16:colId xmlns:a16="http://schemas.microsoft.com/office/drawing/2014/main" val="334533847"/>
                    </a:ext>
                  </a:extLst>
                </a:gridCol>
                <a:gridCol w="1464038">
                  <a:extLst>
                    <a:ext uri="{9D8B030D-6E8A-4147-A177-3AD203B41FA5}">
                      <a16:colId xmlns:a16="http://schemas.microsoft.com/office/drawing/2014/main" val="3590929072"/>
                    </a:ext>
                  </a:extLst>
                </a:gridCol>
              </a:tblGrid>
              <a:tr h="696503">
                <a:tc>
                  <a:txBody>
                    <a:bodyPr/>
                    <a:lstStyle/>
                    <a:p>
                      <a:pPr algn="ctr">
                        <a:lnSpc>
                          <a:spcPct val="107000"/>
                        </a:lnSpc>
                        <a:spcAft>
                          <a:spcPts val="0"/>
                        </a:spcAft>
                      </a:pPr>
                      <a:r>
                        <a:rPr lang="en-GB" sz="900" dirty="0">
                          <a:effectLst/>
                        </a:rPr>
                        <a:t>Maths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dirty="0">
                          <a:effectLst/>
                        </a:rPr>
                        <a:t>-Three-dimensional shapes -Constructions and congruency</a:t>
                      </a:r>
                    </a:p>
                    <a:p>
                      <a:pPr>
                        <a:lnSpc>
                          <a:spcPct val="107000"/>
                        </a:lnSpc>
                        <a:spcAft>
                          <a:spcPts val="0"/>
                        </a:spcAft>
                      </a:pPr>
                      <a:r>
                        <a:rPr lang="en-GB" sz="9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a:effectLst/>
                        </a:rPr>
                        <a:t>-Straight line graphs -Forming and solving equations </a:t>
                      </a:r>
                    </a:p>
                    <a:p>
                      <a:pPr>
                        <a:lnSpc>
                          <a:spcPct val="107000"/>
                        </a:lnSpc>
                        <a:spcAft>
                          <a:spcPts val="0"/>
                        </a:spcAft>
                      </a:pPr>
                      <a:r>
                        <a:rPr lang="en-GB" sz="900">
                          <a:effectLst/>
                        </a:rPr>
                        <a:t>-Testing conjectures Numbers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a:effectLst/>
                        </a:rPr>
                        <a:t>-Using percentages </a:t>
                      </a:r>
                    </a:p>
                    <a:p>
                      <a:pPr>
                        <a:lnSpc>
                          <a:spcPct val="107000"/>
                        </a:lnSpc>
                        <a:spcAft>
                          <a:spcPts val="0"/>
                        </a:spcAft>
                      </a:pPr>
                      <a:r>
                        <a:rPr lang="en-GB" sz="900">
                          <a:effectLst/>
                        </a:rPr>
                        <a:t>-Maths and money </a:t>
                      </a:r>
                    </a:p>
                    <a:p>
                      <a:pPr>
                        <a:lnSpc>
                          <a:spcPct val="107000"/>
                        </a:lnSpc>
                        <a:spcAft>
                          <a:spcPts val="0"/>
                        </a:spcAft>
                      </a:pPr>
                      <a:r>
                        <a:rPr lang="en-GB" sz="900">
                          <a:effectLst/>
                        </a:rPr>
                        <a:t>-Deduction</a:t>
                      </a:r>
                    </a:p>
                    <a:p>
                      <a:pP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a:effectLst/>
                        </a:rPr>
                        <a:t>-Rotation and translation </a:t>
                      </a:r>
                    </a:p>
                    <a:p>
                      <a:pPr>
                        <a:lnSpc>
                          <a:spcPct val="107000"/>
                        </a:lnSpc>
                        <a:spcAft>
                          <a:spcPts val="0"/>
                        </a:spcAft>
                      </a:pPr>
                      <a:r>
                        <a:rPr lang="en-GB" sz="900">
                          <a:effectLst/>
                        </a:rPr>
                        <a:t>-Pythagoras’ Theorem and an intro to Trigonometric Ratios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a:effectLst/>
                        </a:rPr>
                        <a:t>-Enlargement and similarity </a:t>
                      </a:r>
                    </a:p>
                    <a:p>
                      <a:pPr>
                        <a:lnSpc>
                          <a:spcPct val="107000"/>
                        </a:lnSpc>
                        <a:spcAft>
                          <a:spcPts val="0"/>
                        </a:spcAft>
                      </a:pPr>
                      <a:r>
                        <a:rPr lang="en-GB" sz="900">
                          <a:effectLst/>
                        </a:rPr>
                        <a:t>-Solving ratio and proportion problems </a:t>
                      </a:r>
                    </a:p>
                    <a:p>
                      <a:pPr>
                        <a:lnSpc>
                          <a:spcPct val="107000"/>
                        </a:lnSpc>
                        <a:spcAft>
                          <a:spcPts val="0"/>
                        </a:spcAft>
                      </a:pPr>
                      <a:r>
                        <a:rPr lang="en-GB" sz="900">
                          <a:effectLst/>
                        </a:rPr>
                        <a:t>-Rates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700">
                          <a:effectLst/>
                        </a:rPr>
                        <a:t>-Probability </a:t>
                      </a:r>
                      <a:endParaRPr lang="en-GB" sz="900">
                        <a:effectLst/>
                      </a:endParaRPr>
                    </a:p>
                    <a:p>
                      <a:pPr>
                        <a:lnSpc>
                          <a:spcPct val="107000"/>
                        </a:lnSpc>
                        <a:spcAft>
                          <a:spcPts val="0"/>
                        </a:spcAft>
                      </a:pPr>
                      <a:r>
                        <a:rPr lang="en-GB" sz="700">
                          <a:effectLst/>
                        </a:rPr>
                        <a:t>-Algebraic representation </a:t>
                      </a:r>
                      <a:endParaRPr lang="en-GB" sz="900">
                        <a:effectLst/>
                      </a:endParaRPr>
                    </a:p>
                    <a:p>
                      <a:pPr>
                        <a:lnSpc>
                          <a:spcPct val="107000"/>
                        </a:lnSpc>
                        <a:spcAft>
                          <a:spcPts val="0"/>
                        </a:spcAft>
                      </a:pPr>
                      <a:r>
                        <a:rPr lang="en-GB" sz="700">
                          <a:effectLst/>
                        </a:rPr>
                        <a:t>-Revision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extLst>
                  <a:ext uri="{0D108BD9-81ED-4DB2-BD59-A6C34878D82A}">
                    <a16:rowId xmlns:a16="http://schemas.microsoft.com/office/drawing/2014/main" val="961136439"/>
                  </a:ext>
                </a:extLst>
              </a:tr>
              <a:tr h="977585">
                <a:tc>
                  <a:txBody>
                    <a:bodyPr/>
                    <a:lstStyle/>
                    <a:p>
                      <a:pPr algn="ctr">
                        <a:lnSpc>
                          <a:spcPct val="107000"/>
                        </a:lnSpc>
                        <a:spcAft>
                          <a:spcPts val="0"/>
                        </a:spcAft>
                      </a:pPr>
                      <a:r>
                        <a:rPr lang="en-GB" sz="900">
                          <a:effectLst/>
                        </a:rPr>
                        <a:t>Music</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dirty="0">
                          <a:effectLst/>
                        </a:rPr>
                        <a:t>Minimalism</a:t>
                      </a:r>
                    </a:p>
                    <a:p>
                      <a:pPr>
                        <a:lnSpc>
                          <a:spcPct val="107000"/>
                        </a:lnSpc>
                        <a:spcAft>
                          <a:spcPts val="0"/>
                        </a:spcAft>
                      </a:pPr>
                      <a:r>
                        <a:rPr lang="en-GB" sz="900" dirty="0">
                          <a:effectLst/>
                        </a:rPr>
                        <a:t>-Looking at key features such as ostinatos and phase shifting</a:t>
                      </a:r>
                    </a:p>
                    <a:p>
                      <a:pPr>
                        <a:lnSpc>
                          <a:spcPct val="107000"/>
                        </a:lnSpc>
                        <a:spcAft>
                          <a:spcPts val="0"/>
                        </a:spcAft>
                      </a:pPr>
                      <a:r>
                        <a:rPr lang="en-GB" sz="900" dirty="0">
                          <a:effectLst/>
                        </a:rPr>
                        <a:t>-Using graphic scores and notation software to create a composition</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dirty="0">
                          <a:effectLst/>
                        </a:rPr>
                        <a:t>Song writing Project  </a:t>
                      </a:r>
                    </a:p>
                    <a:p>
                      <a:pPr>
                        <a:lnSpc>
                          <a:spcPct val="107000"/>
                        </a:lnSpc>
                        <a:spcAft>
                          <a:spcPts val="0"/>
                        </a:spcAft>
                      </a:pPr>
                      <a:r>
                        <a:rPr lang="en-GB" sz="900" dirty="0">
                          <a:effectLst/>
                        </a:rPr>
                        <a:t>-Looking at themes within a song</a:t>
                      </a:r>
                    </a:p>
                    <a:p>
                      <a:pPr>
                        <a:lnSpc>
                          <a:spcPct val="107000"/>
                        </a:lnSpc>
                        <a:spcAft>
                          <a:spcPts val="0"/>
                        </a:spcAft>
                      </a:pPr>
                      <a:r>
                        <a:rPr lang="en-GB" sz="900" dirty="0">
                          <a:effectLst/>
                        </a:rPr>
                        <a:t>-Structuring verses </a:t>
                      </a:r>
                    </a:p>
                    <a:p>
                      <a:pPr>
                        <a:lnSpc>
                          <a:spcPct val="107000"/>
                        </a:lnSpc>
                        <a:spcAft>
                          <a:spcPts val="0"/>
                        </a:spcAft>
                      </a:pPr>
                      <a:r>
                        <a:rPr lang="en-GB" sz="900" dirty="0">
                          <a:effectLst/>
                        </a:rPr>
                        <a:t>-Developing a chorus line</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gridSpan="2">
                  <a:txBody>
                    <a:bodyPr/>
                    <a:lstStyle/>
                    <a:p>
                      <a:pPr>
                        <a:lnSpc>
                          <a:spcPct val="107000"/>
                        </a:lnSpc>
                        <a:spcAft>
                          <a:spcPts val="0"/>
                        </a:spcAft>
                      </a:pPr>
                      <a:r>
                        <a:rPr lang="en-GB" sz="900">
                          <a:effectLst/>
                        </a:rPr>
                        <a:t>Film Music – </a:t>
                      </a:r>
                    </a:p>
                    <a:p>
                      <a:pPr>
                        <a:lnSpc>
                          <a:spcPct val="107000"/>
                        </a:lnSpc>
                        <a:spcAft>
                          <a:spcPts val="0"/>
                        </a:spcAft>
                      </a:pPr>
                      <a:r>
                        <a:rPr lang="en-GB" sz="900">
                          <a:effectLst/>
                        </a:rPr>
                        <a:t>-Leit motifs: music used to convey a character or a scene</a:t>
                      </a:r>
                    </a:p>
                    <a:p>
                      <a:pPr>
                        <a:lnSpc>
                          <a:spcPct val="107000"/>
                        </a:lnSpc>
                        <a:spcAft>
                          <a:spcPts val="0"/>
                        </a:spcAft>
                      </a:pPr>
                      <a:r>
                        <a:rPr lang="en-GB" sz="900">
                          <a:effectLst/>
                        </a:rPr>
                        <a:t>-Mickey mousing: mimicking action</a:t>
                      </a:r>
                    </a:p>
                    <a:p>
                      <a:pPr>
                        <a:lnSpc>
                          <a:spcPct val="107000"/>
                        </a:lnSpc>
                        <a:spcAft>
                          <a:spcPts val="0"/>
                        </a:spcAft>
                      </a:pPr>
                      <a:r>
                        <a:rPr lang="en-GB" sz="900">
                          <a:effectLst/>
                        </a:rPr>
                        <a:t>-Using music for tension and atmosphere</a:t>
                      </a:r>
                    </a:p>
                    <a:p>
                      <a:pPr>
                        <a:lnSpc>
                          <a:spcPct val="107000"/>
                        </a:lnSpc>
                        <a:spcAft>
                          <a:spcPts val="0"/>
                        </a:spcAft>
                      </a:pPr>
                      <a:r>
                        <a:rPr lang="en-GB" sz="900">
                          <a:effectLst/>
                        </a:rPr>
                        <a:t>-Performance and composition task based</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hMerge="1">
                  <a:txBody>
                    <a:bodyPr/>
                    <a:lstStyle/>
                    <a:p>
                      <a:endParaRPr lang="en-GB"/>
                    </a:p>
                  </a:txBody>
                  <a:tcPr/>
                </a:tc>
                <a:tc>
                  <a:txBody>
                    <a:bodyPr/>
                    <a:lstStyle/>
                    <a:p>
                      <a:pPr>
                        <a:lnSpc>
                          <a:spcPct val="107000"/>
                        </a:lnSpc>
                        <a:spcAft>
                          <a:spcPts val="0"/>
                        </a:spcAft>
                      </a:pPr>
                      <a:r>
                        <a:rPr lang="en-GB" sz="900">
                          <a:effectLst/>
                        </a:rPr>
                        <a:t>Musical Theatre</a:t>
                      </a:r>
                    </a:p>
                    <a:p>
                      <a:pPr>
                        <a:lnSpc>
                          <a:spcPct val="107000"/>
                        </a:lnSpc>
                        <a:spcAft>
                          <a:spcPts val="0"/>
                        </a:spcAft>
                      </a:pPr>
                      <a:r>
                        <a:rPr lang="en-GB" sz="900">
                          <a:effectLst/>
                        </a:rPr>
                        <a:t>-Theatre styles</a:t>
                      </a:r>
                    </a:p>
                    <a:p>
                      <a:pPr>
                        <a:lnSpc>
                          <a:spcPct val="107000"/>
                        </a:lnSpc>
                        <a:spcAft>
                          <a:spcPts val="0"/>
                        </a:spcAft>
                      </a:pPr>
                      <a:r>
                        <a:rPr lang="en-GB" sz="900">
                          <a:effectLst/>
                        </a:rPr>
                        <a:t>-Opera vs contemporary</a:t>
                      </a:r>
                    </a:p>
                    <a:p>
                      <a:pPr>
                        <a:lnSpc>
                          <a:spcPct val="107000"/>
                        </a:lnSpc>
                        <a:spcAft>
                          <a:spcPts val="0"/>
                        </a:spcAft>
                      </a:pPr>
                      <a:r>
                        <a:rPr lang="en-GB" sz="900">
                          <a:effectLst/>
                        </a:rPr>
                        <a:t>-Song from a musical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700">
                          <a:effectLst/>
                        </a:rPr>
                        <a:t>Live Lounge</a:t>
                      </a:r>
                      <a:endParaRPr lang="en-GB" sz="900">
                        <a:effectLst/>
                      </a:endParaRPr>
                    </a:p>
                    <a:p>
                      <a:pPr>
                        <a:lnSpc>
                          <a:spcPct val="107000"/>
                        </a:lnSpc>
                        <a:spcAft>
                          <a:spcPts val="0"/>
                        </a:spcAft>
                      </a:pPr>
                      <a:r>
                        <a:rPr lang="en-GB" sz="700">
                          <a:effectLst/>
                        </a:rPr>
                        <a:t>-Guitar, keyboard, vocals and drums</a:t>
                      </a:r>
                      <a:endParaRPr lang="en-GB" sz="900">
                        <a:effectLst/>
                      </a:endParaRPr>
                    </a:p>
                    <a:p>
                      <a:pPr>
                        <a:lnSpc>
                          <a:spcPct val="107000"/>
                        </a:lnSpc>
                        <a:spcAft>
                          <a:spcPts val="0"/>
                        </a:spcAft>
                      </a:pPr>
                      <a:r>
                        <a:rPr lang="en-GB" sz="700">
                          <a:effectLst/>
                        </a:rPr>
                        <a:t>-Ensemble skills</a:t>
                      </a:r>
                      <a:endParaRPr lang="en-GB" sz="900">
                        <a:effectLst/>
                      </a:endParaRPr>
                    </a:p>
                    <a:p>
                      <a:pPr>
                        <a:lnSpc>
                          <a:spcPct val="107000"/>
                        </a:lnSpc>
                        <a:spcAft>
                          <a:spcPts val="0"/>
                        </a:spcAft>
                      </a:pPr>
                      <a:r>
                        <a:rPr lang="en-GB" sz="700">
                          <a:effectLst/>
                        </a:rPr>
                        <a:t>-Learning a song from start to finish in bonds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extLst>
                  <a:ext uri="{0D108BD9-81ED-4DB2-BD59-A6C34878D82A}">
                    <a16:rowId xmlns:a16="http://schemas.microsoft.com/office/drawing/2014/main" val="2814616694"/>
                  </a:ext>
                </a:extLst>
              </a:tr>
              <a:tr h="415421">
                <a:tc>
                  <a:txBody>
                    <a:bodyPr/>
                    <a:lstStyle/>
                    <a:p>
                      <a:pPr algn="ctr">
                        <a:lnSpc>
                          <a:spcPct val="107000"/>
                        </a:lnSpc>
                        <a:spcAft>
                          <a:spcPts val="0"/>
                        </a:spcAft>
                      </a:pPr>
                      <a:r>
                        <a:rPr lang="en-GB" sz="900">
                          <a:effectLst/>
                        </a:rPr>
                        <a:t>PE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gridSpan="2">
                  <a:txBody>
                    <a:bodyPr/>
                    <a:lstStyle/>
                    <a:p>
                      <a:pPr>
                        <a:lnSpc>
                          <a:spcPct val="107000"/>
                        </a:lnSpc>
                        <a:spcAft>
                          <a:spcPts val="0"/>
                        </a:spcAft>
                      </a:pPr>
                      <a:r>
                        <a:rPr lang="en-GB" sz="900" dirty="0">
                          <a:effectLst/>
                        </a:rPr>
                        <a:t>Invasion Games</a:t>
                      </a:r>
                    </a:p>
                    <a:p>
                      <a:pPr>
                        <a:lnSpc>
                          <a:spcPct val="107000"/>
                        </a:lnSpc>
                        <a:spcAft>
                          <a:spcPts val="0"/>
                        </a:spcAft>
                      </a:pPr>
                      <a:r>
                        <a:rPr lang="en-GB" sz="900" dirty="0">
                          <a:effectLst/>
                        </a:rPr>
                        <a:t>Football, Netball, Basketball</a:t>
                      </a:r>
                    </a:p>
                    <a:p>
                      <a:pPr>
                        <a:lnSpc>
                          <a:spcPct val="107000"/>
                        </a:lnSpc>
                        <a:spcAft>
                          <a:spcPts val="0"/>
                        </a:spcAft>
                      </a:pPr>
                      <a:r>
                        <a:rPr lang="en-GB" sz="900" dirty="0">
                          <a:effectLst/>
                        </a:rPr>
                        <a:t>(Tactics, Outwitting opponents)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hMerge="1">
                  <a:txBody>
                    <a:bodyPr/>
                    <a:lstStyle/>
                    <a:p>
                      <a:endParaRPr lang="en-GB"/>
                    </a:p>
                  </a:txBody>
                  <a:tcPr/>
                </a:tc>
                <a:tc gridSpan="2">
                  <a:txBody>
                    <a:bodyPr/>
                    <a:lstStyle/>
                    <a:p>
                      <a:pPr>
                        <a:lnSpc>
                          <a:spcPct val="107000"/>
                        </a:lnSpc>
                        <a:spcAft>
                          <a:spcPts val="0"/>
                        </a:spcAft>
                      </a:pPr>
                      <a:r>
                        <a:rPr lang="en-GB" sz="900">
                          <a:effectLst/>
                        </a:rPr>
                        <a:t>Movement – Aesthetics</a:t>
                      </a:r>
                    </a:p>
                    <a:p>
                      <a:pPr>
                        <a:lnSpc>
                          <a:spcPct val="107000"/>
                        </a:lnSpc>
                        <a:spcAft>
                          <a:spcPts val="0"/>
                        </a:spcAft>
                      </a:pPr>
                      <a:r>
                        <a:rPr lang="en-GB" sz="900">
                          <a:effectLst/>
                        </a:rPr>
                        <a:t>Badminton, Table Tennis, H and F</a:t>
                      </a:r>
                    </a:p>
                    <a:p>
                      <a:pPr>
                        <a:lnSpc>
                          <a:spcPct val="107000"/>
                        </a:lnSpc>
                        <a:spcAft>
                          <a:spcPts val="0"/>
                        </a:spcAft>
                      </a:pPr>
                      <a:r>
                        <a:rPr lang="en-GB" sz="900">
                          <a:effectLst/>
                        </a:rPr>
                        <a:t>(Tactics, Outwitting opponents)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hMerge="1">
                  <a:txBody>
                    <a:bodyPr/>
                    <a:lstStyle/>
                    <a:p>
                      <a:endParaRPr lang="en-GB"/>
                    </a:p>
                  </a:txBody>
                  <a:tcPr/>
                </a:tc>
                <a:tc gridSpan="2">
                  <a:txBody>
                    <a:bodyPr/>
                    <a:lstStyle/>
                    <a:p>
                      <a:pPr>
                        <a:lnSpc>
                          <a:spcPct val="107000"/>
                        </a:lnSpc>
                        <a:spcAft>
                          <a:spcPts val="0"/>
                        </a:spcAft>
                      </a:pPr>
                      <a:r>
                        <a:rPr lang="en-GB" sz="900">
                          <a:effectLst/>
                        </a:rPr>
                        <a:t>Striking + Fielding – Athletics</a:t>
                      </a:r>
                    </a:p>
                    <a:p>
                      <a:pPr>
                        <a:lnSpc>
                          <a:spcPct val="107000"/>
                        </a:lnSpc>
                        <a:spcAft>
                          <a:spcPts val="0"/>
                        </a:spcAft>
                      </a:pPr>
                      <a:r>
                        <a:rPr lang="en-GB" sz="900">
                          <a:effectLst/>
                        </a:rPr>
                        <a:t>Rounders/Cricket, Athletics</a:t>
                      </a:r>
                    </a:p>
                    <a:p>
                      <a:pPr>
                        <a:lnSpc>
                          <a:spcPct val="107000"/>
                        </a:lnSpc>
                        <a:spcAft>
                          <a:spcPts val="0"/>
                        </a:spcAft>
                      </a:pPr>
                      <a:r>
                        <a:rPr lang="en-GB" sz="900">
                          <a:effectLst/>
                        </a:rPr>
                        <a:t>(Tactics, Outwitting opponents)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hMerge="1">
                  <a:txBody>
                    <a:bodyPr/>
                    <a:lstStyle/>
                    <a:p>
                      <a:endParaRPr lang="en-GB"/>
                    </a:p>
                  </a:txBody>
                  <a:tcPr/>
                </a:tc>
                <a:extLst>
                  <a:ext uri="{0D108BD9-81ED-4DB2-BD59-A6C34878D82A}">
                    <a16:rowId xmlns:a16="http://schemas.microsoft.com/office/drawing/2014/main" val="3317997851"/>
                  </a:ext>
                </a:extLst>
              </a:tr>
              <a:tr h="1118126">
                <a:tc>
                  <a:txBody>
                    <a:bodyPr/>
                    <a:lstStyle/>
                    <a:p>
                      <a:pPr algn="ctr">
                        <a:lnSpc>
                          <a:spcPct val="107000"/>
                        </a:lnSpc>
                        <a:spcAft>
                          <a:spcPts val="0"/>
                        </a:spcAft>
                      </a:pPr>
                      <a:r>
                        <a:rPr lang="en-GB" sz="900">
                          <a:effectLst/>
                        </a:rPr>
                        <a:t>RE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gridSpan="2">
                  <a:txBody>
                    <a:bodyPr/>
                    <a:lstStyle/>
                    <a:p>
                      <a:pPr>
                        <a:lnSpc>
                          <a:spcPct val="107000"/>
                        </a:lnSpc>
                        <a:spcAft>
                          <a:spcPts val="0"/>
                        </a:spcAft>
                      </a:pPr>
                      <a:r>
                        <a:rPr lang="en-GB" sz="900" dirty="0">
                          <a:effectLst/>
                        </a:rPr>
                        <a:t>During this term, students will study the topic of vocations, beginning with priesthood, through to religious orders and culminating in marriage. During the latter half of the term students will study the Church in the modern world with a focus on topics such as stewardship, social justice and abortion</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hMerge="1">
                  <a:txBody>
                    <a:bodyPr/>
                    <a:lstStyle/>
                    <a:p>
                      <a:endParaRPr lang="en-GB"/>
                    </a:p>
                  </a:txBody>
                  <a:tcPr/>
                </a:tc>
                <a:tc>
                  <a:txBody>
                    <a:bodyPr/>
                    <a:lstStyle/>
                    <a:p>
                      <a:pPr>
                        <a:lnSpc>
                          <a:spcPct val="107000"/>
                        </a:lnSpc>
                        <a:spcAft>
                          <a:spcPts val="0"/>
                        </a:spcAft>
                      </a:pPr>
                      <a:r>
                        <a:rPr lang="en-GB" sz="900" dirty="0">
                          <a:effectLst/>
                        </a:rPr>
                        <a:t>Students will continue to study the Church in the modern world, taking time to look at abortion, animal rights, secularism and humanism</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dirty="0">
                          <a:effectLst/>
                        </a:rPr>
                        <a:t>During this half-term, students will focus on the key beliefs of Islam. They will consider similarities and differences with Christianity.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a:effectLst/>
                        </a:rPr>
                        <a:t>Students will continue to study Islam with a focus on the practices of the faith e.g. prayer, pilgrimage, daily life</a:t>
                      </a:r>
                    </a:p>
                    <a:p>
                      <a:pP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700">
                          <a:effectLst/>
                        </a:rPr>
                        <a:t>The final unit, Revelation, involves big questions centred around the philosophy of religion i.e. God as creator, designer and God in the Bible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extLst>
                  <a:ext uri="{0D108BD9-81ED-4DB2-BD59-A6C34878D82A}">
                    <a16:rowId xmlns:a16="http://schemas.microsoft.com/office/drawing/2014/main" val="1394458962"/>
                  </a:ext>
                </a:extLst>
              </a:tr>
              <a:tr h="837044">
                <a:tc>
                  <a:txBody>
                    <a:bodyPr/>
                    <a:lstStyle/>
                    <a:p>
                      <a:pPr algn="ctr">
                        <a:lnSpc>
                          <a:spcPct val="107000"/>
                        </a:lnSpc>
                        <a:spcAft>
                          <a:spcPts val="0"/>
                        </a:spcAft>
                      </a:pPr>
                      <a:r>
                        <a:rPr lang="en-GB" sz="900">
                          <a:effectLst/>
                        </a:rPr>
                        <a:t>Science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a:effectLst/>
                        </a:rPr>
                        <a:t>-Genes and</a:t>
                      </a:r>
                    </a:p>
                    <a:p>
                      <a:pPr>
                        <a:lnSpc>
                          <a:spcPct val="107000"/>
                        </a:lnSpc>
                        <a:spcAft>
                          <a:spcPts val="0"/>
                        </a:spcAft>
                      </a:pPr>
                      <a:r>
                        <a:rPr lang="en-GB" sz="900">
                          <a:effectLst/>
                        </a:rPr>
                        <a:t>Chromosomes and the inheritance of characteristics</a:t>
                      </a:r>
                    </a:p>
                    <a:p>
                      <a:pPr>
                        <a:lnSpc>
                          <a:spcPct val="107000"/>
                        </a:lnSpc>
                        <a:spcAft>
                          <a:spcPts val="0"/>
                        </a:spcAft>
                      </a:pPr>
                      <a:r>
                        <a:rPr lang="en-GB" sz="900">
                          <a:effectLst/>
                        </a:rPr>
                        <a:t>-Foundations</a:t>
                      </a:r>
                    </a:p>
                    <a:p>
                      <a:pPr>
                        <a:lnSpc>
                          <a:spcPct val="107000"/>
                        </a:lnSpc>
                        <a:spcAft>
                          <a:spcPts val="0"/>
                        </a:spcAft>
                      </a:pPr>
                      <a:r>
                        <a:rPr lang="en-GB" sz="900">
                          <a:effectLst/>
                        </a:rPr>
                        <a:t>of Biology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a:effectLst/>
                        </a:rPr>
                        <a:t>-Separating</a:t>
                      </a:r>
                    </a:p>
                    <a:p>
                      <a:pPr>
                        <a:lnSpc>
                          <a:spcPct val="107000"/>
                        </a:lnSpc>
                        <a:spcAft>
                          <a:spcPts val="0"/>
                        </a:spcAft>
                      </a:pPr>
                      <a:r>
                        <a:rPr lang="en-GB" sz="900">
                          <a:effectLst/>
                        </a:rPr>
                        <a:t>mixtures</a:t>
                      </a:r>
                    </a:p>
                    <a:p>
                      <a:pPr>
                        <a:lnSpc>
                          <a:spcPct val="107000"/>
                        </a:lnSpc>
                        <a:spcAft>
                          <a:spcPts val="0"/>
                        </a:spcAft>
                      </a:pPr>
                      <a:r>
                        <a:rPr lang="en-GB" sz="900">
                          <a:effectLst/>
                        </a:rPr>
                        <a:t>-Motion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a:effectLst/>
                        </a:rPr>
                        <a:t>-Health and</a:t>
                      </a:r>
                    </a:p>
                    <a:p>
                      <a:pPr>
                        <a:lnSpc>
                          <a:spcPct val="107000"/>
                        </a:lnSpc>
                        <a:spcAft>
                          <a:spcPts val="0"/>
                        </a:spcAft>
                      </a:pPr>
                      <a:r>
                        <a:rPr lang="en-GB" sz="900">
                          <a:effectLst/>
                        </a:rPr>
                        <a:t>Disease including the immune system and the effects of various diseases</a:t>
                      </a:r>
                    </a:p>
                    <a:p>
                      <a:pP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dirty="0">
                          <a:effectLst/>
                        </a:rPr>
                        <a:t>-Atoms and the</a:t>
                      </a:r>
                    </a:p>
                    <a:p>
                      <a:pPr>
                        <a:lnSpc>
                          <a:spcPct val="107000"/>
                        </a:lnSpc>
                        <a:spcAft>
                          <a:spcPts val="0"/>
                        </a:spcAft>
                      </a:pPr>
                      <a:r>
                        <a:rPr lang="en-GB" sz="900" dirty="0">
                          <a:effectLst/>
                        </a:rPr>
                        <a:t>periodic table</a:t>
                      </a:r>
                    </a:p>
                    <a:p>
                      <a:pPr>
                        <a:lnSpc>
                          <a:spcPct val="107000"/>
                        </a:lnSpc>
                        <a:spcAft>
                          <a:spcPts val="0"/>
                        </a:spcAft>
                      </a:pPr>
                      <a:r>
                        <a:rPr lang="en-GB" sz="900" dirty="0">
                          <a:effectLst/>
                        </a:rPr>
                        <a:t>-Conservation of energy</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dirty="0">
                          <a:effectLst/>
                        </a:rPr>
                        <a:t>-Cells and</a:t>
                      </a:r>
                    </a:p>
                    <a:p>
                      <a:pPr>
                        <a:lnSpc>
                          <a:spcPct val="107000"/>
                        </a:lnSpc>
                        <a:spcAft>
                          <a:spcPts val="0"/>
                        </a:spcAft>
                      </a:pPr>
                      <a:r>
                        <a:rPr lang="en-GB" sz="900" dirty="0">
                          <a:effectLst/>
                        </a:rPr>
                        <a:t>Control in terms of the growth of the body</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700">
                          <a:effectLst/>
                        </a:rPr>
                        <a:t>-Forces and</a:t>
                      </a:r>
                      <a:endParaRPr lang="en-GB" sz="900">
                        <a:effectLst/>
                      </a:endParaRPr>
                    </a:p>
                    <a:p>
                      <a:pPr>
                        <a:lnSpc>
                          <a:spcPct val="107000"/>
                        </a:lnSpc>
                        <a:spcAft>
                          <a:spcPts val="0"/>
                        </a:spcAft>
                      </a:pPr>
                      <a:r>
                        <a:rPr lang="en-GB" sz="700">
                          <a:effectLst/>
                        </a:rPr>
                        <a:t>motion</a:t>
                      </a:r>
                      <a:endParaRPr lang="en-GB" sz="900">
                        <a:effectLst/>
                      </a:endParaRPr>
                    </a:p>
                    <a:p>
                      <a:pPr>
                        <a:lnSpc>
                          <a:spcPct val="107000"/>
                        </a:lnSpc>
                        <a:spcAft>
                          <a:spcPts val="0"/>
                        </a:spcAft>
                      </a:pPr>
                      <a:r>
                        <a:rPr lang="en-GB" sz="700">
                          <a:effectLst/>
                        </a:rPr>
                        <a:t>-Ecosystems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extLst>
                  <a:ext uri="{0D108BD9-81ED-4DB2-BD59-A6C34878D82A}">
                    <a16:rowId xmlns:a16="http://schemas.microsoft.com/office/drawing/2014/main" val="172000439"/>
                  </a:ext>
                </a:extLst>
              </a:tr>
              <a:tr h="144128">
                <a:tc rowSpan="2">
                  <a:txBody>
                    <a:bodyPr/>
                    <a:lstStyle/>
                    <a:p>
                      <a:pPr algn="ctr">
                        <a:lnSpc>
                          <a:spcPct val="107000"/>
                        </a:lnSpc>
                        <a:spcAft>
                          <a:spcPts val="0"/>
                        </a:spcAft>
                      </a:pPr>
                      <a:r>
                        <a:rPr lang="en-GB" sz="900">
                          <a:effectLst/>
                        </a:rPr>
                        <a:t>Design &amp; Technology</a:t>
                      </a:r>
                    </a:p>
                    <a:p>
                      <a:pPr algn="ctr">
                        <a:lnSpc>
                          <a:spcPct val="107000"/>
                        </a:lnSpc>
                        <a:spcAft>
                          <a:spcPts val="0"/>
                        </a:spcAft>
                      </a:pPr>
                      <a:r>
                        <a:rPr lang="en-GB" sz="900">
                          <a:effectLst/>
                        </a:rPr>
                        <a:t>A 14 lesson rotation across 4 areas based on the theme ‘Designers and careers in Design &amp; Tech’</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gridSpan="2">
                  <a:txBody>
                    <a:bodyPr/>
                    <a:lstStyle/>
                    <a:p>
                      <a:pPr>
                        <a:lnSpc>
                          <a:spcPct val="107000"/>
                        </a:lnSpc>
                        <a:spcAft>
                          <a:spcPts val="0"/>
                        </a:spcAft>
                      </a:pPr>
                      <a:r>
                        <a:rPr lang="en-GB" sz="900">
                          <a:effectLst/>
                        </a:rPr>
                        <a:t>Area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hMerge="1">
                  <a:txBody>
                    <a:bodyPr/>
                    <a:lstStyle/>
                    <a:p>
                      <a:endParaRPr lang="en-GB"/>
                    </a:p>
                  </a:txBody>
                  <a:tcPr/>
                </a:tc>
                <a:tc>
                  <a:txBody>
                    <a:bodyPr/>
                    <a:lstStyle/>
                    <a:p>
                      <a:pPr>
                        <a:lnSpc>
                          <a:spcPct val="107000"/>
                        </a:lnSpc>
                        <a:spcAft>
                          <a:spcPts val="0"/>
                        </a:spcAft>
                      </a:pPr>
                      <a:r>
                        <a:rPr lang="en-GB" sz="900">
                          <a:effectLst/>
                        </a:rPr>
                        <a:t>Area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a:effectLst/>
                        </a:rPr>
                        <a:t>Area 3</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gridSpan="2">
                  <a:txBody>
                    <a:bodyPr/>
                    <a:lstStyle/>
                    <a:p>
                      <a:r>
                        <a:rPr lang="en-GB" sz="900" dirty="0">
                          <a:effectLst/>
                        </a:rPr>
                        <a:t>Area 4</a:t>
                      </a:r>
                      <a:endParaRPr lang="en-GB"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3" marR="53853" marT="0" marB="0"/>
                </a:tc>
                <a:tc hMerge="1">
                  <a:txBody>
                    <a:bodyPr/>
                    <a:lstStyle/>
                    <a:p>
                      <a:endParaRPr lang="en-GB"/>
                    </a:p>
                  </a:txBody>
                  <a:tcPr/>
                </a:tc>
                <a:extLst>
                  <a:ext uri="{0D108BD9-81ED-4DB2-BD59-A6C34878D82A}">
                    <a16:rowId xmlns:a16="http://schemas.microsoft.com/office/drawing/2014/main" val="3354595884"/>
                  </a:ext>
                </a:extLst>
              </a:tr>
              <a:tr h="1118126">
                <a:tc vMerge="1">
                  <a:txBody>
                    <a:bodyPr/>
                    <a:lstStyle/>
                    <a:p>
                      <a:endParaRPr lang="en-GB"/>
                    </a:p>
                  </a:txBody>
                  <a:tcPr/>
                </a:tc>
                <a:tc gridSpan="2">
                  <a:txBody>
                    <a:bodyPr/>
                    <a:lstStyle/>
                    <a:p>
                      <a:pPr>
                        <a:lnSpc>
                          <a:spcPct val="107000"/>
                        </a:lnSpc>
                        <a:spcAft>
                          <a:spcPts val="0"/>
                        </a:spcAft>
                      </a:pPr>
                      <a:r>
                        <a:rPr lang="en-GB" sz="900" dirty="0">
                          <a:effectLst/>
                        </a:rPr>
                        <a:t>Recycling &amp; Product Design Create a new product using recycled plastics as a basis.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hMerge="1">
                  <a:txBody>
                    <a:bodyPr/>
                    <a:lstStyle/>
                    <a:p>
                      <a:endParaRPr lang="en-GB"/>
                    </a:p>
                  </a:txBody>
                  <a:tcPr/>
                </a:tc>
                <a:tc>
                  <a:txBody>
                    <a:bodyPr/>
                    <a:lstStyle/>
                    <a:p>
                      <a:pPr>
                        <a:lnSpc>
                          <a:spcPct val="107000"/>
                        </a:lnSpc>
                        <a:spcAft>
                          <a:spcPts val="0"/>
                        </a:spcAft>
                      </a:pPr>
                      <a:r>
                        <a:rPr lang="en-GB" sz="900">
                          <a:effectLst/>
                        </a:rPr>
                        <a:t>Thermochromic materials &amp; biomimicry Develop an understanding of thermochromic pigments and biomimicry in Textile Design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a:txBody>
                    <a:bodyPr/>
                    <a:lstStyle/>
                    <a:p>
                      <a:pPr>
                        <a:lnSpc>
                          <a:spcPct val="107000"/>
                        </a:lnSpc>
                        <a:spcAft>
                          <a:spcPts val="0"/>
                        </a:spcAft>
                      </a:pPr>
                      <a:r>
                        <a:rPr lang="en-GB" sz="900">
                          <a:effectLst/>
                        </a:rPr>
                        <a:t>Food and nutrition – Understand and apply the principles of nutrition and health Pastry dishes cooked in Year 9: · Cottage pie · Pastry pie</a:t>
                      </a:r>
                    </a:p>
                    <a:p>
                      <a:pPr>
                        <a:lnSpc>
                          <a:spcPct val="107000"/>
                        </a:lnSpc>
                        <a:spcAft>
                          <a:spcPts val="0"/>
                        </a:spcAft>
                      </a:pPr>
                      <a:r>
                        <a:rPr lang="en-GB" sz="900">
                          <a:effectLst/>
                        </a:rPr>
                        <a:t>Adapted pie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853" marR="53853" marT="0" marB="0"/>
                </a:tc>
                <a:tc gridSpan="2">
                  <a:txBody>
                    <a:bodyPr/>
                    <a:lstStyle/>
                    <a:p>
                      <a:r>
                        <a:rPr lang="en-GB" sz="900" dirty="0">
                          <a:effectLst/>
                        </a:rPr>
                        <a:t>Chair Design - Analyse the work of past and present designers as the basis of developing creative design ideas. Develop and communicate design ideas using annotated sketches and detailed plans,</a:t>
                      </a:r>
                    </a:p>
                    <a:p>
                      <a:r>
                        <a:rPr lang="en-GB" sz="900" dirty="0">
                          <a:effectLst/>
                        </a:rPr>
                        <a:t> </a:t>
                      </a:r>
                      <a:endParaRPr lang="en-GB"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53" marR="53853" marT="0" marB="0"/>
                </a:tc>
                <a:tc hMerge="1">
                  <a:txBody>
                    <a:bodyPr/>
                    <a:lstStyle/>
                    <a:p>
                      <a:endParaRPr lang="en-GB"/>
                    </a:p>
                  </a:txBody>
                  <a:tcPr/>
                </a:tc>
                <a:extLst>
                  <a:ext uri="{0D108BD9-81ED-4DB2-BD59-A6C34878D82A}">
                    <a16:rowId xmlns:a16="http://schemas.microsoft.com/office/drawing/2014/main" val="2208862603"/>
                  </a:ext>
                </a:extLst>
              </a:tr>
            </a:tbl>
          </a:graphicData>
        </a:graphic>
      </p:graphicFrame>
    </p:spTree>
    <p:extLst>
      <p:ext uri="{BB962C8B-B14F-4D97-AF65-F5344CB8AC3E}">
        <p14:creationId xmlns:p14="http://schemas.microsoft.com/office/powerpoint/2010/main" val="330928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60C1-85DE-6BCC-2A17-1881A4D235A6}"/>
              </a:ext>
            </a:extLst>
          </p:cNvPr>
          <p:cNvSpPr>
            <a:spLocks noGrp="1"/>
          </p:cNvSpPr>
          <p:nvPr>
            <p:ph type="title"/>
          </p:nvPr>
        </p:nvSpPr>
        <p:spPr/>
        <p:txBody>
          <a:bodyPr>
            <a:normAutofit fontScale="90000"/>
          </a:bodyPr>
          <a:lstStyle/>
          <a:p>
            <a:r>
              <a:rPr lang="en-GB" b="1"/>
              <a:t>Homework - What does St Antony’s pupil voice say?</a:t>
            </a:r>
            <a:endParaRPr lang="en-GB"/>
          </a:p>
        </p:txBody>
      </p:sp>
      <p:sp>
        <p:nvSpPr>
          <p:cNvPr id="3" name="Content Placeholder 2">
            <a:extLst>
              <a:ext uri="{FF2B5EF4-FFF2-40B4-BE49-F238E27FC236}">
                <a16:creationId xmlns:a16="http://schemas.microsoft.com/office/drawing/2014/main" id="{875697D8-4E1C-19BB-4693-F9899F2C47AF}"/>
              </a:ext>
            </a:extLst>
          </p:cNvPr>
          <p:cNvSpPr>
            <a:spLocks noGrp="1"/>
          </p:cNvSpPr>
          <p:nvPr>
            <p:ph idx="1"/>
          </p:nvPr>
        </p:nvSpPr>
        <p:spPr>
          <a:xfrm>
            <a:off x="1807854" y="1785465"/>
            <a:ext cx="8576292" cy="2383506"/>
          </a:xfrm>
        </p:spPr>
        <p:txBody>
          <a:bodyPr>
            <a:normAutofit/>
          </a:bodyPr>
          <a:lstStyle/>
          <a:p>
            <a:pPr marL="0" indent="0" algn="ctr">
              <a:buNone/>
            </a:pPr>
            <a:r>
              <a:rPr lang="en-GB" sz="4000" i="1"/>
              <a:t>“Homework is a waste of time, and nobody checks it anyway”</a:t>
            </a:r>
          </a:p>
        </p:txBody>
      </p:sp>
      <p:pic>
        <p:nvPicPr>
          <p:cNvPr id="1026" name="Picture 2" descr="What's the point in life? — Philosophy for Life">
            <a:extLst>
              <a:ext uri="{FF2B5EF4-FFF2-40B4-BE49-F238E27FC236}">
                <a16:creationId xmlns:a16="http://schemas.microsoft.com/office/drawing/2014/main" id="{BA90F02E-8301-B134-12B3-82A9FD7B2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867" y="3532211"/>
            <a:ext cx="2740266" cy="2034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02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60C1-85DE-6BCC-2A17-1881A4D235A6}"/>
              </a:ext>
            </a:extLst>
          </p:cNvPr>
          <p:cNvSpPr>
            <a:spLocks noGrp="1"/>
          </p:cNvSpPr>
          <p:nvPr>
            <p:ph type="title"/>
          </p:nvPr>
        </p:nvSpPr>
        <p:spPr/>
        <p:txBody>
          <a:bodyPr>
            <a:normAutofit/>
          </a:bodyPr>
          <a:lstStyle/>
          <a:p>
            <a:r>
              <a:rPr lang="en-GB" b="1" dirty="0"/>
              <a:t>What does the research say about homework?</a:t>
            </a:r>
            <a:endParaRPr lang="en-GB" dirty="0"/>
          </a:p>
        </p:txBody>
      </p:sp>
      <p:sp>
        <p:nvSpPr>
          <p:cNvPr id="3" name="Content Placeholder 2">
            <a:extLst>
              <a:ext uri="{FF2B5EF4-FFF2-40B4-BE49-F238E27FC236}">
                <a16:creationId xmlns:a16="http://schemas.microsoft.com/office/drawing/2014/main" id="{875697D8-4E1C-19BB-4693-F9899F2C47AF}"/>
              </a:ext>
            </a:extLst>
          </p:cNvPr>
          <p:cNvSpPr>
            <a:spLocks noGrp="1"/>
          </p:cNvSpPr>
          <p:nvPr>
            <p:ph idx="1"/>
          </p:nvPr>
        </p:nvSpPr>
        <p:spPr>
          <a:xfrm>
            <a:off x="513080" y="1414567"/>
            <a:ext cx="11120120" cy="4351338"/>
          </a:xfrm>
        </p:spPr>
        <p:txBody>
          <a:bodyPr>
            <a:noAutofit/>
          </a:bodyPr>
          <a:lstStyle/>
          <a:p>
            <a:pPr marL="514350" indent="-514350">
              <a:buFont typeface="+mj-lt"/>
              <a:buAutoNum type="arabicPeriod"/>
            </a:pPr>
            <a:r>
              <a:rPr lang="en-GB" dirty="0"/>
              <a:t>Homework has a </a:t>
            </a:r>
            <a:r>
              <a:rPr lang="en-GB" b="1" dirty="0"/>
              <a:t>significant</a:t>
            </a:r>
            <a:r>
              <a:rPr lang="en-GB" dirty="0"/>
              <a:t> </a:t>
            </a:r>
            <a:r>
              <a:rPr lang="en-GB" b="1" dirty="0"/>
              <a:t>positive impact</a:t>
            </a:r>
            <a:r>
              <a:rPr lang="en-GB" dirty="0"/>
              <a:t>, </a:t>
            </a:r>
            <a:r>
              <a:rPr lang="en-GB" b="1" dirty="0"/>
              <a:t>particularly with pupils in secondary schools</a:t>
            </a:r>
            <a:r>
              <a:rPr lang="en-GB" dirty="0"/>
              <a:t>.</a:t>
            </a:r>
          </a:p>
          <a:p>
            <a:pPr marL="514350" indent="-514350">
              <a:buFont typeface="+mj-lt"/>
              <a:buAutoNum type="arabicPeriod"/>
            </a:pPr>
            <a:endParaRPr lang="en-GB" dirty="0"/>
          </a:p>
          <a:p>
            <a:pPr marL="514350" indent="-514350">
              <a:buFont typeface="+mj-lt"/>
              <a:buAutoNum type="arabicPeriod"/>
            </a:pPr>
            <a:r>
              <a:rPr lang="en-GB" dirty="0"/>
              <a:t>Homework that is </a:t>
            </a:r>
            <a:r>
              <a:rPr lang="en-GB" b="1" dirty="0"/>
              <a:t>linked to classroom work</a:t>
            </a:r>
            <a:r>
              <a:rPr lang="en-GB" dirty="0"/>
              <a:t> tends to be more effective.</a:t>
            </a:r>
          </a:p>
          <a:p>
            <a:pPr marL="514350" indent="-514350">
              <a:buFont typeface="+mj-lt"/>
              <a:buAutoNum type="arabicPeriod"/>
            </a:pPr>
            <a:endParaRPr lang="en-GB" b="1" dirty="0"/>
          </a:p>
          <a:p>
            <a:pPr marL="514350" indent="-514350">
              <a:buFont typeface="+mj-lt"/>
              <a:buAutoNum type="arabicPeriod" startAt="3"/>
            </a:pPr>
            <a:r>
              <a:rPr lang="en-GB" dirty="0"/>
              <a:t>It is important to </a:t>
            </a:r>
            <a:r>
              <a:rPr lang="en-GB" b="1" dirty="0"/>
              <a:t>make the purpose of homework clear to pupils.</a:t>
            </a:r>
          </a:p>
          <a:p>
            <a:pPr marL="514350" indent="-514350">
              <a:buFont typeface="+mj-lt"/>
              <a:buAutoNum type="arabicPeriod" startAt="3"/>
            </a:pPr>
            <a:endParaRPr lang="en-US" dirty="0"/>
          </a:p>
          <a:p>
            <a:pPr marL="514350" indent="-514350">
              <a:buFont typeface="+mj-lt"/>
              <a:buAutoNum type="arabicPeriod" startAt="3"/>
            </a:pPr>
            <a:r>
              <a:rPr lang="en-GB" dirty="0"/>
              <a:t>The </a:t>
            </a:r>
            <a:r>
              <a:rPr lang="en-GB" b="1" dirty="0"/>
              <a:t>quality</a:t>
            </a:r>
            <a:r>
              <a:rPr lang="en-GB" dirty="0"/>
              <a:t> of the task set appears to be </a:t>
            </a:r>
            <a:r>
              <a:rPr lang="en-GB" b="1" dirty="0"/>
              <a:t>more important than the quantity</a:t>
            </a:r>
            <a:r>
              <a:rPr lang="en-GB" dirty="0"/>
              <a:t>.</a:t>
            </a:r>
          </a:p>
          <a:p>
            <a:pPr marL="514350" indent="-514350">
              <a:buFont typeface="+mj-lt"/>
              <a:buAutoNum type="arabicPeriod"/>
            </a:pPr>
            <a:endParaRPr lang="en-GB" b="1" dirty="0"/>
          </a:p>
        </p:txBody>
      </p:sp>
    </p:spTree>
    <p:extLst>
      <p:ext uri="{BB962C8B-B14F-4D97-AF65-F5344CB8AC3E}">
        <p14:creationId xmlns:p14="http://schemas.microsoft.com/office/powerpoint/2010/main" val="137124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60C1-85DE-6BCC-2A17-1881A4D235A6}"/>
              </a:ext>
            </a:extLst>
          </p:cNvPr>
          <p:cNvSpPr>
            <a:spLocks noGrp="1"/>
          </p:cNvSpPr>
          <p:nvPr>
            <p:ph type="title"/>
          </p:nvPr>
        </p:nvSpPr>
        <p:spPr/>
        <p:txBody>
          <a:bodyPr>
            <a:normAutofit/>
          </a:bodyPr>
          <a:lstStyle/>
          <a:p>
            <a:r>
              <a:rPr lang="en-GB" b="1" dirty="0"/>
              <a:t>What does the research say about homework?</a:t>
            </a:r>
            <a:endParaRPr lang="en-GB" dirty="0"/>
          </a:p>
        </p:txBody>
      </p:sp>
      <p:sp>
        <p:nvSpPr>
          <p:cNvPr id="3" name="Content Placeholder 2">
            <a:extLst>
              <a:ext uri="{FF2B5EF4-FFF2-40B4-BE49-F238E27FC236}">
                <a16:creationId xmlns:a16="http://schemas.microsoft.com/office/drawing/2014/main" id="{875697D8-4E1C-19BB-4693-F9899F2C47AF}"/>
              </a:ext>
            </a:extLst>
          </p:cNvPr>
          <p:cNvSpPr>
            <a:spLocks noGrp="1"/>
          </p:cNvSpPr>
          <p:nvPr>
            <p:ph idx="1"/>
          </p:nvPr>
        </p:nvSpPr>
        <p:spPr>
          <a:xfrm>
            <a:off x="513080" y="1414567"/>
            <a:ext cx="11120120" cy="4351338"/>
          </a:xfrm>
        </p:spPr>
        <p:txBody>
          <a:bodyPr>
            <a:noAutofit/>
          </a:bodyPr>
          <a:lstStyle/>
          <a:p>
            <a:pPr marL="514350" indent="-514350">
              <a:buFont typeface="+mj-lt"/>
              <a:buAutoNum type="arabicPeriod"/>
            </a:pPr>
            <a:r>
              <a:rPr lang="en-GB" dirty="0"/>
              <a:t>Homework has a </a:t>
            </a:r>
            <a:r>
              <a:rPr lang="en-GB" b="1" dirty="0"/>
              <a:t>significant</a:t>
            </a:r>
            <a:r>
              <a:rPr lang="en-GB" dirty="0"/>
              <a:t> </a:t>
            </a:r>
            <a:r>
              <a:rPr lang="en-GB" b="1" dirty="0"/>
              <a:t>positive impact</a:t>
            </a:r>
            <a:r>
              <a:rPr lang="en-GB" dirty="0"/>
              <a:t>, </a:t>
            </a:r>
            <a:r>
              <a:rPr lang="en-GB" b="1" dirty="0"/>
              <a:t>particularly with pupils in secondary schools</a:t>
            </a:r>
            <a:r>
              <a:rPr lang="en-GB" dirty="0"/>
              <a:t>.</a:t>
            </a:r>
          </a:p>
          <a:p>
            <a:pPr marL="514350" indent="-514350">
              <a:buFont typeface="+mj-lt"/>
              <a:buAutoNum type="arabicPeriod"/>
            </a:pPr>
            <a:endParaRPr lang="en-GB" dirty="0"/>
          </a:p>
          <a:p>
            <a:pPr marL="514350" indent="-514350">
              <a:buFont typeface="+mj-lt"/>
              <a:buAutoNum type="arabicPeriod"/>
            </a:pPr>
            <a:r>
              <a:rPr lang="en-GB" dirty="0"/>
              <a:t>Homework that is </a:t>
            </a:r>
            <a:r>
              <a:rPr lang="en-GB" b="1" dirty="0"/>
              <a:t>linked to classroom work</a:t>
            </a:r>
            <a:r>
              <a:rPr lang="en-GB" dirty="0"/>
              <a:t> tends to be more effective.</a:t>
            </a:r>
          </a:p>
          <a:p>
            <a:pPr marL="514350" indent="-514350">
              <a:buFont typeface="+mj-lt"/>
              <a:buAutoNum type="arabicPeriod"/>
            </a:pPr>
            <a:endParaRPr lang="en-GB" b="1" dirty="0"/>
          </a:p>
          <a:p>
            <a:pPr marL="514350" indent="-514350">
              <a:buFont typeface="+mj-lt"/>
              <a:buAutoNum type="arabicPeriod" startAt="3"/>
            </a:pPr>
            <a:r>
              <a:rPr lang="en-GB" dirty="0"/>
              <a:t>It is important to </a:t>
            </a:r>
            <a:r>
              <a:rPr lang="en-GB" b="1" dirty="0"/>
              <a:t>make the </a:t>
            </a:r>
            <a:r>
              <a:rPr lang="en-GB" b="1" dirty="0">
                <a:solidFill>
                  <a:srgbClr val="00B050"/>
                </a:solidFill>
              </a:rPr>
              <a:t>purpose</a:t>
            </a:r>
            <a:r>
              <a:rPr lang="en-GB" b="1" dirty="0"/>
              <a:t> of homework clear to pupils.</a:t>
            </a:r>
          </a:p>
          <a:p>
            <a:pPr marL="514350" indent="-514350">
              <a:buFont typeface="+mj-lt"/>
              <a:buAutoNum type="arabicPeriod" startAt="3"/>
            </a:pPr>
            <a:endParaRPr lang="en-US" dirty="0"/>
          </a:p>
          <a:p>
            <a:pPr marL="514350" indent="-514350">
              <a:buFont typeface="+mj-lt"/>
              <a:buAutoNum type="arabicPeriod" startAt="3"/>
            </a:pPr>
            <a:r>
              <a:rPr lang="en-GB" dirty="0"/>
              <a:t>The </a:t>
            </a:r>
            <a:r>
              <a:rPr lang="en-GB" b="1" dirty="0">
                <a:solidFill>
                  <a:srgbClr val="00B050"/>
                </a:solidFill>
              </a:rPr>
              <a:t>quality</a:t>
            </a:r>
            <a:r>
              <a:rPr lang="en-GB" dirty="0"/>
              <a:t> of the task set appears to be </a:t>
            </a:r>
            <a:r>
              <a:rPr lang="en-GB" b="1" dirty="0"/>
              <a:t>more important than the quantity</a:t>
            </a:r>
            <a:r>
              <a:rPr lang="en-GB" dirty="0"/>
              <a:t>.</a:t>
            </a:r>
          </a:p>
          <a:p>
            <a:pPr marL="514350" indent="-514350">
              <a:buFont typeface="+mj-lt"/>
              <a:buAutoNum type="arabicPeriod"/>
            </a:pPr>
            <a:endParaRPr lang="en-GB" b="1" dirty="0"/>
          </a:p>
        </p:txBody>
      </p:sp>
    </p:spTree>
    <p:extLst>
      <p:ext uri="{BB962C8B-B14F-4D97-AF65-F5344CB8AC3E}">
        <p14:creationId xmlns:p14="http://schemas.microsoft.com/office/powerpoint/2010/main" val="2317688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60C1-85DE-6BCC-2A17-1881A4D235A6}"/>
              </a:ext>
            </a:extLst>
          </p:cNvPr>
          <p:cNvSpPr>
            <a:spLocks noGrp="1"/>
          </p:cNvSpPr>
          <p:nvPr>
            <p:ph type="title"/>
          </p:nvPr>
        </p:nvSpPr>
        <p:spPr/>
        <p:txBody>
          <a:bodyPr>
            <a:normAutofit/>
          </a:bodyPr>
          <a:lstStyle/>
          <a:p>
            <a:r>
              <a:rPr lang="en-GB" b="1" dirty="0"/>
              <a:t>Why not just use online platforms?</a:t>
            </a:r>
            <a:endParaRPr lang="en-GB" dirty="0"/>
          </a:p>
        </p:txBody>
      </p:sp>
      <p:sp>
        <p:nvSpPr>
          <p:cNvPr id="3" name="Content Placeholder 2">
            <a:extLst>
              <a:ext uri="{FF2B5EF4-FFF2-40B4-BE49-F238E27FC236}">
                <a16:creationId xmlns:a16="http://schemas.microsoft.com/office/drawing/2014/main" id="{875697D8-4E1C-19BB-4693-F9899F2C47AF}"/>
              </a:ext>
            </a:extLst>
          </p:cNvPr>
          <p:cNvSpPr>
            <a:spLocks noGrp="1"/>
          </p:cNvSpPr>
          <p:nvPr>
            <p:ph idx="1"/>
          </p:nvPr>
        </p:nvSpPr>
        <p:spPr>
          <a:xfrm>
            <a:off x="513080" y="1414567"/>
            <a:ext cx="11120120" cy="1764666"/>
          </a:xfrm>
        </p:spPr>
        <p:txBody>
          <a:bodyPr>
            <a:normAutofit fontScale="92500" lnSpcReduction="10000"/>
          </a:bodyPr>
          <a:lstStyle/>
          <a:p>
            <a:pPr>
              <a:buFontTx/>
              <a:buChar char="-"/>
            </a:pPr>
            <a:r>
              <a:rPr lang="en-GB" b="1" dirty="0"/>
              <a:t>Not all pupils have access</a:t>
            </a:r>
            <a:r>
              <a:rPr lang="en-GB" dirty="0"/>
              <a:t> to devices / </a:t>
            </a:r>
            <a:r>
              <a:rPr lang="en-GB" dirty="0" err="1"/>
              <a:t>WiFi</a:t>
            </a:r>
            <a:r>
              <a:rPr lang="en-GB" dirty="0"/>
              <a:t> at home.</a:t>
            </a:r>
          </a:p>
          <a:p>
            <a:pPr>
              <a:buFontTx/>
              <a:buChar char="-"/>
            </a:pPr>
            <a:r>
              <a:rPr lang="en-GB" b="1" dirty="0"/>
              <a:t>Having to use a device means distractions </a:t>
            </a:r>
            <a:r>
              <a:rPr lang="en-GB" dirty="0"/>
              <a:t>from the device.</a:t>
            </a:r>
          </a:p>
          <a:p>
            <a:pPr>
              <a:buFontTx/>
              <a:buChar char="-"/>
            </a:pPr>
            <a:r>
              <a:rPr lang="en-GB" b="1" dirty="0"/>
              <a:t>Devices can be confiscated</a:t>
            </a:r>
            <a:r>
              <a:rPr lang="en-GB" dirty="0"/>
              <a:t>, which means missed homework and detentions.</a:t>
            </a:r>
          </a:p>
          <a:p>
            <a:pPr>
              <a:buFontTx/>
              <a:buChar char="-"/>
            </a:pPr>
            <a:r>
              <a:rPr lang="en-GB" b="1" dirty="0"/>
              <a:t>Exams are written.</a:t>
            </a:r>
          </a:p>
        </p:txBody>
      </p:sp>
      <p:pic>
        <p:nvPicPr>
          <p:cNvPr id="1026" name="Picture 2" descr="Why is FIFA now EA Sports FC? | Evening Standard">
            <a:extLst>
              <a:ext uri="{FF2B5EF4-FFF2-40B4-BE49-F238E27FC236}">
                <a16:creationId xmlns:a16="http://schemas.microsoft.com/office/drawing/2014/main" id="{380CC2EC-E9CB-D2A4-DC8E-87BBC5E44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332811"/>
            <a:ext cx="4428067" cy="29520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n Heung-min 'frustrated' admits Harry Kane despite Tottenham's brilliant  start to season | Football | Sport | Express.co.uk">
            <a:extLst>
              <a:ext uri="{FF2B5EF4-FFF2-40B4-BE49-F238E27FC236}">
                <a16:creationId xmlns:a16="http://schemas.microsoft.com/office/drawing/2014/main" id="{72CAA945-9CD1-E829-16E3-853AD5106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444" y="3296354"/>
            <a:ext cx="4975356" cy="295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80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left)">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left)">
                                      <p:cBhvr>
                                        <p:cTn id="3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60C1-85DE-6BCC-2A17-1881A4D235A6}"/>
              </a:ext>
            </a:extLst>
          </p:cNvPr>
          <p:cNvSpPr>
            <a:spLocks noGrp="1"/>
          </p:cNvSpPr>
          <p:nvPr>
            <p:ph type="title"/>
          </p:nvPr>
        </p:nvSpPr>
        <p:spPr/>
        <p:txBody>
          <a:bodyPr>
            <a:normAutofit/>
          </a:bodyPr>
          <a:lstStyle/>
          <a:p>
            <a:r>
              <a:rPr lang="en-GB" b="1" dirty="0"/>
              <a:t>The purposes of homework</a:t>
            </a:r>
            <a:endParaRPr lang="en-GB" dirty="0"/>
          </a:p>
        </p:txBody>
      </p:sp>
      <p:sp>
        <p:nvSpPr>
          <p:cNvPr id="3" name="Content Placeholder 2">
            <a:extLst>
              <a:ext uri="{FF2B5EF4-FFF2-40B4-BE49-F238E27FC236}">
                <a16:creationId xmlns:a16="http://schemas.microsoft.com/office/drawing/2014/main" id="{875697D8-4E1C-19BB-4693-F9899F2C47AF}"/>
              </a:ext>
            </a:extLst>
          </p:cNvPr>
          <p:cNvSpPr>
            <a:spLocks noGrp="1"/>
          </p:cNvSpPr>
          <p:nvPr>
            <p:ph idx="1"/>
          </p:nvPr>
        </p:nvSpPr>
        <p:spPr>
          <a:xfrm>
            <a:off x="513080" y="1414567"/>
            <a:ext cx="11120120" cy="4351338"/>
          </a:xfrm>
        </p:spPr>
        <p:txBody>
          <a:bodyPr>
            <a:normAutofit/>
          </a:bodyPr>
          <a:lstStyle/>
          <a:p>
            <a:pPr>
              <a:buFont typeface="Wingdings" panose="05000000000000000000" pitchFamily="2" charset="2"/>
              <a:buChar char="ü"/>
            </a:pPr>
            <a:r>
              <a:rPr lang="en-GB" b="1" dirty="0"/>
              <a:t>Help students know and remember more.</a:t>
            </a:r>
          </a:p>
          <a:p>
            <a:pPr>
              <a:buFont typeface="Wingdings" panose="05000000000000000000" pitchFamily="2" charset="2"/>
              <a:buChar char="ü"/>
            </a:pPr>
            <a:r>
              <a:rPr lang="en-GB" dirty="0"/>
              <a:t>Knowing more and remembering more </a:t>
            </a:r>
            <a:r>
              <a:rPr lang="en-GB" b="1" dirty="0"/>
              <a:t>makes lessons easier, tests easier, and exams easier</a:t>
            </a:r>
            <a:r>
              <a:rPr lang="en-GB" dirty="0"/>
              <a:t>.</a:t>
            </a:r>
          </a:p>
          <a:p>
            <a:pPr>
              <a:buFont typeface="Wingdings" panose="05000000000000000000" pitchFamily="2" charset="2"/>
              <a:buChar char="ü"/>
            </a:pPr>
            <a:r>
              <a:rPr lang="en-GB" dirty="0"/>
              <a:t>Knowing more and remembering more means </a:t>
            </a:r>
            <a:r>
              <a:rPr lang="en-GB" b="1" dirty="0"/>
              <a:t>students can do more</a:t>
            </a:r>
            <a:r>
              <a:rPr lang="en-GB" dirty="0"/>
              <a:t>.</a:t>
            </a:r>
          </a:p>
          <a:p>
            <a:pPr>
              <a:buFont typeface="Wingdings" panose="05000000000000000000" pitchFamily="2" charset="2"/>
              <a:buChar char="ü"/>
            </a:pPr>
            <a:r>
              <a:rPr lang="en-GB" dirty="0"/>
              <a:t>Students can </a:t>
            </a:r>
            <a:r>
              <a:rPr lang="en-GB" b="1" dirty="0"/>
              <a:t>achieve higher, reach their potential</a:t>
            </a:r>
            <a:r>
              <a:rPr lang="en-GB" dirty="0"/>
              <a:t> and </a:t>
            </a:r>
            <a:r>
              <a:rPr lang="en-GB" b="1" dirty="0"/>
              <a:t>access their college courses</a:t>
            </a:r>
            <a:r>
              <a:rPr lang="en-GB" dirty="0"/>
              <a:t>.</a:t>
            </a:r>
            <a:endParaRPr lang="en-GB" b="1" dirty="0"/>
          </a:p>
          <a:p>
            <a:pPr>
              <a:buFont typeface="Wingdings" panose="05000000000000000000" pitchFamily="2" charset="2"/>
              <a:buChar char="ü"/>
            </a:pPr>
            <a:r>
              <a:rPr lang="en-GB" dirty="0"/>
              <a:t>Supports students to become </a:t>
            </a:r>
            <a:r>
              <a:rPr lang="en-GB" b="1" dirty="0"/>
              <a:t>independent </a:t>
            </a:r>
            <a:r>
              <a:rPr lang="en-GB" dirty="0"/>
              <a:t>and </a:t>
            </a:r>
            <a:r>
              <a:rPr lang="en-GB" b="1" dirty="0"/>
              <a:t>resilient</a:t>
            </a:r>
            <a:r>
              <a:rPr lang="en-GB" dirty="0"/>
              <a:t>.</a:t>
            </a:r>
          </a:p>
        </p:txBody>
      </p:sp>
      <p:sp>
        <p:nvSpPr>
          <p:cNvPr id="5" name="Rectangle: Rounded Corners 4">
            <a:extLst>
              <a:ext uri="{FF2B5EF4-FFF2-40B4-BE49-F238E27FC236}">
                <a16:creationId xmlns:a16="http://schemas.microsoft.com/office/drawing/2014/main" id="{74EA490C-9BC5-CE50-D60B-A214849C49D4}"/>
              </a:ext>
            </a:extLst>
          </p:cNvPr>
          <p:cNvSpPr/>
          <p:nvPr/>
        </p:nvSpPr>
        <p:spPr>
          <a:xfrm>
            <a:off x="10086717" y="3959440"/>
            <a:ext cx="1846135" cy="23428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Think of what students need to be able to do in year 11</a:t>
            </a:r>
          </a:p>
        </p:txBody>
      </p:sp>
    </p:spTree>
    <p:extLst>
      <p:ext uri="{BB962C8B-B14F-4D97-AF65-F5344CB8AC3E}">
        <p14:creationId xmlns:p14="http://schemas.microsoft.com/office/powerpoint/2010/main" val="390977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AF4E-4180-4F30-9E81-0E445B80E2C1}"/>
              </a:ext>
            </a:extLst>
          </p:cNvPr>
          <p:cNvSpPr>
            <a:spLocks noGrp="1"/>
          </p:cNvSpPr>
          <p:nvPr>
            <p:ph type="title"/>
          </p:nvPr>
        </p:nvSpPr>
        <p:spPr/>
        <p:txBody>
          <a:bodyPr/>
          <a:lstStyle/>
          <a:p>
            <a:r>
              <a:rPr lang="en-GB" b="1">
                <a:latin typeface="Calibri"/>
                <a:cs typeface="Calibri"/>
              </a:rPr>
              <a:t>Aims</a:t>
            </a:r>
            <a:endParaRPr lang="en-GB">
              <a:latin typeface="Calibri"/>
              <a:cs typeface="Calibri"/>
            </a:endParaRPr>
          </a:p>
        </p:txBody>
      </p:sp>
      <p:sp>
        <p:nvSpPr>
          <p:cNvPr id="3" name="Content Placeholder 2">
            <a:extLst>
              <a:ext uri="{FF2B5EF4-FFF2-40B4-BE49-F238E27FC236}">
                <a16:creationId xmlns:a16="http://schemas.microsoft.com/office/drawing/2014/main" id="{D9AE14CB-D13C-4C20-848A-D8239187F1A5}"/>
              </a:ext>
            </a:extLst>
          </p:cNvPr>
          <p:cNvSpPr>
            <a:spLocks noGrp="1"/>
          </p:cNvSpPr>
          <p:nvPr>
            <p:ph idx="1"/>
          </p:nvPr>
        </p:nvSpPr>
        <p:spPr/>
        <p:txBody>
          <a:bodyPr/>
          <a:lstStyle/>
          <a:p>
            <a:r>
              <a:rPr lang="en-GB" dirty="0">
                <a:solidFill>
                  <a:schemeClr val="accent1">
                    <a:lumMod val="50000"/>
                  </a:schemeClr>
                </a:solidFill>
              </a:rPr>
              <a:t>In line with our Mission Statement ‘Let the light and splendour of Christ shine from within us all’, our overall aim is for all pupils to be the best versions of themselves</a:t>
            </a:r>
          </a:p>
          <a:p>
            <a:r>
              <a:rPr lang="en-GB" dirty="0">
                <a:solidFill>
                  <a:schemeClr val="accent1">
                    <a:lumMod val="50000"/>
                  </a:schemeClr>
                </a:solidFill>
              </a:rPr>
              <a:t>How we can support each other to give your child the best chance of success</a:t>
            </a:r>
          </a:p>
          <a:p>
            <a:r>
              <a:rPr lang="en-GB" dirty="0">
                <a:solidFill>
                  <a:schemeClr val="accent1">
                    <a:lumMod val="50000"/>
                  </a:schemeClr>
                </a:solidFill>
              </a:rPr>
              <a:t>What’s ahead – what’s involved in this really important, foundation year?</a:t>
            </a:r>
          </a:p>
          <a:p>
            <a:pPr marL="0" indent="0">
              <a:buNone/>
            </a:pPr>
            <a:endParaRPr lang="en-GB" dirty="0"/>
          </a:p>
        </p:txBody>
      </p:sp>
      <p:pic>
        <p:nvPicPr>
          <p:cNvPr id="4" name="Picture 3">
            <a:extLst>
              <a:ext uri="{FF2B5EF4-FFF2-40B4-BE49-F238E27FC236}">
                <a16:creationId xmlns:a16="http://schemas.microsoft.com/office/drawing/2014/main" id="{AE5B196D-3EC7-4628-8A13-A1DF3330F89F}"/>
              </a:ext>
            </a:extLst>
          </p:cNvPr>
          <p:cNvPicPr>
            <a:picLocks noChangeAspect="1"/>
          </p:cNvPicPr>
          <p:nvPr/>
        </p:nvPicPr>
        <p:blipFill>
          <a:blip r:embed="rId3"/>
          <a:stretch>
            <a:fillRect/>
          </a:stretch>
        </p:blipFill>
        <p:spPr>
          <a:xfrm>
            <a:off x="7747164" y="4225771"/>
            <a:ext cx="2240215" cy="1716571"/>
          </a:xfrm>
          <a:prstGeom prst="rect">
            <a:avLst/>
          </a:prstGeom>
        </p:spPr>
      </p:pic>
    </p:spTree>
    <p:extLst>
      <p:ext uri="{BB962C8B-B14F-4D97-AF65-F5344CB8AC3E}">
        <p14:creationId xmlns:p14="http://schemas.microsoft.com/office/powerpoint/2010/main" val="3700853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88C-82C9-F838-B860-371471C55CEB}"/>
              </a:ext>
            </a:extLst>
          </p:cNvPr>
          <p:cNvSpPr>
            <a:spLocks noGrp="1"/>
          </p:cNvSpPr>
          <p:nvPr>
            <p:ph type="title"/>
          </p:nvPr>
        </p:nvSpPr>
        <p:spPr/>
        <p:txBody>
          <a:bodyPr>
            <a:noAutofit/>
          </a:bodyPr>
          <a:lstStyle/>
          <a:p>
            <a:r>
              <a:rPr lang="en-GB" sz="3600" b="1" dirty="0"/>
              <a:t>Helping students know and remember more</a:t>
            </a:r>
          </a:p>
        </p:txBody>
      </p:sp>
      <p:sp>
        <p:nvSpPr>
          <p:cNvPr id="8" name="TextBox 7">
            <a:extLst>
              <a:ext uri="{FF2B5EF4-FFF2-40B4-BE49-F238E27FC236}">
                <a16:creationId xmlns:a16="http://schemas.microsoft.com/office/drawing/2014/main" id="{6A646E97-7F0E-83EE-BED8-BCE1AA361C1E}"/>
              </a:ext>
            </a:extLst>
          </p:cNvPr>
          <p:cNvSpPr txBox="1"/>
          <p:nvPr/>
        </p:nvSpPr>
        <p:spPr>
          <a:xfrm>
            <a:off x="4608038" y="2005597"/>
            <a:ext cx="1221808" cy="646331"/>
          </a:xfrm>
          <a:prstGeom prst="rect">
            <a:avLst/>
          </a:prstGeom>
          <a:noFill/>
        </p:spPr>
        <p:txBody>
          <a:bodyPr wrap="none" rtlCol="0">
            <a:spAutoFit/>
          </a:bodyPr>
          <a:lstStyle/>
          <a:p>
            <a:pPr algn="ctr"/>
            <a:r>
              <a:rPr lang="en-GB">
                <a:solidFill>
                  <a:srgbClr val="002060"/>
                </a:solidFill>
              </a:rPr>
              <a:t>Knowledge</a:t>
            </a:r>
          </a:p>
          <a:p>
            <a:pPr algn="ctr"/>
            <a:r>
              <a:rPr lang="en-GB">
                <a:solidFill>
                  <a:srgbClr val="002060"/>
                </a:solidFill>
              </a:rPr>
              <a:t>organiser</a:t>
            </a:r>
          </a:p>
        </p:txBody>
      </p:sp>
      <p:sp>
        <p:nvSpPr>
          <p:cNvPr id="10" name="Arrow: Right 9">
            <a:extLst>
              <a:ext uri="{FF2B5EF4-FFF2-40B4-BE49-F238E27FC236}">
                <a16:creationId xmlns:a16="http://schemas.microsoft.com/office/drawing/2014/main" id="{90F21C27-1191-5B54-82D1-F77D25083126}"/>
              </a:ext>
            </a:extLst>
          </p:cNvPr>
          <p:cNvSpPr/>
          <p:nvPr/>
        </p:nvSpPr>
        <p:spPr>
          <a:xfrm>
            <a:off x="6030687" y="3393853"/>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AA69B0D-7880-2840-5B12-43F496FDAA72}"/>
              </a:ext>
            </a:extLst>
          </p:cNvPr>
          <p:cNvSpPr txBox="1"/>
          <p:nvPr/>
        </p:nvSpPr>
        <p:spPr>
          <a:xfrm>
            <a:off x="7254793" y="3429000"/>
            <a:ext cx="1218540" cy="369332"/>
          </a:xfrm>
          <a:prstGeom prst="rect">
            <a:avLst/>
          </a:prstGeom>
          <a:noFill/>
        </p:spPr>
        <p:txBody>
          <a:bodyPr wrap="none" rtlCol="0">
            <a:spAutoFit/>
          </a:bodyPr>
          <a:lstStyle/>
          <a:p>
            <a:pPr algn="ctr"/>
            <a:r>
              <a:rPr lang="en-GB">
                <a:solidFill>
                  <a:srgbClr val="002060"/>
                </a:solidFill>
              </a:rPr>
              <a:t>Homework</a:t>
            </a:r>
          </a:p>
        </p:txBody>
      </p:sp>
      <p:sp>
        <p:nvSpPr>
          <p:cNvPr id="12" name="Arrow: Right 11">
            <a:extLst>
              <a:ext uri="{FF2B5EF4-FFF2-40B4-BE49-F238E27FC236}">
                <a16:creationId xmlns:a16="http://schemas.microsoft.com/office/drawing/2014/main" id="{090AB37F-A739-149C-3A85-A10AE17F3BD2}"/>
              </a:ext>
            </a:extLst>
          </p:cNvPr>
          <p:cNvSpPr/>
          <p:nvPr/>
        </p:nvSpPr>
        <p:spPr>
          <a:xfrm rot="19788883">
            <a:off x="6007232" y="2557021"/>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B080822-AD5A-C756-D060-D02AF77AAD48}"/>
              </a:ext>
            </a:extLst>
          </p:cNvPr>
          <p:cNvSpPr txBox="1"/>
          <p:nvPr/>
        </p:nvSpPr>
        <p:spPr>
          <a:xfrm>
            <a:off x="7061734" y="1797141"/>
            <a:ext cx="1725345" cy="646331"/>
          </a:xfrm>
          <a:prstGeom prst="rect">
            <a:avLst/>
          </a:prstGeom>
          <a:noFill/>
        </p:spPr>
        <p:txBody>
          <a:bodyPr wrap="none" rtlCol="0">
            <a:spAutoFit/>
          </a:bodyPr>
          <a:lstStyle/>
          <a:p>
            <a:pPr algn="ctr"/>
            <a:r>
              <a:rPr lang="en-GB">
                <a:solidFill>
                  <a:srgbClr val="002060"/>
                </a:solidFill>
              </a:rPr>
              <a:t>Retention and</a:t>
            </a:r>
          </a:p>
          <a:p>
            <a:pPr algn="ctr"/>
            <a:r>
              <a:rPr lang="en-GB">
                <a:solidFill>
                  <a:srgbClr val="002060"/>
                </a:solidFill>
              </a:rPr>
              <a:t>retrieval starters</a:t>
            </a:r>
          </a:p>
        </p:txBody>
      </p:sp>
      <p:sp>
        <p:nvSpPr>
          <p:cNvPr id="14" name="TextBox 13">
            <a:extLst>
              <a:ext uri="{FF2B5EF4-FFF2-40B4-BE49-F238E27FC236}">
                <a16:creationId xmlns:a16="http://schemas.microsoft.com/office/drawing/2014/main" id="{94107238-8608-2A2E-E4E1-B51EB54D82AF}"/>
              </a:ext>
            </a:extLst>
          </p:cNvPr>
          <p:cNvSpPr txBox="1"/>
          <p:nvPr/>
        </p:nvSpPr>
        <p:spPr>
          <a:xfrm>
            <a:off x="7116996" y="4679641"/>
            <a:ext cx="1378391" cy="369332"/>
          </a:xfrm>
          <a:prstGeom prst="rect">
            <a:avLst/>
          </a:prstGeom>
          <a:noFill/>
        </p:spPr>
        <p:txBody>
          <a:bodyPr wrap="none" rtlCol="0">
            <a:spAutoFit/>
          </a:bodyPr>
          <a:lstStyle/>
          <a:p>
            <a:pPr algn="ctr"/>
            <a:r>
              <a:rPr lang="en-GB">
                <a:solidFill>
                  <a:srgbClr val="002060"/>
                </a:solidFill>
              </a:rPr>
              <a:t>Assessments</a:t>
            </a:r>
          </a:p>
        </p:txBody>
      </p:sp>
      <p:sp>
        <p:nvSpPr>
          <p:cNvPr id="15" name="Arrow: Right 14">
            <a:extLst>
              <a:ext uri="{FF2B5EF4-FFF2-40B4-BE49-F238E27FC236}">
                <a16:creationId xmlns:a16="http://schemas.microsoft.com/office/drawing/2014/main" id="{52AE0BFD-CDBA-279D-E936-C29376223C0B}"/>
              </a:ext>
            </a:extLst>
          </p:cNvPr>
          <p:cNvSpPr/>
          <p:nvPr/>
        </p:nvSpPr>
        <p:spPr>
          <a:xfrm rot="1774046">
            <a:off x="6006147" y="4211352"/>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F4B1AD6-3CC4-4284-6C0F-687AD0130D7A}"/>
              </a:ext>
            </a:extLst>
          </p:cNvPr>
          <p:cNvPicPr>
            <a:picLocks noChangeAspect="1"/>
          </p:cNvPicPr>
          <p:nvPr/>
        </p:nvPicPr>
        <p:blipFill>
          <a:blip r:embed="rId3"/>
          <a:stretch>
            <a:fillRect/>
          </a:stretch>
        </p:blipFill>
        <p:spPr>
          <a:xfrm>
            <a:off x="8772564" y="2554211"/>
            <a:ext cx="1590490" cy="1921106"/>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664A3C72-2EEE-D84F-0D8A-88FB9A0B26DB}"/>
              </a:ext>
            </a:extLst>
          </p:cNvPr>
          <p:cNvPicPr>
            <a:picLocks noChangeAspect="1"/>
          </p:cNvPicPr>
          <p:nvPr/>
        </p:nvPicPr>
        <p:blipFill>
          <a:blip r:embed="rId4"/>
          <a:stretch>
            <a:fillRect/>
          </a:stretch>
        </p:blipFill>
        <p:spPr>
          <a:xfrm>
            <a:off x="8793023" y="4641011"/>
            <a:ext cx="1549572" cy="173133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FEC29274-9B22-46A3-8619-B507D78F2774}"/>
              </a:ext>
            </a:extLst>
          </p:cNvPr>
          <p:cNvPicPr>
            <a:picLocks noChangeAspect="1"/>
          </p:cNvPicPr>
          <p:nvPr/>
        </p:nvPicPr>
        <p:blipFill>
          <a:blip r:embed="rId5"/>
          <a:stretch>
            <a:fillRect/>
          </a:stretch>
        </p:blipFill>
        <p:spPr>
          <a:xfrm>
            <a:off x="8736813" y="1374037"/>
            <a:ext cx="1626242" cy="917302"/>
          </a:xfrm>
          <a:prstGeom prst="rect">
            <a:avLst/>
          </a:prstGeom>
          <a:ln>
            <a:noFill/>
          </a:ln>
          <a:effectLst>
            <a:outerShdw blurRad="190500" algn="tl" rotWithShape="0">
              <a:srgbClr val="000000">
                <a:alpha val="70000"/>
              </a:srgbClr>
            </a:outerShdw>
          </a:effectLst>
        </p:spPr>
      </p:pic>
      <p:sp>
        <p:nvSpPr>
          <p:cNvPr id="24" name="Rectangle: Rounded Corners 23">
            <a:extLst>
              <a:ext uri="{FF2B5EF4-FFF2-40B4-BE49-F238E27FC236}">
                <a16:creationId xmlns:a16="http://schemas.microsoft.com/office/drawing/2014/main" id="{9258983A-36EF-41B0-9280-87B6A808BD9A}"/>
              </a:ext>
            </a:extLst>
          </p:cNvPr>
          <p:cNvSpPr/>
          <p:nvPr/>
        </p:nvSpPr>
        <p:spPr>
          <a:xfrm>
            <a:off x="4560264" y="4545322"/>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Essential knowledge</a:t>
            </a:r>
            <a:endParaRPr lang="en-GB">
              <a:solidFill>
                <a:srgbClr val="FF0000"/>
              </a:solidFill>
            </a:endParaRPr>
          </a:p>
        </p:txBody>
      </p:sp>
      <p:sp>
        <p:nvSpPr>
          <p:cNvPr id="26" name="Rectangle: Rounded Corners 25">
            <a:extLst>
              <a:ext uri="{FF2B5EF4-FFF2-40B4-BE49-F238E27FC236}">
                <a16:creationId xmlns:a16="http://schemas.microsoft.com/office/drawing/2014/main" id="{3067EA6F-BC51-4DE9-A666-3374668EB8ED}"/>
              </a:ext>
            </a:extLst>
          </p:cNvPr>
          <p:cNvSpPr/>
          <p:nvPr/>
        </p:nvSpPr>
        <p:spPr>
          <a:xfrm>
            <a:off x="10545688" y="1578927"/>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Essential knowledge</a:t>
            </a:r>
            <a:endParaRPr lang="en-GB">
              <a:solidFill>
                <a:srgbClr val="FF0000"/>
              </a:solidFill>
            </a:endParaRPr>
          </a:p>
        </p:txBody>
      </p:sp>
      <p:sp>
        <p:nvSpPr>
          <p:cNvPr id="27" name="Rectangle: Rounded Corners 26">
            <a:extLst>
              <a:ext uri="{FF2B5EF4-FFF2-40B4-BE49-F238E27FC236}">
                <a16:creationId xmlns:a16="http://schemas.microsoft.com/office/drawing/2014/main" id="{9AEC2F21-0DF0-46CB-99CC-CFD620113DD9}"/>
              </a:ext>
            </a:extLst>
          </p:cNvPr>
          <p:cNvSpPr/>
          <p:nvPr/>
        </p:nvSpPr>
        <p:spPr>
          <a:xfrm>
            <a:off x="10550525" y="3265368"/>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Essential knowledge</a:t>
            </a:r>
            <a:endParaRPr lang="en-GB">
              <a:solidFill>
                <a:srgbClr val="FF0000"/>
              </a:solidFill>
            </a:endParaRPr>
          </a:p>
        </p:txBody>
      </p:sp>
      <p:sp>
        <p:nvSpPr>
          <p:cNvPr id="28" name="Rectangle: Rounded Corners 27">
            <a:extLst>
              <a:ext uri="{FF2B5EF4-FFF2-40B4-BE49-F238E27FC236}">
                <a16:creationId xmlns:a16="http://schemas.microsoft.com/office/drawing/2014/main" id="{E75EFC21-1C73-4C74-BECB-2F46DAF4D0E1}"/>
              </a:ext>
            </a:extLst>
          </p:cNvPr>
          <p:cNvSpPr/>
          <p:nvPr/>
        </p:nvSpPr>
        <p:spPr>
          <a:xfrm>
            <a:off x="10545688" y="5187692"/>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Essential knowledge</a:t>
            </a:r>
            <a:endParaRPr lang="en-GB">
              <a:solidFill>
                <a:srgbClr val="FF0000"/>
              </a:solidFill>
            </a:endParaRPr>
          </a:p>
        </p:txBody>
      </p:sp>
      <p:grpSp>
        <p:nvGrpSpPr>
          <p:cNvPr id="17" name="Group 16">
            <a:extLst>
              <a:ext uri="{FF2B5EF4-FFF2-40B4-BE49-F238E27FC236}">
                <a16:creationId xmlns:a16="http://schemas.microsoft.com/office/drawing/2014/main" id="{9EB2BED6-3EFF-C4F0-8950-1E2261260B17}"/>
              </a:ext>
            </a:extLst>
          </p:cNvPr>
          <p:cNvGrpSpPr/>
          <p:nvPr/>
        </p:nvGrpSpPr>
        <p:grpSpPr>
          <a:xfrm>
            <a:off x="4608038" y="2748693"/>
            <a:ext cx="1248201" cy="1671320"/>
            <a:chOff x="4608038" y="2748693"/>
            <a:chExt cx="1248201" cy="1671320"/>
          </a:xfrm>
        </p:grpSpPr>
        <p:pic>
          <p:nvPicPr>
            <p:cNvPr id="29" name="Picture 28">
              <a:extLst>
                <a:ext uri="{FF2B5EF4-FFF2-40B4-BE49-F238E27FC236}">
                  <a16:creationId xmlns:a16="http://schemas.microsoft.com/office/drawing/2014/main" id="{D2CD836B-8C6C-532A-498E-78D077F7F0DC}"/>
                </a:ext>
              </a:extLst>
            </p:cNvPr>
            <p:cNvPicPr>
              <a:picLocks noChangeAspect="1"/>
            </p:cNvPicPr>
            <p:nvPr/>
          </p:nvPicPr>
          <p:blipFill>
            <a:blip r:embed="rId6"/>
            <a:stretch>
              <a:fillRect/>
            </a:stretch>
          </p:blipFill>
          <p:spPr>
            <a:xfrm>
              <a:off x="4608038" y="2748693"/>
              <a:ext cx="1248201" cy="1671320"/>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5BD05844-D9AA-57AC-6FF7-9B7C55479506}"/>
                </a:ext>
              </a:extLst>
            </p:cNvPr>
            <p:cNvPicPr>
              <a:picLocks noChangeAspect="1"/>
            </p:cNvPicPr>
            <p:nvPr/>
          </p:nvPicPr>
          <p:blipFill rotWithShape="1">
            <a:blip r:embed="rId7"/>
            <a:srcRect l="86367" t="1" r="1333" b="88233"/>
            <a:stretch/>
          </p:blipFill>
          <p:spPr>
            <a:xfrm>
              <a:off x="4614390" y="2757498"/>
              <a:ext cx="120921" cy="119054"/>
            </a:xfrm>
            <a:prstGeom prst="rect">
              <a:avLst/>
            </a:prstGeom>
            <a:ln>
              <a:noFill/>
            </a:ln>
            <a:effectLst>
              <a:outerShdw blurRad="190500" algn="tl" rotWithShape="0">
                <a:srgbClr val="000000">
                  <a:alpha val="70000"/>
                </a:srgbClr>
              </a:outerShdw>
            </a:effectLst>
          </p:spPr>
        </p:pic>
      </p:grpSp>
      <p:sp>
        <p:nvSpPr>
          <p:cNvPr id="3" name="TextBox 2">
            <a:extLst>
              <a:ext uri="{FF2B5EF4-FFF2-40B4-BE49-F238E27FC236}">
                <a16:creationId xmlns:a16="http://schemas.microsoft.com/office/drawing/2014/main" id="{09967CE1-64E9-A469-9D8B-A2FF6B9CF1A0}"/>
              </a:ext>
            </a:extLst>
          </p:cNvPr>
          <p:cNvSpPr txBox="1"/>
          <p:nvPr/>
        </p:nvSpPr>
        <p:spPr>
          <a:xfrm>
            <a:off x="94673" y="4683891"/>
            <a:ext cx="4361605" cy="1292662"/>
          </a:xfrm>
          <a:prstGeom prst="rect">
            <a:avLst/>
          </a:prstGeom>
          <a:noFill/>
        </p:spPr>
        <p:txBody>
          <a:bodyPr wrap="square" rtlCol="0">
            <a:spAutoFit/>
          </a:bodyPr>
          <a:lstStyle/>
          <a:p>
            <a:pPr algn="ctr"/>
            <a:r>
              <a:rPr lang="en-US" sz="2600" dirty="0">
                <a:solidFill>
                  <a:srgbClr val="002060"/>
                </a:solidFill>
              </a:rPr>
              <a:t>Revisiting essential knowledge means students know and remember more.</a:t>
            </a:r>
            <a:endParaRPr lang="en-GB" sz="2600" dirty="0">
              <a:solidFill>
                <a:srgbClr val="002060"/>
              </a:solidFill>
            </a:endParaRPr>
          </a:p>
        </p:txBody>
      </p:sp>
      <p:pic>
        <p:nvPicPr>
          <p:cNvPr id="5" name="Picture 4">
            <a:extLst>
              <a:ext uri="{FF2B5EF4-FFF2-40B4-BE49-F238E27FC236}">
                <a16:creationId xmlns:a16="http://schemas.microsoft.com/office/drawing/2014/main" id="{1A390AE2-08C9-11F7-2680-612F723314D7}"/>
              </a:ext>
            </a:extLst>
          </p:cNvPr>
          <p:cNvPicPr>
            <a:picLocks noChangeAspect="1"/>
          </p:cNvPicPr>
          <p:nvPr/>
        </p:nvPicPr>
        <p:blipFill>
          <a:blip r:embed="rId8"/>
          <a:stretch>
            <a:fillRect/>
          </a:stretch>
        </p:blipFill>
        <p:spPr>
          <a:xfrm>
            <a:off x="598155" y="1285162"/>
            <a:ext cx="3654607" cy="3404006"/>
          </a:xfrm>
          <a:prstGeom prst="rect">
            <a:avLst/>
          </a:prstGeom>
        </p:spPr>
      </p:pic>
    </p:spTree>
    <p:extLst>
      <p:ext uri="{BB962C8B-B14F-4D97-AF65-F5344CB8AC3E}">
        <p14:creationId xmlns:p14="http://schemas.microsoft.com/office/powerpoint/2010/main" val="7494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250"/>
                                        <p:tgtEl>
                                          <p:spTgt spid="1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250"/>
                                        <p:tgtEl>
                                          <p:spTgt spid="8"/>
                                        </p:tgtEl>
                                      </p:cBhvr>
                                    </p:animEffect>
                                  </p:childTnLst>
                                </p:cTn>
                              </p:par>
                            </p:childTnLst>
                          </p:cTn>
                        </p:par>
                        <p:par>
                          <p:cTn id="19" fill="hold">
                            <p:stCondLst>
                              <p:cond delay="1250"/>
                            </p:stCondLst>
                            <p:childTnLst>
                              <p:par>
                                <p:cTn id="20" presetID="22" presetClass="entr" presetSubtype="8"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25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50"/>
                                        <p:tgtEl>
                                          <p:spTgt spid="12"/>
                                        </p:tgtEl>
                                      </p:cBhvr>
                                    </p:animEffect>
                                  </p:childTnLst>
                                </p:cTn>
                              </p:par>
                            </p:childTnLst>
                          </p:cTn>
                        </p:par>
                        <p:par>
                          <p:cTn id="28" fill="hold">
                            <p:stCondLst>
                              <p:cond delay="25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50"/>
                                        <p:tgtEl>
                                          <p:spTgt spid="1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250"/>
                                        <p:tgtEl>
                                          <p:spTgt spid="4"/>
                                        </p:tgtEl>
                                      </p:cBhvr>
                                    </p:animEffec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25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250"/>
                                        <p:tgtEl>
                                          <p:spTgt spid="10"/>
                                        </p:tgtEl>
                                      </p:cBhvr>
                                    </p:animEffect>
                                  </p:childTnLst>
                                </p:cTn>
                              </p:par>
                            </p:childTnLst>
                          </p:cTn>
                        </p:par>
                        <p:par>
                          <p:cTn id="45" fill="hold">
                            <p:stCondLst>
                              <p:cond delay="25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250"/>
                                        <p:tgtEl>
                                          <p:spTgt spid="11"/>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250"/>
                                        <p:tgtEl>
                                          <p:spTgt spid="2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25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250"/>
                                        <p:tgtEl>
                                          <p:spTgt spid="15"/>
                                        </p:tgtEl>
                                      </p:cBhvr>
                                    </p:animEffect>
                                  </p:childTnLst>
                                </p:cTn>
                              </p:par>
                            </p:childTnLst>
                          </p:cTn>
                        </p:par>
                        <p:par>
                          <p:cTn id="62" fill="hold">
                            <p:stCondLst>
                              <p:cond delay="250"/>
                            </p:stCondLst>
                            <p:childTnLst>
                              <p:par>
                                <p:cTn id="63" presetID="22" presetClass="entr" presetSubtype="8"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250"/>
                                        <p:tgtEl>
                                          <p:spTgt spid="14"/>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250"/>
                                        <p:tgtEl>
                                          <p:spTgt spid="25"/>
                                        </p:tgtEl>
                                      </p:cBhvr>
                                    </p:animEffect>
                                  </p:childTnLst>
                                </p:cTn>
                              </p:par>
                            </p:childTnLst>
                          </p:cTn>
                        </p:par>
                        <p:par>
                          <p:cTn id="70" fill="hold">
                            <p:stCondLst>
                              <p:cond delay="750"/>
                            </p:stCondLst>
                            <p:childTnLst>
                              <p:par>
                                <p:cTn id="71" presetID="22" presetClass="entr" presetSubtype="8"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2" grpId="0" animBg="1"/>
      <p:bldP spid="13" grpId="0"/>
      <p:bldP spid="14" grpId="0"/>
      <p:bldP spid="15" grpId="0" animBg="1"/>
      <p:bldP spid="24" grpId="0" animBg="1"/>
      <p:bldP spid="26" grpId="0" animBg="1"/>
      <p:bldP spid="27" grpId="0" animBg="1"/>
      <p:bldP spid="28"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88C-82C9-F838-B860-371471C55CEB}"/>
              </a:ext>
            </a:extLst>
          </p:cNvPr>
          <p:cNvSpPr>
            <a:spLocks noGrp="1"/>
          </p:cNvSpPr>
          <p:nvPr>
            <p:ph type="title"/>
          </p:nvPr>
        </p:nvSpPr>
        <p:spPr/>
        <p:txBody>
          <a:bodyPr>
            <a:noAutofit/>
          </a:bodyPr>
          <a:lstStyle/>
          <a:p>
            <a:r>
              <a:rPr lang="en-GB" sz="3600" b="1" dirty="0"/>
              <a:t>Helping students know and remember more</a:t>
            </a:r>
          </a:p>
        </p:txBody>
      </p:sp>
      <p:sp>
        <p:nvSpPr>
          <p:cNvPr id="8" name="TextBox 7">
            <a:extLst>
              <a:ext uri="{FF2B5EF4-FFF2-40B4-BE49-F238E27FC236}">
                <a16:creationId xmlns:a16="http://schemas.microsoft.com/office/drawing/2014/main" id="{6A646E97-7F0E-83EE-BED8-BCE1AA361C1E}"/>
              </a:ext>
            </a:extLst>
          </p:cNvPr>
          <p:cNvSpPr txBox="1"/>
          <p:nvPr/>
        </p:nvSpPr>
        <p:spPr>
          <a:xfrm>
            <a:off x="4608038" y="2005597"/>
            <a:ext cx="1221808"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Knowledge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organiser</a:t>
            </a:r>
          </a:p>
        </p:txBody>
      </p:sp>
      <p:sp>
        <p:nvSpPr>
          <p:cNvPr id="10" name="Arrow: Right 9">
            <a:extLst>
              <a:ext uri="{FF2B5EF4-FFF2-40B4-BE49-F238E27FC236}">
                <a16:creationId xmlns:a16="http://schemas.microsoft.com/office/drawing/2014/main" id="{90F21C27-1191-5B54-82D1-F77D25083126}"/>
              </a:ext>
            </a:extLst>
          </p:cNvPr>
          <p:cNvSpPr/>
          <p:nvPr/>
        </p:nvSpPr>
        <p:spPr>
          <a:xfrm>
            <a:off x="6030687" y="3393853"/>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AA69B0D-7880-2840-5B12-43F496FDAA72}"/>
              </a:ext>
            </a:extLst>
          </p:cNvPr>
          <p:cNvSpPr txBox="1"/>
          <p:nvPr/>
        </p:nvSpPr>
        <p:spPr>
          <a:xfrm>
            <a:off x="7254793" y="3429000"/>
            <a:ext cx="121854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Homework</a:t>
            </a:r>
          </a:p>
        </p:txBody>
      </p:sp>
      <p:sp>
        <p:nvSpPr>
          <p:cNvPr id="12" name="Arrow: Right 11">
            <a:extLst>
              <a:ext uri="{FF2B5EF4-FFF2-40B4-BE49-F238E27FC236}">
                <a16:creationId xmlns:a16="http://schemas.microsoft.com/office/drawing/2014/main" id="{090AB37F-A739-149C-3A85-A10AE17F3BD2}"/>
              </a:ext>
            </a:extLst>
          </p:cNvPr>
          <p:cNvSpPr/>
          <p:nvPr/>
        </p:nvSpPr>
        <p:spPr>
          <a:xfrm rot="19788883">
            <a:off x="6007232" y="2557021"/>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B080822-AD5A-C756-D060-D02AF77AAD48}"/>
              </a:ext>
            </a:extLst>
          </p:cNvPr>
          <p:cNvSpPr txBox="1"/>
          <p:nvPr/>
        </p:nvSpPr>
        <p:spPr>
          <a:xfrm>
            <a:off x="7061734" y="1797141"/>
            <a:ext cx="1725345"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Retention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retrieval starters</a:t>
            </a:r>
          </a:p>
        </p:txBody>
      </p:sp>
      <p:sp>
        <p:nvSpPr>
          <p:cNvPr id="14" name="TextBox 13">
            <a:extLst>
              <a:ext uri="{FF2B5EF4-FFF2-40B4-BE49-F238E27FC236}">
                <a16:creationId xmlns:a16="http://schemas.microsoft.com/office/drawing/2014/main" id="{94107238-8608-2A2E-E4E1-B51EB54D82AF}"/>
              </a:ext>
            </a:extLst>
          </p:cNvPr>
          <p:cNvSpPr txBox="1"/>
          <p:nvPr/>
        </p:nvSpPr>
        <p:spPr>
          <a:xfrm>
            <a:off x="7116996" y="4679641"/>
            <a:ext cx="1378391"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2060"/>
                </a:solidFill>
                <a:effectLst/>
                <a:uLnTx/>
                <a:uFillTx/>
                <a:latin typeface="Calibri" panose="020F0502020204030204"/>
                <a:ea typeface="+mn-ea"/>
                <a:cs typeface="+mn-cs"/>
              </a:rPr>
              <a:t>Assessments</a:t>
            </a:r>
          </a:p>
        </p:txBody>
      </p:sp>
      <p:sp>
        <p:nvSpPr>
          <p:cNvPr id="15" name="Arrow: Right 14">
            <a:extLst>
              <a:ext uri="{FF2B5EF4-FFF2-40B4-BE49-F238E27FC236}">
                <a16:creationId xmlns:a16="http://schemas.microsoft.com/office/drawing/2014/main" id="{52AE0BFD-CDBA-279D-E936-C29376223C0B}"/>
              </a:ext>
            </a:extLst>
          </p:cNvPr>
          <p:cNvSpPr/>
          <p:nvPr/>
        </p:nvSpPr>
        <p:spPr>
          <a:xfrm rot="1774046">
            <a:off x="6006147" y="4211352"/>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0F4B1AD6-3CC4-4284-6C0F-687AD0130D7A}"/>
              </a:ext>
            </a:extLst>
          </p:cNvPr>
          <p:cNvPicPr>
            <a:picLocks noChangeAspect="1"/>
          </p:cNvPicPr>
          <p:nvPr/>
        </p:nvPicPr>
        <p:blipFill>
          <a:blip r:embed="rId3"/>
          <a:stretch>
            <a:fillRect/>
          </a:stretch>
        </p:blipFill>
        <p:spPr>
          <a:xfrm>
            <a:off x="8772564" y="2554211"/>
            <a:ext cx="1590490" cy="1921106"/>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664A3C72-2EEE-D84F-0D8A-88FB9A0B26DB}"/>
              </a:ext>
            </a:extLst>
          </p:cNvPr>
          <p:cNvPicPr>
            <a:picLocks noChangeAspect="1"/>
          </p:cNvPicPr>
          <p:nvPr/>
        </p:nvPicPr>
        <p:blipFill>
          <a:blip r:embed="rId4"/>
          <a:stretch>
            <a:fillRect/>
          </a:stretch>
        </p:blipFill>
        <p:spPr>
          <a:xfrm>
            <a:off x="8793023" y="4641011"/>
            <a:ext cx="1549572" cy="173133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FEC29274-9B22-46A3-8619-B507D78F2774}"/>
              </a:ext>
            </a:extLst>
          </p:cNvPr>
          <p:cNvPicPr>
            <a:picLocks noChangeAspect="1"/>
          </p:cNvPicPr>
          <p:nvPr/>
        </p:nvPicPr>
        <p:blipFill>
          <a:blip r:embed="rId5"/>
          <a:stretch>
            <a:fillRect/>
          </a:stretch>
        </p:blipFill>
        <p:spPr>
          <a:xfrm>
            <a:off x="8736813" y="1374037"/>
            <a:ext cx="1626242" cy="917302"/>
          </a:xfrm>
          <a:prstGeom prst="rect">
            <a:avLst/>
          </a:prstGeom>
          <a:ln>
            <a:noFill/>
          </a:ln>
          <a:effectLst>
            <a:outerShdw blurRad="190500" algn="tl" rotWithShape="0">
              <a:srgbClr val="000000">
                <a:alpha val="70000"/>
              </a:srgbClr>
            </a:outerShdw>
          </a:effectLst>
        </p:spPr>
      </p:pic>
      <p:sp>
        <p:nvSpPr>
          <p:cNvPr id="24" name="Rectangle: Rounded Corners 23">
            <a:extLst>
              <a:ext uri="{FF2B5EF4-FFF2-40B4-BE49-F238E27FC236}">
                <a16:creationId xmlns:a16="http://schemas.microsoft.com/office/drawing/2014/main" id="{9258983A-36EF-41B0-9280-87B6A808BD9A}"/>
              </a:ext>
            </a:extLst>
          </p:cNvPr>
          <p:cNvSpPr/>
          <p:nvPr/>
        </p:nvSpPr>
        <p:spPr>
          <a:xfrm>
            <a:off x="4560264" y="4545322"/>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Essential knowledge</a:t>
            </a: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3067EA6F-BC51-4DE9-A666-3374668EB8ED}"/>
              </a:ext>
            </a:extLst>
          </p:cNvPr>
          <p:cNvSpPr/>
          <p:nvPr/>
        </p:nvSpPr>
        <p:spPr>
          <a:xfrm>
            <a:off x="10545688" y="1578927"/>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Essential knowledge</a:t>
            </a: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9AEC2F21-0DF0-46CB-99CC-CFD620113DD9}"/>
              </a:ext>
            </a:extLst>
          </p:cNvPr>
          <p:cNvSpPr/>
          <p:nvPr/>
        </p:nvSpPr>
        <p:spPr>
          <a:xfrm>
            <a:off x="10550525" y="3265368"/>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Essential knowledge</a:t>
            </a: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75EFC21-1C73-4C74-BECB-2F46DAF4D0E1}"/>
              </a:ext>
            </a:extLst>
          </p:cNvPr>
          <p:cNvSpPr/>
          <p:nvPr/>
        </p:nvSpPr>
        <p:spPr>
          <a:xfrm>
            <a:off x="10545688" y="5187692"/>
            <a:ext cx="1317356" cy="6379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Essential knowledge</a:t>
            </a: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9EB2BED6-3EFF-C4F0-8950-1E2261260B17}"/>
              </a:ext>
            </a:extLst>
          </p:cNvPr>
          <p:cNvGrpSpPr/>
          <p:nvPr/>
        </p:nvGrpSpPr>
        <p:grpSpPr>
          <a:xfrm>
            <a:off x="4608038" y="2748693"/>
            <a:ext cx="1248201" cy="1671320"/>
            <a:chOff x="4608038" y="2748693"/>
            <a:chExt cx="1248201" cy="1671320"/>
          </a:xfrm>
        </p:grpSpPr>
        <p:pic>
          <p:nvPicPr>
            <p:cNvPr id="29" name="Picture 28">
              <a:extLst>
                <a:ext uri="{FF2B5EF4-FFF2-40B4-BE49-F238E27FC236}">
                  <a16:creationId xmlns:a16="http://schemas.microsoft.com/office/drawing/2014/main" id="{D2CD836B-8C6C-532A-498E-78D077F7F0DC}"/>
                </a:ext>
              </a:extLst>
            </p:cNvPr>
            <p:cNvPicPr>
              <a:picLocks noChangeAspect="1"/>
            </p:cNvPicPr>
            <p:nvPr/>
          </p:nvPicPr>
          <p:blipFill>
            <a:blip r:embed="rId6"/>
            <a:stretch>
              <a:fillRect/>
            </a:stretch>
          </p:blipFill>
          <p:spPr>
            <a:xfrm>
              <a:off x="4608038" y="2748693"/>
              <a:ext cx="1248201" cy="1671320"/>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5BD05844-D9AA-57AC-6FF7-9B7C55479506}"/>
                </a:ext>
              </a:extLst>
            </p:cNvPr>
            <p:cNvPicPr>
              <a:picLocks noChangeAspect="1"/>
            </p:cNvPicPr>
            <p:nvPr/>
          </p:nvPicPr>
          <p:blipFill rotWithShape="1">
            <a:blip r:embed="rId7"/>
            <a:srcRect l="86367" t="1" r="1333" b="88233"/>
            <a:stretch/>
          </p:blipFill>
          <p:spPr>
            <a:xfrm>
              <a:off x="4614390" y="2757498"/>
              <a:ext cx="120921" cy="119054"/>
            </a:xfrm>
            <a:prstGeom prst="rect">
              <a:avLst/>
            </a:prstGeom>
            <a:ln>
              <a:noFill/>
            </a:ln>
            <a:effectLst>
              <a:outerShdw blurRad="190500" algn="tl" rotWithShape="0">
                <a:srgbClr val="000000">
                  <a:alpha val="70000"/>
                </a:srgbClr>
              </a:outerShdw>
            </a:effectLst>
          </p:spPr>
        </p:pic>
      </p:grpSp>
      <p:sp>
        <p:nvSpPr>
          <p:cNvPr id="33" name="TextBox 32">
            <a:extLst>
              <a:ext uri="{FF2B5EF4-FFF2-40B4-BE49-F238E27FC236}">
                <a16:creationId xmlns:a16="http://schemas.microsoft.com/office/drawing/2014/main" id="{163217F1-59D9-4A4C-9047-8F1A641224FC}"/>
              </a:ext>
            </a:extLst>
          </p:cNvPr>
          <p:cNvSpPr txBox="1"/>
          <p:nvPr/>
        </p:nvSpPr>
        <p:spPr>
          <a:xfrm>
            <a:off x="205717" y="3798332"/>
            <a:ext cx="3880481" cy="2308324"/>
          </a:xfrm>
          <a:prstGeom prst="rect">
            <a:avLst/>
          </a:prstGeom>
          <a:noFill/>
        </p:spPr>
        <p:txBody>
          <a:bodyPr wrap="square" rtlCol="0">
            <a:spAutoFit/>
          </a:bodyPr>
          <a:lstStyle/>
          <a:p>
            <a:pPr algn="ctr"/>
            <a:r>
              <a:rPr lang="en-US" sz="3600">
                <a:solidFill>
                  <a:srgbClr val="002060"/>
                </a:solidFill>
              </a:rPr>
              <a:t>Storing information in long-term memory frees up working memory.</a:t>
            </a:r>
            <a:endParaRPr lang="en-GB" sz="3600">
              <a:solidFill>
                <a:srgbClr val="002060"/>
              </a:solidFill>
            </a:endParaRPr>
          </a:p>
        </p:txBody>
      </p:sp>
      <p:sp>
        <p:nvSpPr>
          <p:cNvPr id="22" name="TextBox 21">
            <a:extLst>
              <a:ext uri="{FF2B5EF4-FFF2-40B4-BE49-F238E27FC236}">
                <a16:creationId xmlns:a16="http://schemas.microsoft.com/office/drawing/2014/main" id="{4B773BCC-F1AB-4A3F-89D3-41AF9874B41C}"/>
              </a:ext>
            </a:extLst>
          </p:cNvPr>
          <p:cNvSpPr txBox="1"/>
          <p:nvPr/>
        </p:nvSpPr>
        <p:spPr>
          <a:xfrm>
            <a:off x="4335296" y="5348608"/>
            <a:ext cx="3956165"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dirty="0">
                <a:solidFill>
                  <a:srgbClr val="002060"/>
                </a:solidFill>
              </a:rPr>
              <a:t>Find </a:t>
            </a:r>
            <a:r>
              <a:rPr lang="en-US" sz="2800" b="1" dirty="0">
                <a:solidFill>
                  <a:srgbClr val="002060"/>
                </a:solidFill>
              </a:rPr>
              <a:t>demanding</a:t>
            </a:r>
            <a:r>
              <a:rPr lang="en-US" sz="2800" dirty="0">
                <a:solidFill>
                  <a:srgbClr val="002060"/>
                </a:solidFill>
              </a:rPr>
              <a:t> work in lessons </a:t>
            </a:r>
            <a:r>
              <a:rPr lang="en-US" sz="2800" b="1" dirty="0">
                <a:solidFill>
                  <a:srgbClr val="002060"/>
                </a:solidFill>
              </a:rPr>
              <a:t>easier</a:t>
            </a:r>
            <a:r>
              <a:rPr lang="en-US" sz="2800" dirty="0">
                <a:solidFill>
                  <a:srgbClr val="002060"/>
                </a:solidFill>
              </a:rPr>
              <a:t>.</a:t>
            </a:r>
            <a:endParaRPr lang="en-GB" sz="2800" dirty="0">
              <a:solidFill>
                <a:srgbClr val="002060"/>
              </a:solidFill>
            </a:endParaRPr>
          </a:p>
        </p:txBody>
      </p:sp>
      <p:pic>
        <p:nvPicPr>
          <p:cNvPr id="30" name="Picture 2" descr="Short-term memory and long-term memory – article1000.com">
            <a:extLst>
              <a:ext uri="{FF2B5EF4-FFF2-40B4-BE49-F238E27FC236}">
                <a16:creationId xmlns:a16="http://schemas.microsoft.com/office/drawing/2014/main" id="{38C0D9A0-D3BB-4FA6-9734-96E4C0DEF7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667" y="1503725"/>
            <a:ext cx="4024492" cy="2221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88C-82C9-F838-B860-371471C55CEB}"/>
              </a:ext>
            </a:extLst>
          </p:cNvPr>
          <p:cNvSpPr>
            <a:spLocks noGrp="1"/>
          </p:cNvSpPr>
          <p:nvPr>
            <p:ph type="title"/>
          </p:nvPr>
        </p:nvSpPr>
        <p:spPr/>
        <p:txBody>
          <a:bodyPr>
            <a:noAutofit/>
          </a:bodyPr>
          <a:lstStyle/>
          <a:p>
            <a:r>
              <a:rPr lang="en-GB" sz="3200" b="1" dirty="0"/>
              <a:t>Retention and retrieval Do </a:t>
            </a:r>
            <a:r>
              <a:rPr lang="en-GB" sz="3200" b="1" dirty="0" err="1"/>
              <a:t>Nows</a:t>
            </a:r>
            <a:endParaRPr lang="en-GB" sz="3200" b="1" dirty="0"/>
          </a:p>
        </p:txBody>
      </p:sp>
      <p:sp>
        <p:nvSpPr>
          <p:cNvPr id="10" name="Arrow: Right 9">
            <a:extLst>
              <a:ext uri="{FF2B5EF4-FFF2-40B4-BE49-F238E27FC236}">
                <a16:creationId xmlns:a16="http://schemas.microsoft.com/office/drawing/2014/main" id="{90F21C27-1191-5B54-82D1-F77D25083126}"/>
              </a:ext>
            </a:extLst>
          </p:cNvPr>
          <p:cNvSpPr/>
          <p:nvPr/>
        </p:nvSpPr>
        <p:spPr>
          <a:xfrm>
            <a:off x="5285878" y="3238500"/>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6F00EB-881D-4426-AC17-9BA761ABB7E3}"/>
              </a:ext>
            </a:extLst>
          </p:cNvPr>
          <p:cNvSpPr txBox="1"/>
          <p:nvPr/>
        </p:nvSpPr>
        <p:spPr>
          <a:xfrm>
            <a:off x="7740802" y="1372030"/>
            <a:ext cx="307904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Retention and retrieval starter</a:t>
            </a:r>
          </a:p>
        </p:txBody>
      </p:sp>
      <p:sp>
        <p:nvSpPr>
          <p:cNvPr id="6" name="TextBox 5">
            <a:extLst>
              <a:ext uri="{FF2B5EF4-FFF2-40B4-BE49-F238E27FC236}">
                <a16:creationId xmlns:a16="http://schemas.microsoft.com/office/drawing/2014/main" id="{CFD931F4-01C7-C7EC-4A45-2244B12770ED}"/>
              </a:ext>
            </a:extLst>
          </p:cNvPr>
          <p:cNvSpPr txBox="1"/>
          <p:nvPr/>
        </p:nvSpPr>
        <p:spPr>
          <a:xfrm>
            <a:off x="1725925" y="1357692"/>
            <a:ext cx="218591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Knowledge organiser</a:t>
            </a:r>
          </a:p>
        </p:txBody>
      </p:sp>
      <p:pic>
        <p:nvPicPr>
          <p:cNvPr id="3" name="Picture 2">
            <a:extLst>
              <a:ext uri="{FF2B5EF4-FFF2-40B4-BE49-F238E27FC236}">
                <a16:creationId xmlns:a16="http://schemas.microsoft.com/office/drawing/2014/main" id="{DC7EB079-23EF-4690-8885-46BBE4896153}"/>
              </a:ext>
            </a:extLst>
          </p:cNvPr>
          <p:cNvPicPr>
            <a:picLocks noChangeAspect="1"/>
          </p:cNvPicPr>
          <p:nvPr/>
        </p:nvPicPr>
        <p:blipFill>
          <a:blip r:embed="rId3"/>
          <a:stretch>
            <a:fillRect/>
          </a:stretch>
        </p:blipFill>
        <p:spPr>
          <a:xfrm>
            <a:off x="6502509" y="1995378"/>
            <a:ext cx="5555634" cy="3133725"/>
          </a:xfrm>
          <a:prstGeom prst="rect">
            <a:avLst/>
          </a:prstGeom>
          <a:ln>
            <a:noFill/>
          </a:ln>
          <a:effectLst>
            <a:outerShdw blurRad="190500" algn="tl" rotWithShape="0">
              <a:srgbClr val="000000">
                <a:alpha val="70000"/>
              </a:srgbClr>
            </a:outerShdw>
          </a:effectLst>
        </p:spPr>
      </p:pic>
      <p:grpSp>
        <p:nvGrpSpPr>
          <p:cNvPr id="9" name="Group 8">
            <a:extLst>
              <a:ext uri="{FF2B5EF4-FFF2-40B4-BE49-F238E27FC236}">
                <a16:creationId xmlns:a16="http://schemas.microsoft.com/office/drawing/2014/main" id="{2069D282-BCB9-A452-C505-8F2753F4E49A}"/>
              </a:ext>
            </a:extLst>
          </p:cNvPr>
          <p:cNvGrpSpPr/>
          <p:nvPr/>
        </p:nvGrpSpPr>
        <p:grpSpPr>
          <a:xfrm>
            <a:off x="1158289" y="1788160"/>
            <a:ext cx="3321193" cy="4447022"/>
            <a:chOff x="1158289" y="1788160"/>
            <a:chExt cx="3321193" cy="4447022"/>
          </a:xfrm>
        </p:grpSpPr>
        <p:pic>
          <p:nvPicPr>
            <p:cNvPr id="7" name="Picture 6">
              <a:extLst>
                <a:ext uri="{FF2B5EF4-FFF2-40B4-BE49-F238E27FC236}">
                  <a16:creationId xmlns:a16="http://schemas.microsoft.com/office/drawing/2014/main" id="{8078ECAA-E277-B667-D566-EBC26FC2939D}"/>
                </a:ext>
              </a:extLst>
            </p:cNvPr>
            <p:cNvPicPr>
              <a:picLocks noChangeAspect="1"/>
            </p:cNvPicPr>
            <p:nvPr/>
          </p:nvPicPr>
          <p:blipFill>
            <a:blip r:embed="rId4"/>
            <a:stretch>
              <a:fillRect/>
            </a:stretch>
          </p:blipFill>
          <p:spPr>
            <a:xfrm>
              <a:off x="1158289" y="1788160"/>
              <a:ext cx="3321193" cy="444702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1E6B982-0F9E-0111-47E8-92A5497548B3}"/>
                </a:ext>
              </a:extLst>
            </p:cNvPr>
            <p:cNvPicPr>
              <a:picLocks noChangeAspect="1"/>
            </p:cNvPicPr>
            <p:nvPr/>
          </p:nvPicPr>
          <p:blipFill rotWithShape="1">
            <a:blip r:embed="rId5"/>
            <a:srcRect l="86367" t="1" r="1333" b="88233"/>
            <a:stretch/>
          </p:blipFill>
          <p:spPr>
            <a:xfrm>
              <a:off x="1166755" y="1796627"/>
              <a:ext cx="342258" cy="336974"/>
            </a:xfrm>
            <a:prstGeom prst="rect">
              <a:avLst/>
            </a:prstGeom>
            <a:ln>
              <a:noFill/>
            </a:ln>
            <a:effectLst>
              <a:outerShdw blurRad="190500" algn="tl" rotWithShape="0">
                <a:srgbClr val="000000">
                  <a:alpha val="70000"/>
                </a:srgbClr>
              </a:outerShdw>
            </a:effectLst>
          </p:spPr>
        </p:pic>
      </p:grpSp>
      <p:sp>
        <p:nvSpPr>
          <p:cNvPr id="4" name="Rectangle 3">
            <a:extLst>
              <a:ext uri="{FF2B5EF4-FFF2-40B4-BE49-F238E27FC236}">
                <a16:creationId xmlns:a16="http://schemas.microsoft.com/office/drawing/2014/main" id="{17A29BC1-33C9-88D2-6F8C-980401681800}"/>
              </a:ext>
            </a:extLst>
          </p:cNvPr>
          <p:cNvSpPr/>
          <p:nvPr/>
        </p:nvSpPr>
        <p:spPr>
          <a:xfrm>
            <a:off x="1166755" y="2895929"/>
            <a:ext cx="2038725" cy="74675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9324FEBB-1BEE-3CA3-997D-9B4B2B7C1625}"/>
              </a:ext>
            </a:extLst>
          </p:cNvPr>
          <p:cNvCxnSpPr>
            <a:cxnSpLocks/>
            <a:endCxn id="4" idx="3"/>
          </p:cNvCxnSpPr>
          <p:nvPr/>
        </p:nvCxnSpPr>
        <p:spPr>
          <a:xfrm flipH="1">
            <a:off x="3205480" y="3083133"/>
            <a:ext cx="3408729" cy="186176"/>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416E0BA-1A2F-CF72-EA6D-95DC57565352}"/>
              </a:ext>
            </a:extLst>
          </p:cNvPr>
          <p:cNvSpPr/>
          <p:nvPr/>
        </p:nvSpPr>
        <p:spPr>
          <a:xfrm>
            <a:off x="1171885" y="3749040"/>
            <a:ext cx="1068396" cy="11430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C2D25F08-44BC-AB2F-9DAF-4355259FA35E}"/>
              </a:ext>
            </a:extLst>
          </p:cNvPr>
          <p:cNvCxnSpPr>
            <a:cxnSpLocks/>
            <a:endCxn id="14" idx="3"/>
          </p:cNvCxnSpPr>
          <p:nvPr/>
        </p:nvCxnSpPr>
        <p:spPr>
          <a:xfrm flipH="1">
            <a:off x="2240281" y="3873516"/>
            <a:ext cx="4373928" cy="4470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69B6E73-5D83-696A-7665-1A1635DA4257}"/>
              </a:ext>
            </a:extLst>
          </p:cNvPr>
          <p:cNvSpPr/>
          <p:nvPr/>
        </p:nvSpPr>
        <p:spPr>
          <a:xfrm>
            <a:off x="3205481" y="4303932"/>
            <a:ext cx="1234440" cy="620816"/>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5A4311E6-1F97-FEF7-C5F9-E1782559C04F}"/>
              </a:ext>
            </a:extLst>
          </p:cNvPr>
          <p:cNvCxnSpPr>
            <a:cxnSpLocks/>
            <a:endCxn id="20" idx="3"/>
          </p:cNvCxnSpPr>
          <p:nvPr/>
        </p:nvCxnSpPr>
        <p:spPr>
          <a:xfrm flipH="1" flipV="1">
            <a:off x="4439921" y="4614340"/>
            <a:ext cx="2174288" cy="13611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99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88C-82C9-F838-B860-371471C55CEB}"/>
              </a:ext>
            </a:extLst>
          </p:cNvPr>
          <p:cNvSpPr>
            <a:spLocks noGrp="1"/>
          </p:cNvSpPr>
          <p:nvPr>
            <p:ph type="title"/>
          </p:nvPr>
        </p:nvSpPr>
        <p:spPr/>
        <p:txBody>
          <a:bodyPr>
            <a:noAutofit/>
          </a:bodyPr>
          <a:lstStyle/>
          <a:p>
            <a:r>
              <a:rPr lang="en-GB" sz="4000" b="1"/>
              <a:t>Homework</a:t>
            </a:r>
          </a:p>
        </p:txBody>
      </p:sp>
      <p:sp>
        <p:nvSpPr>
          <p:cNvPr id="10" name="Arrow: Right 9">
            <a:extLst>
              <a:ext uri="{FF2B5EF4-FFF2-40B4-BE49-F238E27FC236}">
                <a16:creationId xmlns:a16="http://schemas.microsoft.com/office/drawing/2014/main" id="{90F21C27-1191-5B54-82D1-F77D25083126}"/>
              </a:ext>
            </a:extLst>
          </p:cNvPr>
          <p:cNvSpPr/>
          <p:nvPr/>
        </p:nvSpPr>
        <p:spPr>
          <a:xfrm>
            <a:off x="5285878" y="3238500"/>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6F00EB-881D-4426-AC17-9BA761ABB7E3}"/>
              </a:ext>
            </a:extLst>
          </p:cNvPr>
          <p:cNvSpPr txBox="1"/>
          <p:nvPr/>
        </p:nvSpPr>
        <p:spPr>
          <a:xfrm>
            <a:off x="8383267" y="1359566"/>
            <a:ext cx="1241174"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Homework</a:t>
            </a:r>
          </a:p>
        </p:txBody>
      </p:sp>
      <p:sp>
        <p:nvSpPr>
          <p:cNvPr id="6" name="TextBox 5">
            <a:extLst>
              <a:ext uri="{FF2B5EF4-FFF2-40B4-BE49-F238E27FC236}">
                <a16:creationId xmlns:a16="http://schemas.microsoft.com/office/drawing/2014/main" id="{CFD931F4-01C7-C7EC-4A45-2244B12770ED}"/>
              </a:ext>
            </a:extLst>
          </p:cNvPr>
          <p:cNvSpPr txBox="1"/>
          <p:nvPr/>
        </p:nvSpPr>
        <p:spPr>
          <a:xfrm>
            <a:off x="1725925" y="1357692"/>
            <a:ext cx="218591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Knowledge organiser</a:t>
            </a:r>
          </a:p>
        </p:txBody>
      </p:sp>
      <p:grpSp>
        <p:nvGrpSpPr>
          <p:cNvPr id="4" name="Group 3">
            <a:extLst>
              <a:ext uri="{FF2B5EF4-FFF2-40B4-BE49-F238E27FC236}">
                <a16:creationId xmlns:a16="http://schemas.microsoft.com/office/drawing/2014/main" id="{6A042976-C4CA-0D7F-420D-63BB39E783C7}"/>
              </a:ext>
            </a:extLst>
          </p:cNvPr>
          <p:cNvGrpSpPr/>
          <p:nvPr/>
        </p:nvGrpSpPr>
        <p:grpSpPr>
          <a:xfrm>
            <a:off x="1158289" y="1788160"/>
            <a:ext cx="3321193" cy="4447022"/>
            <a:chOff x="1158289" y="1788160"/>
            <a:chExt cx="3321193" cy="4447022"/>
          </a:xfrm>
        </p:grpSpPr>
        <p:pic>
          <p:nvPicPr>
            <p:cNvPr id="7" name="Picture 6">
              <a:extLst>
                <a:ext uri="{FF2B5EF4-FFF2-40B4-BE49-F238E27FC236}">
                  <a16:creationId xmlns:a16="http://schemas.microsoft.com/office/drawing/2014/main" id="{8078ECAA-E277-B667-D566-EBC26FC2939D}"/>
                </a:ext>
              </a:extLst>
            </p:cNvPr>
            <p:cNvPicPr>
              <a:picLocks noChangeAspect="1"/>
            </p:cNvPicPr>
            <p:nvPr/>
          </p:nvPicPr>
          <p:blipFill>
            <a:blip r:embed="rId3"/>
            <a:stretch>
              <a:fillRect/>
            </a:stretch>
          </p:blipFill>
          <p:spPr>
            <a:xfrm>
              <a:off x="1158289" y="1788160"/>
              <a:ext cx="3321193" cy="4447022"/>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CB9C927C-73A7-7ED1-35A7-E2EF7037BC46}"/>
                </a:ext>
              </a:extLst>
            </p:cNvPr>
            <p:cNvPicPr>
              <a:picLocks noChangeAspect="1"/>
            </p:cNvPicPr>
            <p:nvPr/>
          </p:nvPicPr>
          <p:blipFill rotWithShape="1">
            <a:blip r:embed="rId4"/>
            <a:srcRect l="86367" t="1" r="1333" b="88233"/>
            <a:stretch/>
          </p:blipFill>
          <p:spPr>
            <a:xfrm>
              <a:off x="1166755" y="1796627"/>
              <a:ext cx="342258" cy="336974"/>
            </a:xfrm>
            <a:prstGeom prst="rect">
              <a:avLst/>
            </a:prstGeom>
            <a:ln>
              <a:noFill/>
            </a:ln>
            <a:effectLst>
              <a:outerShdw blurRad="190500" algn="tl" rotWithShape="0">
                <a:srgbClr val="000000">
                  <a:alpha val="70000"/>
                </a:srgbClr>
              </a:outerShdw>
            </a:effectLst>
          </p:spPr>
        </p:pic>
      </p:grpSp>
      <p:sp>
        <p:nvSpPr>
          <p:cNvPr id="13" name="Rectangle 12">
            <a:extLst>
              <a:ext uri="{FF2B5EF4-FFF2-40B4-BE49-F238E27FC236}">
                <a16:creationId xmlns:a16="http://schemas.microsoft.com/office/drawing/2014/main" id="{432D10B0-3E33-85A3-C2C2-2684C901AEBF}"/>
              </a:ext>
            </a:extLst>
          </p:cNvPr>
          <p:cNvSpPr/>
          <p:nvPr/>
        </p:nvSpPr>
        <p:spPr>
          <a:xfrm>
            <a:off x="1166755" y="2895929"/>
            <a:ext cx="2038725" cy="74675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237AC881-2803-F977-E5ED-71F6749FC6C3}"/>
              </a:ext>
            </a:extLst>
          </p:cNvPr>
          <p:cNvCxnSpPr>
            <a:cxnSpLocks/>
          </p:cNvCxnSpPr>
          <p:nvPr/>
        </p:nvCxnSpPr>
        <p:spPr>
          <a:xfrm flipH="1">
            <a:off x="3205480" y="2316480"/>
            <a:ext cx="4023360" cy="5794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8884A2C-74A8-367A-A0AE-7A1444008931}"/>
              </a:ext>
            </a:extLst>
          </p:cNvPr>
          <p:cNvSpPr/>
          <p:nvPr/>
        </p:nvSpPr>
        <p:spPr>
          <a:xfrm>
            <a:off x="1171885" y="3749040"/>
            <a:ext cx="1068396" cy="11430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4FE36626-FDF3-E393-A21D-55B26EAC4E3F}"/>
              </a:ext>
            </a:extLst>
          </p:cNvPr>
          <p:cNvCxnSpPr>
            <a:cxnSpLocks/>
          </p:cNvCxnSpPr>
          <p:nvPr/>
        </p:nvCxnSpPr>
        <p:spPr>
          <a:xfrm flipH="1" flipV="1">
            <a:off x="2240281" y="3749040"/>
            <a:ext cx="4988559" cy="92964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3538CA6-CAE3-EC55-6DCB-A8BFC8416102}"/>
              </a:ext>
            </a:extLst>
          </p:cNvPr>
          <p:cNvSpPr/>
          <p:nvPr/>
        </p:nvSpPr>
        <p:spPr>
          <a:xfrm>
            <a:off x="3205481" y="4303932"/>
            <a:ext cx="1234440" cy="620816"/>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D3DDA41-B231-18BA-5EAF-936F6779D841}"/>
              </a:ext>
            </a:extLst>
          </p:cNvPr>
          <p:cNvCxnSpPr>
            <a:cxnSpLocks/>
          </p:cNvCxnSpPr>
          <p:nvPr/>
        </p:nvCxnSpPr>
        <p:spPr>
          <a:xfrm flipH="1" flipV="1">
            <a:off x="4465320" y="4917440"/>
            <a:ext cx="2763520" cy="91948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81B19F7-2C69-4387-9576-4D8EE057EC5B}"/>
              </a:ext>
            </a:extLst>
          </p:cNvPr>
          <p:cNvGrpSpPr/>
          <p:nvPr/>
        </p:nvGrpSpPr>
        <p:grpSpPr>
          <a:xfrm>
            <a:off x="7159074" y="1788160"/>
            <a:ext cx="3681704" cy="4447022"/>
            <a:chOff x="7159074" y="1788160"/>
            <a:chExt cx="3681704" cy="4447022"/>
          </a:xfrm>
        </p:grpSpPr>
        <p:pic>
          <p:nvPicPr>
            <p:cNvPr id="8" name="Picture 7">
              <a:extLst>
                <a:ext uri="{FF2B5EF4-FFF2-40B4-BE49-F238E27FC236}">
                  <a16:creationId xmlns:a16="http://schemas.microsoft.com/office/drawing/2014/main" id="{7E039D62-ADB9-269E-034E-0847931DE7B8}"/>
                </a:ext>
              </a:extLst>
            </p:cNvPr>
            <p:cNvPicPr>
              <a:picLocks noChangeAspect="1"/>
            </p:cNvPicPr>
            <p:nvPr/>
          </p:nvPicPr>
          <p:blipFill>
            <a:blip r:embed="rId5"/>
            <a:stretch>
              <a:fillRect/>
            </a:stretch>
          </p:blipFill>
          <p:spPr>
            <a:xfrm>
              <a:off x="7159074" y="1788160"/>
              <a:ext cx="3681704" cy="4447022"/>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864903C1-78DD-44FF-AD22-FFEC3A3D648D}"/>
                </a:ext>
              </a:extLst>
            </p:cNvPr>
            <p:cNvPicPr>
              <a:picLocks noChangeAspect="1"/>
            </p:cNvPicPr>
            <p:nvPr/>
          </p:nvPicPr>
          <p:blipFill>
            <a:blip r:embed="rId6"/>
            <a:stretch>
              <a:fillRect/>
            </a:stretch>
          </p:blipFill>
          <p:spPr>
            <a:xfrm>
              <a:off x="9959368" y="2009299"/>
              <a:ext cx="552450" cy="83820"/>
            </a:xfrm>
            <a:prstGeom prst="rect">
              <a:avLst/>
            </a:prstGeom>
          </p:spPr>
        </p:pic>
      </p:grpSp>
    </p:spTree>
    <p:extLst>
      <p:ext uri="{BB962C8B-B14F-4D97-AF65-F5344CB8AC3E}">
        <p14:creationId xmlns:p14="http://schemas.microsoft.com/office/powerpoint/2010/main" val="1185596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88C-82C9-F838-B860-371471C55CEB}"/>
              </a:ext>
            </a:extLst>
          </p:cNvPr>
          <p:cNvSpPr>
            <a:spLocks noGrp="1"/>
          </p:cNvSpPr>
          <p:nvPr>
            <p:ph type="title"/>
          </p:nvPr>
        </p:nvSpPr>
        <p:spPr/>
        <p:txBody>
          <a:bodyPr>
            <a:noAutofit/>
          </a:bodyPr>
          <a:lstStyle/>
          <a:p>
            <a:r>
              <a:rPr lang="en-GB" sz="4000" b="1" dirty="0"/>
              <a:t>Three Knowledge Organiser assessments per year</a:t>
            </a:r>
          </a:p>
        </p:txBody>
      </p:sp>
      <p:pic>
        <p:nvPicPr>
          <p:cNvPr id="20" name="Picture 19">
            <a:extLst>
              <a:ext uri="{FF2B5EF4-FFF2-40B4-BE49-F238E27FC236}">
                <a16:creationId xmlns:a16="http://schemas.microsoft.com/office/drawing/2014/main" id="{B22B7F2D-B3FE-4C90-A09F-EA7608DFBF50}"/>
              </a:ext>
            </a:extLst>
          </p:cNvPr>
          <p:cNvPicPr>
            <a:picLocks noChangeAspect="1"/>
          </p:cNvPicPr>
          <p:nvPr/>
        </p:nvPicPr>
        <p:blipFill>
          <a:blip r:embed="rId3"/>
          <a:stretch>
            <a:fillRect/>
          </a:stretch>
        </p:blipFill>
        <p:spPr>
          <a:xfrm>
            <a:off x="1646854" y="1499832"/>
            <a:ext cx="3857302" cy="4747449"/>
          </a:xfrm>
          <a:prstGeom prst="rect">
            <a:avLst/>
          </a:prstGeom>
          <a:ln>
            <a:noFill/>
          </a:ln>
          <a:effectLst>
            <a:outerShdw blurRad="190500" algn="tl" rotWithShape="0">
              <a:srgbClr val="000000">
                <a:alpha val="70000"/>
              </a:srgbClr>
            </a:outerShdw>
          </a:effectLst>
        </p:spPr>
      </p:pic>
      <p:grpSp>
        <p:nvGrpSpPr>
          <p:cNvPr id="21" name="Group 20">
            <a:extLst>
              <a:ext uri="{FF2B5EF4-FFF2-40B4-BE49-F238E27FC236}">
                <a16:creationId xmlns:a16="http://schemas.microsoft.com/office/drawing/2014/main" id="{3570868E-D697-4911-A25B-E98530380944}"/>
              </a:ext>
            </a:extLst>
          </p:cNvPr>
          <p:cNvGrpSpPr/>
          <p:nvPr/>
        </p:nvGrpSpPr>
        <p:grpSpPr>
          <a:xfrm>
            <a:off x="4367814" y="1326224"/>
            <a:ext cx="6293528" cy="4921058"/>
            <a:chOff x="5060272" y="1299591"/>
            <a:chExt cx="6293528" cy="4921058"/>
          </a:xfrm>
        </p:grpSpPr>
        <p:pic>
          <p:nvPicPr>
            <p:cNvPr id="22" name="Picture 21">
              <a:extLst>
                <a:ext uri="{FF2B5EF4-FFF2-40B4-BE49-F238E27FC236}">
                  <a16:creationId xmlns:a16="http://schemas.microsoft.com/office/drawing/2014/main" id="{A3DD5188-5A3C-4599-9C20-A09FBCBCFDF0}"/>
                </a:ext>
              </a:extLst>
            </p:cNvPr>
            <p:cNvPicPr>
              <a:picLocks noChangeAspect="1"/>
            </p:cNvPicPr>
            <p:nvPr/>
          </p:nvPicPr>
          <p:blipFill rotWithShape="1">
            <a:blip r:embed="rId3"/>
            <a:srcRect l="70732" t="56484"/>
            <a:stretch/>
          </p:blipFill>
          <p:spPr>
            <a:xfrm>
              <a:off x="8664606" y="1299591"/>
              <a:ext cx="2689194" cy="4921057"/>
            </a:xfrm>
            <a:prstGeom prst="rect">
              <a:avLst/>
            </a:prstGeom>
            <a:ln>
              <a:noFill/>
            </a:ln>
            <a:effectLst>
              <a:outerShdw blurRad="190500" algn="tl" rotWithShape="0">
                <a:srgbClr val="000000">
                  <a:alpha val="70000"/>
                </a:srgbClr>
              </a:outerShdw>
            </a:effectLst>
          </p:spPr>
        </p:pic>
        <p:sp>
          <p:nvSpPr>
            <p:cNvPr id="23" name="Rectangle 22">
              <a:extLst>
                <a:ext uri="{FF2B5EF4-FFF2-40B4-BE49-F238E27FC236}">
                  <a16:creationId xmlns:a16="http://schemas.microsoft.com/office/drawing/2014/main" id="{0EF241F5-A5B6-4935-A413-91DAB8B37745}"/>
                </a:ext>
              </a:extLst>
            </p:cNvPr>
            <p:cNvSpPr/>
            <p:nvPr/>
          </p:nvSpPr>
          <p:spPr>
            <a:xfrm>
              <a:off x="5060272" y="4136994"/>
              <a:ext cx="1136342" cy="20836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25762955-29F5-42F2-830B-E5ADEE73608E}"/>
                </a:ext>
              </a:extLst>
            </p:cNvPr>
            <p:cNvCxnSpPr>
              <a:cxnSpLocks/>
            </p:cNvCxnSpPr>
            <p:nvPr/>
          </p:nvCxnSpPr>
          <p:spPr>
            <a:xfrm flipV="1">
              <a:off x="6196614" y="1368821"/>
              <a:ext cx="2467992" cy="27681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1C5D152-E50C-4A92-87CA-1A14A9CA6183}"/>
                </a:ext>
              </a:extLst>
            </p:cNvPr>
            <p:cNvCxnSpPr>
              <a:cxnSpLocks/>
            </p:cNvCxnSpPr>
            <p:nvPr/>
          </p:nvCxnSpPr>
          <p:spPr>
            <a:xfrm flipV="1">
              <a:off x="6196614" y="6220648"/>
              <a:ext cx="2467992"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F8735C0-0CF4-4A66-B315-0DC94DE037EB}"/>
                </a:ext>
              </a:extLst>
            </p:cNvPr>
            <p:cNvSpPr/>
            <p:nvPr/>
          </p:nvSpPr>
          <p:spPr>
            <a:xfrm>
              <a:off x="8664605" y="1345345"/>
              <a:ext cx="2689193" cy="48752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1923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US" b="1">
                <a:cs typeface="Calibri Light"/>
              </a:rPr>
              <a:t>What does homework look like?</a:t>
            </a:r>
          </a:p>
        </p:txBody>
      </p:sp>
      <p:pic>
        <p:nvPicPr>
          <p:cNvPr id="9" name="Picture 8">
            <a:extLst>
              <a:ext uri="{FF2B5EF4-FFF2-40B4-BE49-F238E27FC236}">
                <a16:creationId xmlns:a16="http://schemas.microsoft.com/office/drawing/2014/main" id="{AB5A5271-A0FD-09EE-AA73-9D2AF3C6F21C}"/>
              </a:ext>
            </a:extLst>
          </p:cNvPr>
          <p:cNvPicPr>
            <a:picLocks noChangeAspect="1"/>
          </p:cNvPicPr>
          <p:nvPr/>
        </p:nvPicPr>
        <p:blipFill rotWithShape="1">
          <a:blip r:embed="rId3"/>
          <a:srcRect l="771"/>
          <a:stretch/>
        </p:blipFill>
        <p:spPr>
          <a:xfrm>
            <a:off x="4018538" y="3939315"/>
            <a:ext cx="5685569" cy="2510657"/>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7E779E80-63C1-1C3B-AFD2-AAE23F4570DA}"/>
              </a:ext>
            </a:extLst>
          </p:cNvPr>
          <p:cNvPicPr>
            <a:picLocks noChangeAspect="1"/>
          </p:cNvPicPr>
          <p:nvPr/>
        </p:nvPicPr>
        <p:blipFill rotWithShape="1">
          <a:blip r:embed="rId4"/>
          <a:srcRect l="26475"/>
          <a:stretch/>
        </p:blipFill>
        <p:spPr>
          <a:xfrm>
            <a:off x="4018539" y="1305023"/>
            <a:ext cx="5729743" cy="2584505"/>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D6608167-5123-A1BA-F5EC-B996816496B8}"/>
              </a:ext>
            </a:extLst>
          </p:cNvPr>
          <p:cNvPicPr>
            <a:picLocks noChangeAspect="1"/>
          </p:cNvPicPr>
          <p:nvPr/>
        </p:nvPicPr>
        <p:blipFill>
          <a:blip r:embed="rId5"/>
          <a:stretch>
            <a:fillRect/>
          </a:stretch>
        </p:blipFill>
        <p:spPr>
          <a:xfrm>
            <a:off x="214209" y="1337499"/>
            <a:ext cx="3607752" cy="5086266"/>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F65FD715-741F-4596-A7F4-7EA516C59283}"/>
              </a:ext>
            </a:extLst>
          </p:cNvPr>
          <p:cNvSpPr txBox="1"/>
          <p:nvPr/>
        </p:nvSpPr>
        <p:spPr>
          <a:xfrm>
            <a:off x="9748282" y="1337499"/>
            <a:ext cx="2330799" cy="35394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Homework booklets with knowledge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organisers</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questions.</a:t>
            </a:r>
            <a:endParaRPr kumimoji="0" lang="en-GB"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178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US" b="1" dirty="0">
                <a:cs typeface="Calibri Light"/>
              </a:rPr>
              <a:t>KS3 Homework</a:t>
            </a:r>
          </a:p>
        </p:txBody>
      </p:sp>
      <p:sp>
        <p:nvSpPr>
          <p:cNvPr id="4" name="Content Placeholder 3">
            <a:extLst>
              <a:ext uri="{FF2B5EF4-FFF2-40B4-BE49-F238E27FC236}">
                <a16:creationId xmlns:a16="http://schemas.microsoft.com/office/drawing/2014/main" id="{8C1110DC-FFE4-E098-9529-4F7DAC5DDA80}"/>
              </a:ext>
            </a:extLst>
          </p:cNvPr>
          <p:cNvSpPr>
            <a:spLocks noGrp="1"/>
          </p:cNvSpPr>
          <p:nvPr>
            <p:ph idx="1"/>
          </p:nvPr>
        </p:nvSpPr>
        <p:spPr>
          <a:xfrm>
            <a:off x="-195664" y="1368821"/>
            <a:ext cx="7805503" cy="4754761"/>
          </a:xfrm>
        </p:spPr>
        <p:txBody>
          <a:bodyPr vert="horz" lIns="91440" tIns="45720" rIns="91440" bIns="45720" rtlCol="0" anchor="t">
            <a:normAutofit lnSpcReduction="10000"/>
          </a:bodyPr>
          <a:lstStyle/>
          <a:p>
            <a:pPr marL="457200" lvl="1" indent="0">
              <a:buNone/>
            </a:pPr>
            <a:r>
              <a:rPr lang="en-GB" sz="2400" b="1" dirty="0">
                <a:solidFill>
                  <a:srgbClr val="00B050"/>
                </a:solidFill>
              </a:rPr>
              <a:t>Purposes:</a:t>
            </a:r>
            <a:endParaRPr lang="en-GB" dirty="0"/>
          </a:p>
          <a:p>
            <a:pPr lvl="1">
              <a:buFontTx/>
              <a:buChar char="-"/>
            </a:pPr>
            <a:r>
              <a:rPr lang="en-GB" dirty="0"/>
              <a:t>Help students </a:t>
            </a:r>
            <a:r>
              <a:rPr lang="en-GB" b="1" dirty="0"/>
              <a:t>know</a:t>
            </a:r>
            <a:r>
              <a:rPr lang="en-GB" dirty="0"/>
              <a:t> </a:t>
            </a:r>
            <a:r>
              <a:rPr lang="en-GB" b="1" dirty="0"/>
              <a:t>more</a:t>
            </a:r>
            <a:r>
              <a:rPr lang="en-GB" dirty="0"/>
              <a:t>, </a:t>
            </a:r>
            <a:r>
              <a:rPr lang="en-GB" b="1" dirty="0"/>
              <a:t>remember</a:t>
            </a:r>
            <a:r>
              <a:rPr lang="en-GB" dirty="0"/>
              <a:t> </a:t>
            </a:r>
            <a:r>
              <a:rPr lang="en-GB" b="1" dirty="0"/>
              <a:t>more</a:t>
            </a:r>
            <a:r>
              <a:rPr lang="en-GB" dirty="0"/>
              <a:t> and be </a:t>
            </a:r>
            <a:r>
              <a:rPr lang="en-GB" b="1" dirty="0"/>
              <a:t>able</a:t>
            </a:r>
            <a:r>
              <a:rPr lang="en-GB" dirty="0"/>
              <a:t> </a:t>
            </a:r>
            <a:r>
              <a:rPr lang="en-GB" b="1" dirty="0"/>
              <a:t>to</a:t>
            </a:r>
            <a:r>
              <a:rPr lang="en-GB" dirty="0"/>
              <a:t> </a:t>
            </a:r>
            <a:r>
              <a:rPr lang="en-GB" b="1" dirty="0"/>
              <a:t>do</a:t>
            </a:r>
            <a:r>
              <a:rPr lang="en-GB" dirty="0"/>
              <a:t> </a:t>
            </a:r>
            <a:r>
              <a:rPr lang="en-GB" b="1" dirty="0"/>
              <a:t>more</a:t>
            </a:r>
            <a:r>
              <a:rPr lang="en-GB" dirty="0"/>
              <a:t>.</a:t>
            </a:r>
          </a:p>
          <a:p>
            <a:pPr lvl="1">
              <a:buFontTx/>
              <a:buChar char="-"/>
            </a:pPr>
            <a:r>
              <a:rPr lang="en-GB" sz="2400" b="1" dirty="0"/>
              <a:t>Embed</a:t>
            </a:r>
            <a:r>
              <a:rPr lang="en-GB" sz="2400" dirty="0"/>
              <a:t> </a:t>
            </a:r>
            <a:r>
              <a:rPr lang="en-GB" sz="2400" b="1" dirty="0"/>
              <a:t>essential knowledge</a:t>
            </a:r>
          </a:p>
          <a:p>
            <a:pPr lvl="1">
              <a:buFontTx/>
              <a:buChar char="-"/>
            </a:pPr>
            <a:r>
              <a:rPr lang="en-US" b="1" dirty="0"/>
              <a:t>Fill in gaps </a:t>
            </a:r>
            <a:r>
              <a:rPr lang="en-US" dirty="0"/>
              <a:t>in essential knowledge</a:t>
            </a:r>
            <a:endParaRPr lang="en-GB" sz="2400" dirty="0"/>
          </a:p>
          <a:p>
            <a:pPr marL="457200" lvl="1" indent="0">
              <a:buNone/>
            </a:pPr>
            <a:endParaRPr lang="en-US" sz="2400" b="1" dirty="0"/>
          </a:p>
          <a:p>
            <a:pPr lvl="1">
              <a:buFontTx/>
              <a:buChar char="-"/>
            </a:pPr>
            <a:r>
              <a:rPr lang="en-GB" dirty="0"/>
              <a:t>Homework </a:t>
            </a:r>
            <a:r>
              <a:rPr lang="en-GB" b="1" dirty="0"/>
              <a:t>booklets</a:t>
            </a:r>
            <a:r>
              <a:rPr lang="en-GB" dirty="0"/>
              <a:t> (termly or half-termly)</a:t>
            </a:r>
          </a:p>
          <a:p>
            <a:pPr lvl="1">
              <a:buFontTx/>
              <a:buChar char="-"/>
            </a:pPr>
            <a:r>
              <a:rPr lang="en-GB" b="1" dirty="0"/>
              <a:t>Strategically mapped</a:t>
            </a:r>
            <a:r>
              <a:rPr lang="en-GB" dirty="0"/>
              <a:t> to revisit prior learning</a:t>
            </a:r>
          </a:p>
          <a:p>
            <a:pPr lvl="1">
              <a:buFontTx/>
              <a:buChar char="-"/>
            </a:pPr>
            <a:r>
              <a:rPr lang="en-GB" sz="2400" b="1" dirty="0"/>
              <a:t>Knowledge organisers </a:t>
            </a:r>
            <a:r>
              <a:rPr lang="en-GB" sz="2400" dirty="0"/>
              <a:t>included</a:t>
            </a:r>
            <a:endParaRPr lang="en-GB" dirty="0"/>
          </a:p>
          <a:p>
            <a:pPr lvl="1">
              <a:buFontTx/>
              <a:buChar char="-"/>
            </a:pPr>
            <a:r>
              <a:rPr lang="en-GB" sz="2400" b="1" dirty="0"/>
              <a:t>10 questions per h/w </a:t>
            </a:r>
            <a:r>
              <a:rPr lang="en-GB" sz="2400" dirty="0"/>
              <a:t>(weekly or biweekly)</a:t>
            </a:r>
          </a:p>
          <a:p>
            <a:pPr lvl="1">
              <a:buFontTx/>
              <a:buChar char="-"/>
            </a:pPr>
            <a:r>
              <a:rPr lang="en-GB" sz="2400" b="1" dirty="0"/>
              <a:t>Short answers</a:t>
            </a:r>
            <a:r>
              <a:rPr lang="en-GB" sz="2400" dirty="0"/>
              <a:t> with </a:t>
            </a:r>
            <a:r>
              <a:rPr lang="en-GB" sz="2400" b="1" dirty="0"/>
              <a:t>space for improvements </a:t>
            </a:r>
            <a:r>
              <a:rPr lang="en-GB" sz="2400" dirty="0"/>
              <a:t>if needed</a:t>
            </a:r>
          </a:p>
          <a:p>
            <a:pPr lvl="1">
              <a:buFontTx/>
              <a:buChar char="-"/>
            </a:pPr>
            <a:r>
              <a:rPr lang="en-GB" sz="2400" dirty="0"/>
              <a:t>Will be </a:t>
            </a:r>
            <a:r>
              <a:rPr lang="en-GB" sz="2400" b="1" dirty="0"/>
              <a:t>linked to assessments</a:t>
            </a:r>
          </a:p>
          <a:p>
            <a:pPr lvl="1">
              <a:buFontTx/>
              <a:buChar char="-"/>
            </a:pPr>
            <a:r>
              <a:rPr lang="en-GB" dirty="0"/>
              <a:t>Helps </a:t>
            </a:r>
            <a:r>
              <a:rPr lang="en-GB" b="1" dirty="0"/>
              <a:t>build resilience </a:t>
            </a:r>
            <a:r>
              <a:rPr lang="en-GB" dirty="0"/>
              <a:t>and </a:t>
            </a:r>
            <a:r>
              <a:rPr lang="en-GB" b="1" dirty="0"/>
              <a:t>independent study skills</a:t>
            </a:r>
            <a:endParaRPr lang="en-GB" sz="2400" dirty="0"/>
          </a:p>
          <a:p>
            <a:pPr lvl="2">
              <a:buFontTx/>
              <a:buChar char="-"/>
            </a:pPr>
            <a:endParaRPr lang="en-GB" sz="2400" dirty="0"/>
          </a:p>
          <a:p>
            <a:pPr lvl="1">
              <a:buFontTx/>
              <a:buChar char="-"/>
            </a:pPr>
            <a:endParaRPr lang="en-GB" sz="2800" dirty="0"/>
          </a:p>
        </p:txBody>
      </p:sp>
      <p:grpSp>
        <p:nvGrpSpPr>
          <p:cNvPr id="7" name="Group 6">
            <a:extLst>
              <a:ext uri="{FF2B5EF4-FFF2-40B4-BE49-F238E27FC236}">
                <a16:creationId xmlns:a16="http://schemas.microsoft.com/office/drawing/2014/main" id="{5AD4D79B-F459-4BA3-DCD9-9E273078E8C5}"/>
              </a:ext>
            </a:extLst>
          </p:cNvPr>
          <p:cNvGrpSpPr/>
          <p:nvPr/>
        </p:nvGrpSpPr>
        <p:grpSpPr>
          <a:xfrm>
            <a:off x="7254240" y="2351920"/>
            <a:ext cx="826962" cy="1240412"/>
            <a:chOff x="1158289" y="1788160"/>
            <a:chExt cx="3321193" cy="4447022"/>
          </a:xfrm>
        </p:grpSpPr>
        <p:pic>
          <p:nvPicPr>
            <p:cNvPr id="8" name="Picture 7">
              <a:extLst>
                <a:ext uri="{FF2B5EF4-FFF2-40B4-BE49-F238E27FC236}">
                  <a16:creationId xmlns:a16="http://schemas.microsoft.com/office/drawing/2014/main" id="{E79EB7D2-51DE-8EF4-349A-5774975F2297}"/>
                </a:ext>
              </a:extLst>
            </p:cNvPr>
            <p:cNvPicPr>
              <a:picLocks noChangeAspect="1"/>
            </p:cNvPicPr>
            <p:nvPr/>
          </p:nvPicPr>
          <p:blipFill>
            <a:blip r:embed="rId3"/>
            <a:stretch>
              <a:fillRect/>
            </a:stretch>
          </p:blipFill>
          <p:spPr>
            <a:xfrm>
              <a:off x="1158289" y="1788160"/>
              <a:ext cx="3321193" cy="4447022"/>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DBF77D9B-B43E-579F-6300-92C105895D82}"/>
                </a:ext>
              </a:extLst>
            </p:cNvPr>
            <p:cNvPicPr>
              <a:picLocks noChangeAspect="1"/>
            </p:cNvPicPr>
            <p:nvPr/>
          </p:nvPicPr>
          <p:blipFill rotWithShape="1">
            <a:blip r:embed="rId4"/>
            <a:srcRect l="86367" t="1" r="1333" b="88233"/>
            <a:stretch/>
          </p:blipFill>
          <p:spPr>
            <a:xfrm>
              <a:off x="1166755" y="1796627"/>
              <a:ext cx="342258" cy="336974"/>
            </a:xfrm>
            <a:prstGeom prst="rect">
              <a:avLst/>
            </a:prstGeom>
            <a:ln>
              <a:noFill/>
            </a:ln>
            <a:effectLst>
              <a:outerShdw blurRad="190500" algn="tl" rotWithShape="0">
                <a:srgbClr val="000000">
                  <a:alpha val="70000"/>
                </a:srgbClr>
              </a:outerShdw>
            </a:effectLst>
          </p:spPr>
        </p:pic>
      </p:grpSp>
      <p:pic>
        <p:nvPicPr>
          <p:cNvPr id="10" name="Picture 9">
            <a:extLst>
              <a:ext uri="{FF2B5EF4-FFF2-40B4-BE49-F238E27FC236}">
                <a16:creationId xmlns:a16="http://schemas.microsoft.com/office/drawing/2014/main" id="{A1A9F627-1632-D46C-8264-2C9E1092BB1D}"/>
              </a:ext>
            </a:extLst>
          </p:cNvPr>
          <p:cNvPicPr>
            <a:picLocks noChangeAspect="1"/>
          </p:cNvPicPr>
          <p:nvPr/>
        </p:nvPicPr>
        <p:blipFill>
          <a:blip r:embed="rId5"/>
          <a:stretch>
            <a:fillRect/>
          </a:stretch>
        </p:blipFill>
        <p:spPr>
          <a:xfrm>
            <a:off x="8420891" y="1368821"/>
            <a:ext cx="3500860" cy="4925299"/>
          </a:xfrm>
          <a:prstGeom prst="rect">
            <a:avLst/>
          </a:prstGeom>
          <a:ln>
            <a:noFill/>
          </a:ln>
          <a:effectLst>
            <a:outerShdw blurRad="190500" algn="tl" rotWithShape="0">
              <a:srgbClr val="000000">
                <a:alpha val="70000"/>
              </a:srgbClr>
            </a:outerShdw>
          </a:effectLst>
        </p:spPr>
      </p:pic>
      <p:pic>
        <p:nvPicPr>
          <p:cNvPr id="11" name="Picture 8">
            <a:extLst>
              <a:ext uri="{FF2B5EF4-FFF2-40B4-BE49-F238E27FC236}">
                <a16:creationId xmlns:a16="http://schemas.microsoft.com/office/drawing/2014/main" id="{ABE5988A-4E7F-4329-ABBD-EC7907D7DF94}"/>
              </a:ext>
            </a:extLst>
          </p:cNvPr>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014796" y="2351920"/>
            <a:ext cx="2657081" cy="265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62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left)">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wipe(left)">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wipe(left)">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wipe(left)">
                                      <p:cBhvr>
                                        <p:cTn id="47" dur="500"/>
                                        <p:tgtEl>
                                          <p:spTgt spid="4">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wipe(left)">
                                      <p:cBhvr>
                                        <p:cTn id="52" dur="500"/>
                                        <p:tgtEl>
                                          <p:spTgt spid="4">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Effect transition="in" filter="wipe(left)">
                                      <p:cBhvr>
                                        <p:cTn id="57" dur="500"/>
                                        <p:tgtEl>
                                          <p:spTgt spid="4">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US" b="1" dirty="0">
                <a:cs typeface="Calibri Light"/>
              </a:rPr>
              <a:t>Next steps…</a:t>
            </a:r>
          </a:p>
        </p:txBody>
      </p:sp>
      <p:sp>
        <p:nvSpPr>
          <p:cNvPr id="19" name="Rectangle 18">
            <a:extLst>
              <a:ext uri="{FF2B5EF4-FFF2-40B4-BE49-F238E27FC236}">
                <a16:creationId xmlns:a16="http://schemas.microsoft.com/office/drawing/2014/main" id="{0ABCFB28-4F2C-4E5E-BAF8-92B97412095D}"/>
              </a:ext>
            </a:extLst>
          </p:cNvPr>
          <p:cNvSpPr/>
          <p:nvPr/>
        </p:nvSpPr>
        <p:spPr>
          <a:xfrm>
            <a:off x="4865720" y="3515858"/>
            <a:ext cx="2992605" cy="2554545"/>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dirty="0">
                <a:solidFill>
                  <a:srgbClr val="002060"/>
                </a:solidFill>
              </a:rPr>
              <a:t>Teachers have started issuing the new homework booklets</a:t>
            </a:r>
          </a:p>
        </p:txBody>
      </p:sp>
      <p:sp>
        <p:nvSpPr>
          <p:cNvPr id="21" name="Rectangle 20">
            <a:extLst>
              <a:ext uri="{FF2B5EF4-FFF2-40B4-BE49-F238E27FC236}">
                <a16:creationId xmlns:a16="http://schemas.microsoft.com/office/drawing/2014/main" id="{58675D2C-AB1C-4F52-90FC-F12D8C27229C}"/>
              </a:ext>
            </a:extLst>
          </p:cNvPr>
          <p:cNvSpPr/>
          <p:nvPr/>
        </p:nvSpPr>
        <p:spPr>
          <a:xfrm>
            <a:off x="299994" y="1468061"/>
            <a:ext cx="4261948" cy="3170099"/>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4000" dirty="0">
                <a:solidFill>
                  <a:srgbClr val="002060"/>
                </a:solidFill>
              </a:rPr>
              <a:t>Students have been given an A4 plastic wallet to help them look after their booklets</a:t>
            </a:r>
          </a:p>
        </p:txBody>
      </p:sp>
      <p:sp>
        <p:nvSpPr>
          <p:cNvPr id="3" name="Rectangle 2">
            <a:extLst>
              <a:ext uri="{FF2B5EF4-FFF2-40B4-BE49-F238E27FC236}">
                <a16:creationId xmlns:a16="http://schemas.microsoft.com/office/drawing/2014/main" id="{112CA92C-929E-20E9-616D-54F88D43110C}"/>
              </a:ext>
            </a:extLst>
          </p:cNvPr>
          <p:cNvSpPr/>
          <p:nvPr/>
        </p:nvSpPr>
        <p:spPr>
          <a:xfrm>
            <a:off x="8366836" y="1597244"/>
            <a:ext cx="3525170" cy="1569660"/>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3200" b="1" dirty="0">
                <a:solidFill>
                  <a:srgbClr val="002060"/>
                </a:solidFill>
              </a:rPr>
              <a:t>Stay organised and complete homework on time</a:t>
            </a:r>
          </a:p>
        </p:txBody>
      </p:sp>
      <p:sp>
        <p:nvSpPr>
          <p:cNvPr id="4" name="Rectangle 3">
            <a:extLst>
              <a:ext uri="{FF2B5EF4-FFF2-40B4-BE49-F238E27FC236}">
                <a16:creationId xmlns:a16="http://schemas.microsoft.com/office/drawing/2014/main" id="{2F0D1C0A-EE77-4C90-0920-6875D3ECABC6}"/>
              </a:ext>
            </a:extLst>
          </p:cNvPr>
          <p:cNvSpPr/>
          <p:nvPr/>
        </p:nvSpPr>
        <p:spPr>
          <a:xfrm>
            <a:off x="8240664" y="3823634"/>
            <a:ext cx="3806334" cy="2246769"/>
          </a:xfrm>
          <a:prstGeom prst="rect">
            <a:avLst/>
          </a:prstGeom>
          <a:solidFill>
            <a:schemeClr val="accent2"/>
          </a:solidFill>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2800" dirty="0">
                <a:solidFill>
                  <a:srgbClr val="002060"/>
                </a:solidFill>
              </a:rPr>
              <a:t>Homework club is available period 6, Mon-Thurs in CR3.</a:t>
            </a:r>
          </a:p>
          <a:p>
            <a:pPr algn="ctr"/>
            <a:r>
              <a:rPr lang="en-US" sz="2800" dirty="0">
                <a:solidFill>
                  <a:srgbClr val="002060"/>
                </a:solidFill>
              </a:rPr>
              <a:t>Quiet environment with access to computers.</a:t>
            </a:r>
          </a:p>
        </p:txBody>
      </p:sp>
      <p:pic>
        <p:nvPicPr>
          <p:cNvPr id="2050" name="Picture 2" descr="Success Kid' meme boy who became a viral star is all grown up at 10 years  old | Daily Mail Online">
            <a:extLst>
              <a:ext uri="{FF2B5EF4-FFF2-40B4-BE49-F238E27FC236}">
                <a16:creationId xmlns:a16="http://schemas.microsoft.com/office/drawing/2014/main" id="{DD965C7D-660F-7CE9-102C-AA997AD33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464" y="1400018"/>
            <a:ext cx="1933643" cy="19336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ns Boys Backpack Rucksack Sports Work Gym School Travel Hiking Man Bag Pockets (Black/Black)">
            <a:extLst>
              <a:ext uri="{FF2B5EF4-FFF2-40B4-BE49-F238E27FC236}">
                <a16:creationId xmlns:a16="http://schemas.microsoft.com/office/drawing/2014/main" id="{E4ADE098-A44F-4626-A63D-C425D9D3857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994" y="4769501"/>
            <a:ext cx="1277450" cy="16028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43C3C3C-60EB-46CA-9632-A0FB16B5846B}"/>
              </a:ext>
            </a:extLst>
          </p:cNvPr>
          <p:cNvSpPr/>
          <p:nvPr/>
        </p:nvSpPr>
        <p:spPr>
          <a:xfrm>
            <a:off x="1954583" y="4878424"/>
            <a:ext cx="2520078" cy="1384995"/>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2800" dirty="0">
                <a:solidFill>
                  <a:srgbClr val="002060"/>
                </a:solidFill>
              </a:rPr>
              <a:t>Make sure their bag is big enough</a:t>
            </a:r>
          </a:p>
        </p:txBody>
      </p:sp>
    </p:spTree>
    <p:extLst>
      <p:ext uri="{BB962C8B-B14F-4D97-AF65-F5344CB8AC3E}">
        <p14:creationId xmlns:p14="http://schemas.microsoft.com/office/powerpoint/2010/main" val="146437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3" grpId="0" animBg="1"/>
      <p:bldP spid="4"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BEA3-B2DB-5C47-6847-449BFF727C5D}"/>
              </a:ext>
            </a:extLst>
          </p:cNvPr>
          <p:cNvSpPr>
            <a:spLocks noGrp="1"/>
          </p:cNvSpPr>
          <p:nvPr>
            <p:ph type="title"/>
          </p:nvPr>
        </p:nvSpPr>
        <p:spPr/>
        <p:txBody>
          <a:bodyPr/>
          <a:lstStyle/>
          <a:p>
            <a:r>
              <a:rPr lang="en-GB" b="1" dirty="0">
                <a:latin typeface="+mn-lt"/>
                <a:cs typeface="Calibri Light"/>
              </a:rPr>
              <a:t>Get Ready to Read</a:t>
            </a:r>
            <a:r>
              <a:rPr lang="en-GB" dirty="0">
                <a:latin typeface="+mn-lt"/>
                <a:cs typeface="Calibri Light"/>
              </a:rPr>
              <a:t>!</a:t>
            </a:r>
            <a:endParaRPr lang="en-GB" dirty="0">
              <a:latin typeface="+mn-lt"/>
            </a:endParaRPr>
          </a:p>
        </p:txBody>
      </p:sp>
      <p:sp>
        <p:nvSpPr>
          <p:cNvPr id="3" name="Content Placeholder 2">
            <a:extLst>
              <a:ext uri="{FF2B5EF4-FFF2-40B4-BE49-F238E27FC236}">
                <a16:creationId xmlns:a16="http://schemas.microsoft.com/office/drawing/2014/main" id="{98ED9FB9-5304-4F16-7DD6-57899719E7AA}"/>
              </a:ext>
            </a:extLst>
          </p:cNvPr>
          <p:cNvSpPr>
            <a:spLocks noGrp="1"/>
          </p:cNvSpPr>
          <p:nvPr>
            <p:ph idx="1"/>
          </p:nvPr>
        </p:nvSpPr>
        <p:spPr/>
        <p:txBody>
          <a:bodyPr vert="horz" lIns="91440" tIns="45720" rIns="91440" bIns="45720" rtlCol="0" anchor="t">
            <a:normAutofit/>
          </a:bodyPr>
          <a:lstStyle/>
          <a:p>
            <a:pPr marL="0" indent="0">
              <a:buNone/>
            </a:pPr>
            <a:r>
              <a:rPr lang="en-GB" dirty="0">
                <a:cs typeface="Calibri"/>
              </a:rPr>
              <a:t>St Antony's is a reading school and we want all pupils to get involved!</a:t>
            </a:r>
          </a:p>
          <a:p>
            <a:pPr marL="0" indent="0">
              <a:buNone/>
            </a:pPr>
            <a:endParaRPr lang="en-GB" dirty="0">
              <a:cs typeface="Calibri"/>
            </a:endParaRPr>
          </a:p>
        </p:txBody>
      </p:sp>
      <p:pic>
        <p:nvPicPr>
          <p:cNvPr id="4" name="Picture 3" descr="A group of kids holding books&#10;&#10;Description automatically generated">
            <a:extLst>
              <a:ext uri="{FF2B5EF4-FFF2-40B4-BE49-F238E27FC236}">
                <a16:creationId xmlns:a16="http://schemas.microsoft.com/office/drawing/2014/main" id="{6A4484CE-0642-F372-B1B6-009AB1530F3B}"/>
              </a:ext>
            </a:extLst>
          </p:cNvPr>
          <p:cNvPicPr>
            <a:picLocks noChangeAspect="1"/>
          </p:cNvPicPr>
          <p:nvPr/>
        </p:nvPicPr>
        <p:blipFill>
          <a:blip r:embed="rId3"/>
          <a:stretch>
            <a:fillRect/>
          </a:stretch>
        </p:blipFill>
        <p:spPr>
          <a:xfrm>
            <a:off x="1432170" y="2252236"/>
            <a:ext cx="4599940" cy="3310294"/>
          </a:xfrm>
          <a:prstGeom prst="rect">
            <a:avLst/>
          </a:prstGeom>
        </p:spPr>
      </p:pic>
      <p:pic>
        <p:nvPicPr>
          <p:cNvPr id="5" name="Picture 4" descr="A group of people in a room&#10;&#10;Description automatically generated">
            <a:extLst>
              <a:ext uri="{FF2B5EF4-FFF2-40B4-BE49-F238E27FC236}">
                <a16:creationId xmlns:a16="http://schemas.microsoft.com/office/drawing/2014/main" id="{53C8005F-7399-7E51-9023-9BCB6659F9B6}"/>
              </a:ext>
            </a:extLst>
          </p:cNvPr>
          <p:cNvPicPr>
            <a:picLocks noChangeAspect="1"/>
          </p:cNvPicPr>
          <p:nvPr/>
        </p:nvPicPr>
        <p:blipFill>
          <a:blip r:embed="rId4"/>
          <a:stretch>
            <a:fillRect/>
          </a:stretch>
        </p:blipFill>
        <p:spPr>
          <a:xfrm>
            <a:off x="6776720" y="2036907"/>
            <a:ext cx="3432386" cy="3722813"/>
          </a:xfrm>
          <a:prstGeom prst="rect">
            <a:avLst/>
          </a:prstGeom>
        </p:spPr>
      </p:pic>
    </p:spTree>
    <p:extLst>
      <p:ext uri="{BB962C8B-B14F-4D97-AF65-F5344CB8AC3E}">
        <p14:creationId xmlns:p14="http://schemas.microsoft.com/office/powerpoint/2010/main" val="196823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8832-889E-AA4D-B882-84FD23E880A8}"/>
              </a:ext>
            </a:extLst>
          </p:cNvPr>
          <p:cNvSpPr>
            <a:spLocks noGrp="1"/>
          </p:cNvSpPr>
          <p:nvPr>
            <p:ph type="title"/>
          </p:nvPr>
        </p:nvSpPr>
        <p:spPr/>
        <p:txBody>
          <a:bodyPr/>
          <a:lstStyle/>
          <a:p>
            <a:r>
              <a:rPr lang="en-GB" b="1">
                <a:latin typeface="Calibri"/>
                <a:cs typeface="Calibri Light"/>
              </a:rPr>
              <a:t>Reading Initiatives 2023/2024</a:t>
            </a:r>
            <a:endParaRPr lang="en-US">
              <a:latin typeface="Calibri"/>
              <a:cs typeface="Calibri"/>
            </a:endParaRPr>
          </a:p>
        </p:txBody>
      </p:sp>
      <p:sp>
        <p:nvSpPr>
          <p:cNvPr id="3" name="Content Placeholder 2">
            <a:extLst>
              <a:ext uri="{FF2B5EF4-FFF2-40B4-BE49-F238E27FC236}">
                <a16:creationId xmlns:a16="http://schemas.microsoft.com/office/drawing/2014/main" id="{DAB27686-D8BD-AFDB-D36F-62008C00629A}"/>
              </a:ext>
            </a:extLst>
          </p:cNvPr>
          <p:cNvSpPr>
            <a:spLocks noGrp="1"/>
          </p:cNvSpPr>
          <p:nvPr>
            <p:ph idx="1"/>
          </p:nvPr>
        </p:nvSpPr>
        <p:spPr>
          <a:xfrm>
            <a:off x="299720" y="1419647"/>
            <a:ext cx="11741996" cy="4605338"/>
          </a:xfrm>
        </p:spPr>
        <p:txBody>
          <a:bodyPr vert="horz" lIns="91440" tIns="45720" rIns="91440" bIns="45720" rtlCol="0" anchor="t">
            <a:noAutofit/>
          </a:bodyPr>
          <a:lstStyle/>
          <a:p>
            <a:r>
              <a:rPr lang="en-GB" sz="2000" dirty="0">
                <a:solidFill>
                  <a:srgbClr val="0420AC"/>
                </a:solidFill>
                <a:cs typeface="Calibri"/>
              </a:rPr>
              <a:t>A</a:t>
            </a:r>
            <a:r>
              <a:rPr lang="en-GB" sz="1800" dirty="0">
                <a:solidFill>
                  <a:srgbClr val="0420AC"/>
                </a:solidFill>
                <a:cs typeface="Calibri"/>
              </a:rPr>
              <a:t>s we develop our new library and reading culture, we want pupils to have a say and to lead the way</a:t>
            </a:r>
            <a:endParaRPr lang="en-US" sz="1800" dirty="0">
              <a:solidFill>
                <a:srgbClr val="0420AC"/>
              </a:solidFill>
              <a:cs typeface="Calibri" panose="020F0502020204030204"/>
            </a:endParaRPr>
          </a:p>
          <a:p>
            <a:r>
              <a:rPr lang="en-GB" sz="1800" dirty="0">
                <a:solidFill>
                  <a:srgbClr val="0420AC"/>
                </a:solidFill>
                <a:cs typeface="Calibri"/>
              </a:rPr>
              <a:t>More Reading Ambassadors will be recruited in September – a chance for pupils to lead!</a:t>
            </a:r>
          </a:p>
          <a:p>
            <a:r>
              <a:rPr lang="en-GB" sz="1800" dirty="0">
                <a:solidFill>
                  <a:srgbClr val="0420AC"/>
                </a:solidFill>
                <a:cs typeface="Calibri"/>
              </a:rPr>
              <a:t>We have spent thousands of pounds on new books!</a:t>
            </a:r>
          </a:p>
          <a:p>
            <a:pPr marL="0" indent="0">
              <a:buNone/>
            </a:pPr>
            <a:endParaRPr lang="en-GB" sz="1800" dirty="0">
              <a:solidFill>
                <a:srgbClr val="0420AC"/>
              </a:solidFill>
              <a:cs typeface="Calibri"/>
            </a:endParaRPr>
          </a:p>
          <a:p>
            <a:r>
              <a:rPr lang="en-GB" sz="1800" dirty="0">
                <a:solidFill>
                  <a:srgbClr val="0420AC"/>
                </a:solidFill>
                <a:cs typeface="Calibri"/>
              </a:rPr>
              <a:t>We test and monitor reading ages of all pupils, with more frequent testing for developing readers and those being supported by tutors</a:t>
            </a:r>
          </a:p>
          <a:p>
            <a:r>
              <a:rPr lang="en-GB" sz="1800" dirty="0">
                <a:solidFill>
                  <a:srgbClr val="0420AC"/>
                </a:solidFill>
                <a:cs typeface="Calibri"/>
              </a:rPr>
              <a:t>We support our developing readers with reading intervention groups 2-3 mornings a week, either in form, or in a small group with a member of staff</a:t>
            </a:r>
          </a:p>
          <a:p>
            <a:endParaRPr lang="en-GB" sz="1800" dirty="0">
              <a:solidFill>
                <a:srgbClr val="0420AC"/>
              </a:solidFill>
              <a:cs typeface="Calibri"/>
            </a:endParaRPr>
          </a:p>
          <a:p>
            <a:r>
              <a:rPr lang="en-GB" sz="1800" dirty="0">
                <a:solidFill>
                  <a:srgbClr val="0420AC"/>
                </a:solidFill>
                <a:cs typeface="Calibri"/>
              </a:rPr>
              <a:t>Curriculum Leaders are adapting their planning to ensure that reading materials are linked to pupils’ learning and specific subject terminology is highlighted</a:t>
            </a:r>
          </a:p>
          <a:p>
            <a:r>
              <a:rPr lang="en-GB" sz="1800" dirty="0">
                <a:solidFill>
                  <a:srgbClr val="0420AC"/>
                </a:solidFill>
                <a:cs typeface="Calibri"/>
              </a:rPr>
              <a:t>All teachers are expected to support pupils’ literacy and interest in reading, through recommendations, guidance and support with literacy across all subjects</a:t>
            </a:r>
          </a:p>
          <a:p>
            <a:r>
              <a:rPr lang="en-GB" sz="1800" dirty="0">
                <a:solidFill>
                  <a:srgbClr val="0420AC"/>
                </a:solidFill>
                <a:cs typeface="Calibri"/>
              </a:rPr>
              <a:t>The English Department have created Key Stage 3 and 4 Reading journeys that complement the learning in curriculum time</a:t>
            </a:r>
          </a:p>
          <a:p>
            <a:pPr marL="0" indent="0">
              <a:buNone/>
            </a:pPr>
            <a:endParaRPr lang="en-GB" sz="1500" dirty="0">
              <a:latin typeface="Arial"/>
              <a:cs typeface="Arial"/>
            </a:endParaRPr>
          </a:p>
          <a:p>
            <a:endParaRPr lang="en-GB" dirty="0">
              <a:cs typeface="Calibri"/>
            </a:endParaRPr>
          </a:p>
        </p:txBody>
      </p:sp>
    </p:spTree>
    <p:extLst>
      <p:ext uri="{BB962C8B-B14F-4D97-AF65-F5344CB8AC3E}">
        <p14:creationId xmlns:p14="http://schemas.microsoft.com/office/powerpoint/2010/main" val="271806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AD672-086D-68DC-EB06-7391C4F0AFE7}"/>
              </a:ext>
            </a:extLst>
          </p:cNvPr>
          <p:cNvSpPr>
            <a:spLocks noGrp="1"/>
          </p:cNvSpPr>
          <p:nvPr>
            <p:ph type="title"/>
          </p:nvPr>
        </p:nvSpPr>
        <p:spPr/>
        <p:txBody>
          <a:bodyPr/>
          <a:lstStyle/>
          <a:p>
            <a:r>
              <a:rPr lang="en-GB" b="1">
                <a:latin typeface="Calibri"/>
                <a:cs typeface="Calibri Light"/>
              </a:rPr>
              <a:t>What do we want for our students?</a:t>
            </a:r>
            <a:endParaRPr lang="en-GB" b="1">
              <a:latin typeface="Calibri"/>
              <a:cs typeface="Calibri"/>
            </a:endParaRPr>
          </a:p>
        </p:txBody>
      </p:sp>
      <p:sp>
        <p:nvSpPr>
          <p:cNvPr id="3" name="Content Placeholder 2">
            <a:extLst>
              <a:ext uri="{FF2B5EF4-FFF2-40B4-BE49-F238E27FC236}">
                <a16:creationId xmlns:a16="http://schemas.microsoft.com/office/drawing/2014/main" id="{44039E69-93C8-0328-9A50-F115C02759CC}"/>
              </a:ext>
            </a:extLst>
          </p:cNvPr>
          <p:cNvSpPr>
            <a:spLocks noGrp="1"/>
          </p:cNvSpPr>
          <p:nvPr>
            <p:ph idx="1"/>
          </p:nvPr>
        </p:nvSpPr>
        <p:spPr/>
        <p:txBody>
          <a:bodyPr vert="horz" lIns="91440" tIns="45720" rIns="91440" bIns="45720" rtlCol="0" anchor="t">
            <a:normAutofit/>
          </a:bodyPr>
          <a:lstStyle/>
          <a:p>
            <a:pPr marL="0" indent="0">
              <a:buNone/>
            </a:pPr>
            <a:r>
              <a:rPr lang="en-GB" sz="3100">
                <a:latin typeface="Arial"/>
                <a:cs typeface="Arial"/>
              </a:rPr>
              <a:t>• </a:t>
            </a:r>
            <a:r>
              <a:rPr lang="en-GB" sz="3100">
                <a:solidFill>
                  <a:srgbClr val="1F4E79"/>
                </a:solidFill>
                <a:latin typeface="Calibri"/>
                <a:cs typeface="Calibri"/>
              </a:rPr>
              <a:t>Are</a:t>
            </a:r>
            <a:r>
              <a:rPr lang="en-GB" sz="3100">
                <a:solidFill>
                  <a:srgbClr val="1F4E79"/>
                </a:solidFill>
                <a:cs typeface="Calibri"/>
              </a:rPr>
              <a:t> safe and feel safe</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Happy</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Feel supported</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Included – belong just as much as anyone else</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Pushed to achieve the best in all subjects</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Help students to develop into wonderful human beings</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On the path to become the very best version of themselves</a:t>
            </a:r>
            <a:endParaRPr lang="en-GB">
              <a:cs typeface="Calibri"/>
            </a:endParaRPr>
          </a:p>
          <a:p>
            <a:endParaRPr lang="en-GB">
              <a:cs typeface="Calibri"/>
            </a:endParaRPr>
          </a:p>
        </p:txBody>
      </p:sp>
    </p:spTree>
    <p:extLst>
      <p:ext uri="{BB962C8B-B14F-4D97-AF65-F5344CB8AC3E}">
        <p14:creationId xmlns:p14="http://schemas.microsoft.com/office/powerpoint/2010/main" val="1209769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CA3A-8041-7813-0C63-72D2BE8A89D2}"/>
              </a:ext>
            </a:extLst>
          </p:cNvPr>
          <p:cNvSpPr>
            <a:spLocks noGrp="1"/>
          </p:cNvSpPr>
          <p:nvPr>
            <p:ph type="title"/>
          </p:nvPr>
        </p:nvSpPr>
        <p:spPr/>
        <p:txBody>
          <a:bodyPr/>
          <a:lstStyle/>
          <a:p>
            <a:r>
              <a:rPr lang="en-GB" b="1" dirty="0">
                <a:latin typeface="+mn-lt"/>
                <a:cs typeface="calibri light"/>
              </a:rPr>
              <a:t>Benefits of Reading</a:t>
            </a:r>
            <a:endParaRPr lang="en-GB" dirty="0">
              <a:latin typeface="+mn-lt"/>
              <a:cs typeface="calibri light"/>
            </a:endParaRPr>
          </a:p>
        </p:txBody>
      </p:sp>
      <p:sp>
        <p:nvSpPr>
          <p:cNvPr id="3" name="Content Placeholder 2">
            <a:extLst>
              <a:ext uri="{FF2B5EF4-FFF2-40B4-BE49-F238E27FC236}">
                <a16:creationId xmlns:a16="http://schemas.microsoft.com/office/drawing/2014/main" id="{A00FDA05-885C-D37B-5C64-FC6C9B0D0B9D}"/>
              </a:ext>
            </a:extLst>
          </p:cNvPr>
          <p:cNvSpPr>
            <a:spLocks noGrp="1"/>
          </p:cNvSpPr>
          <p:nvPr>
            <p:ph idx="1"/>
          </p:nvPr>
        </p:nvSpPr>
        <p:spPr/>
        <p:txBody>
          <a:bodyPr vert="horz" lIns="91440" tIns="45720" rIns="91440" bIns="45720" rtlCol="0" anchor="t">
            <a:normAutofit/>
          </a:bodyPr>
          <a:lstStyle/>
          <a:p>
            <a:r>
              <a:rPr lang="en-GB" dirty="0">
                <a:cs typeface="Calibri"/>
              </a:rPr>
              <a:t>Children who read books often and more than once a week, at 16 gain higher results in maths, vocabulary and spelling tests than those who read less regularly</a:t>
            </a:r>
          </a:p>
          <a:p>
            <a:r>
              <a:rPr lang="en-GB" dirty="0">
                <a:cs typeface="Calibri"/>
              </a:rPr>
              <a:t>16-year-olds who choose to read books for pleasure outside of school are more likely to secure managerial or professional jobs later in life</a:t>
            </a:r>
          </a:p>
        </p:txBody>
      </p:sp>
      <p:pic>
        <p:nvPicPr>
          <p:cNvPr id="4" name="Picture 3" descr="A child sitting at a table with books on it&#10;&#10;Description automatically generated">
            <a:extLst>
              <a:ext uri="{FF2B5EF4-FFF2-40B4-BE49-F238E27FC236}">
                <a16:creationId xmlns:a16="http://schemas.microsoft.com/office/drawing/2014/main" id="{62F60EC5-43AE-98B3-D540-5EAEBFEB9E6C}"/>
              </a:ext>
            </a:extLst>
          </p:cNvPr>
          <p:cNvPicPr>
            <a:picLocks noChangeAspect="1"/>
          </p:cNvPicPr>
          <p:nvPr/>
        </p:nvPicPr>
        <p:blipFill>
          <a:blip r:embed="rId3"/>
          <a:stretch>
            <a:fillRect/>
          </a:stretch>
        </p:blipFill>
        <p:spPr>
          <a:xfrm>
            <a:off x="4490720" y="3657952"/>
            <a:ext cx="3454400" cy="2620576"/>
          </a:xfrm>
          <a:prstGeom prst="rect">
            <a:avLst/>
          </a:prstGeom>
        </p:spPr>
      </p:pic>
    </p:spTree>
    <p:extLst>
      <p:ext uri="{BB962C8B-B14F-4D97-AF65-F5344CB8AC3E}">
        <p14:creationId xmlns:p14="http://schemas.microsoft.com/office/powerpoint/2010/main" val="120115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D8A6-FE59-844B-2364-1B33452AF598}"/>
              </a:ext>
            </a:extLst>
          </p:cNvPr>
          <p:cNvSpPr>
            <a:spLocks noGrp="1"/>
          </p:cNvSpPr>
          <p:nvPr>
            <p:ph type="title"/>
          </p:nvPr>
        </p:nvSpPr>
        <p:spPr/>
        <p:txBody>
          <a:bodyPr/>
          <a:lstStyle/>
          <a:p>
            <a:r>
              <a:rPr lang="en-GB" b="1">
                <a:latin typeface="Calibri"/>
                <a:cs typeface="Calibri Light"/>
              </a:rPr>
              <a:t>Personal Development</a:t>
            </a:r>
          </a:p>
        </p:txBody>
      </p:sp>
      <p:sp>
        <p:nvSpPr>
          <p:cNvPr id="3" name="Content Placeholder 2">
            <a:extLst>
              <a:ext uri="{FF2B5EF4-FFF2-40B4-BE49-F238E27FC236}">
                <a16:creationId xmlns:a16="http://schemas.microsoft.com/office/drawing/2014/main" id="{7963CC4D-DE0F-8C28-1EDF-ACDA075CB855}"/>
              </a:ext>
            </a:extLst>
          </p:cNvPr>
          <p:cNvSpPr>
            <a:spLocks noGrp="1"/>
          </p:cNvSpPr>
          <p:nvPr>
            <p:ph idx="1"/>
          </p:nvPr>
        </p:nvSpPr>
        <p:spPr/>
        <p:txBody>
          <a:bodyPr vert="horz" lIns="91440" tIns="45720" rIns="91440" bIns="45720" rtlCol="0" anchor="t">
            <a:normAutofit/>
          </a:bodyPr>
          <a:lstStyle/>
          <a:p>
            <a:pPr marL="0" indent="0">
              <a:buNone/>
            </a:pPr>
            <a:r>
              <a:rPr lang="en-GB" dirty="0">
                <a:cs typeface="Calibri" panose="020F0502020204030204"/>
              </a:rPr>
              <a:t>Your child's access to learning is broader than the academic curriculum:</a:t>
            </a:r>
            <a:endParaRPr lang="en-US" dirty="0"/>
          </a:p>
          <a:p>
            <a:pPr marL="457200" indent="-457200"/>
            <a:r>
              <a:rPr lang="en-GB" dirty="0">
                <a:cs typeface="Calibri" panose="020F0502020204030204"/>
              </a:rPr>
              <a:t>PD lessons – RSHE, SMSC, Citizenship, Careers</a:t>
            </a:r>
          </a:p>
          <a:p>
            <a:pPr marL="457200" indent="-457200"/>
            <a:r>
              <a:rPr lang="en-GB" dirty="0">
                <a:cs typeface="Calibri" panose="020F0502020204030204"/>
              </a:rPr>
              <a:t>Co-curricular offer</a:t>
            </a:r>
          </a:p>
          <a:p>
            <a:pPr marL="457200" indent="-457200"/>
            <a:r>
              <a:rPr lang="en-GB" dirty="0">
                <a:cs typeface="Calibri" panose="020F0502020204030204"/>
              </a:rPr>
              <a:t>Wider-curriculum offer (see pack)</a:t>
            </a:r>
          </a:p>
          <a:p>
            <a:pPr marL="457200" indent="-457200"/>
            <a:r>
              <a:rPr lang="en-GB" dirty="0">
                <a:cs typeface="Calibri" panose="020F0502020204030204"/>
              </a:rPr>
              <a:t>Assemblies</a:t>
            </a:r>
          </a:p>
          <a:p>
            <a:pPr marL="457200" indent="-457200"/>
            <a:r>
              <a:rPr lang="en-GB" i="1" dirty="0">
                <a:cs typeface="Calibri" panose="020F0502020204030204"/>
              </a:rPr>
              <a:t>Me and You</a:t>
            </a:r>
            <a:r>
              <a:rPr lang="en-GB" dirty="0">
                <a:cs typeface="Calibri" panose="020F0502020204030204"/>
              </a:rPr>
              <a:t> with Form Tutors</a:t>
            </a:r>
          </a:p>
          <a:p>
            <a:endParaRPr lang="en-GB" dirty="0">
              <a:cs typeface="Calibri" panose="020F0502020204030204"/>
            </a:endParaRPr>
          </a:p>
        </p:txBody>
      </p:sp>
    </p:spTree>
    <p:extLst>
      <p:ext uri="{BB962C8B-B14F-4D97-AF65-F5344CB8AC3E}">
        <p14:creationId xmlns:p14="http://schemas.microsoft.com/office/powerpoint/2010/main" val="1161087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918E-C8F8-4D3A-ABB6-124094FCB452}"/>
              </a:ext>
            </a:extLst>
          </p:cNvPr>
          <p:cNvSpPr>
            <a:spLocks noGrp="1"/>
          </p:cNvSpPr>
          <p:nvPr>
            <p:ph type="title"/>
          </p:nvPr>
        </p:nvSpPr>
        <p:spPr/>
        <p:txBody>
          <a:bodyPr/>
          <a:lstStyle/>
          <a:p>
            <a:r>
              <a:rPr lang="en-GB" b="1" dirty="0">
                <a:latin typeface="+mn-lt"/>
              </a:rPr>
              <a:t>How are classes arranged in Year 9?</a:t>
            </a:r>
          </a:p>
        </p:txBody>
      </p:sp>
      <p:sp>
        <p:nvSpPr>
          <p:cNvPr id="3" name="Content Placeholder 2">
            <a:extLst>
              <a:ext uri="{FF2B5EF4-FFF2-40B4-BE49-F238E27FC236}">
                <a16:creationId xmlns:a16="http://schemas.microsoft.com/office/drawing/2014/main" id="{4AFB33EB-692C-4994-B0A2-F641F7A3F6F7}"/>
              </a:ext>
            </a:extLst>
          </p:cNvPr>
          <p:cNvSpPr>
            <a:spLocks noGrp="1"/>
          </p:cNvSpPr>
          <p:nvPr>
            <p:ph idx="1"/>
          </p:nvPr>
        </p:nvSpPr>
        <p:spPr/>
        <p:txBody>
          <a:bodyPr/>
          <a:lstStyle/>
          <a:p>
            <a:r>
              <a:rPr lang="en-GB" dirty="0"/>
              <a:t>With the exception of Maths, we have moved to mixed prior attainment arrangements across Y9</a:t>
            </a:r>
          </a:p>
          <a:p>
            <a:r>
              <a:rPr lang="en-GB" dirty="0"/>
              <a:t>In Maths, pupils are divided into two bands. Each band contains Set 1, Set 2 and Set 3</a:t>
            </a:r>
          </a:p>
        </p:txBody>
      </p:sp>
      <p:pic>
        <p:nvPicPr>
          <p:cNvPr id="4" name="Picture 3">
            <a:extLst>
              <a:ext uri="{FF2B5EF4-FFF2-40B4-BE49-F238E27FC236}">
                <a16:creationId xmlns:a16="http://schemas.microsoft.com/office/drawing/2014/main" id="{7BC81C5D-CBA5-4796-80B4-00B7BF59FCE1}"/>
              </a:ext>
            </a:extLst>
          </p:cNvPr>
          <p:cNvPicPr>
            <a:picLocks noChangeAspect="1"/>
          </p:cNvPicPr>
          <p:nvPr/>
        </p:nvPicPr>
        <p:blipFill>
          <a:blip r:embed="rId2"/>
          <a:stretch>
            <a:fillRect/>
          </a:stretch>
        </p:blipFill>
        <p:spPr>
          <a:xfrm>
            <a:off x="7152922" y="3432927"/>
            <a:ext cx="4028120" cy="2211517"/>
          </a:xfrm>
          <a:prstGeom prst="rect">
            <a:avLst/>
          </a:prstGeom>
        </p:spPr>
      </p:pic>
    </p:spTree>
    <p:extLst>
      <p:ext uri="{BB962C8B-B14F-4D97-AF65-F5344CB8AC3E}">
        <p14:creationId xmlns:p14="http://schemas.microsoft.com/office/powerpoint/2010/main" val="2285229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B991-FC05-4FD4-A3F3-53A9213F0209}"/>
              </a:ext>
            </a:extLst>
          </p:cNvPr>
          <p:cNvSpPr>
            <a:spLocks noGrp="1"/>
          </p:cNvSpPr>
          <p:nvPr>
            <p:ph type="title"/>
          </p:nvPr>
        </p:nvSpPr>
        <p:spPr/>
        <p:txBody>
          <a:bodyPr>
            <a:normAutofit/>
          </a:bodyPr>
          <a:lstStyle/>
          <a:p>
            <a:r>
              <a:rPr lang="en-GB" sz="3200" b="1" dirty="0">
                <a:latin typeface="+mn-lt"/>
              </a:rPr>
              <a:t>Why have we moved towards more mixed arrangements?</a:t>
            </a:r>
          </a:p>
        </p:txBody>
      </p:sp>
      <p:sp>
        <p:nvSpPr>
          <p:cNvPr id="6" name="Content Placeholder 5">
            <a:extLst>
              <a:ext uri="{FF2B5EF4-FFF2-40B4-BE49-F238E27FC236}">
                <a16:creationId xmlns:a16="http://schemas.microsoft.com/office/drawing/2014/main" id="{9904E3CF-5F81-421D-BA56-08CBBADA24FE}"/>
              </a:ext>
            </a:extLst>
          </p:cNvPr>
          <p:cNvSpPr>
            <a:spLocks noGrp="1"/>
          </p:cNvSpPr>
          <p:nvPr>
            <p:ph idx="1"/>
          </p:nvPr>
        </p:nvSpPr>
        <p:spPr/>
        <p:txBody>
          <a:bodyPr/>
          <a:lstStyle/>
          <a:p>
            <a:r>
              <a:rPr lang="en-GB" dirty="0"/>
              <a:t>Research does not clearly indicate that one arrangement yields greater rates of progress over the other</a:t>
            </a:r>
          </a:p>
          <a:p>
            <a:r>
              <a:rPr lang="en-GB" dirty="0"/>
              <a:t>Mixed prior attainment enables students to be exposed to a wider range of peers </a:t>
            </a:r>
          </a:p>
          <a:p>
            <a:r>
              <a:rPr lang="en-GB" dirty="0"/>
              <a:t>The majority of subjects at KS4 do not contain exam papers which are tiered (higher and foundation)</a:t>
            </a:r>
          </a:p>
          <a:p>
            <a:r>
              <a:rPr lang="en-GB" dirty="0"/>
              <a:t>Pupils will be inevitably mixed in option subjects at KS4</a:t>
            </a:r>
          </a:p>
          <a:p>
            <a:r>
              <a:rPr lang="en-GB" dirty="0"/>
              <a:t>Primary classes are generally taught in mixed </a:t>
            </a:r>
            <a:r>
              <a:rPr lang="en-GB" dirty="0" err="1"/>
              <a:t>arrangments</a:t>
            </a:r>
            <a:endParaRPr lang="en-GB" dirty="0"/>
          </a:p>
        </p:txBody>
      </p:sp>
    </p:spTree>
    <p:extLst>
      <p:ext uri="{BB962C8B-B14F-4D97-AF65-F5344CB8AC3E}">
        <p14:creationId xmlns:p14="http://schemas.microsoft.com/office/powerpoint/2010/main" val="3539426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44B8-CB12-4061-98C0-BC62E3564B24}"/>
              </a:ext>
            </a:extLst>
          </p:cNvPr>
          <p:cNvSpPr>
            <a:spLocks noGrp="1"/>
          </p:cNvSpPr>
          <p:nvPr>
            <p:ph type="title"/>
          </p:nvPr>
        </p:nvSpPr>
        <p:spPr/>
        <p:txBody>
          <a:bodyPr/>
          <a:lstStyle/>
          <a:p>
            <a:r>
              <a:rPr lang="en-GB" b="1" dirty="0">
                <a:latin typeface="+mn-lt"/>
              </a:rPr>
              <a:t>Why have we retained Maths setting in Y9?</a:t>
            </a:r>
          </a:p>
        </p:txBody>
      </p:sp>
      <p:sp>
        <p:nvSpPr>
          <p:cNvPr id="3" name="Content Placeholder 2">
            <a:extLst>
              <a:ext uri="{FF2B5EF4-FFF2-40B4-BE49-F238E27FC236}">
                <a16:creationId xmlns:a16="http://schemas.microsoft.com/office/drawing/2014/main" id="{AB171509-C361-4A16-A1C2-A61A5F1B002F}"/>
              </a:ext>
            </a:extLst>
          </p:cNvPr>
          <p:cNvSpPr>
            <a:spLocks noGrp="1"/>
          </p:cNvSpPr>
          <p:nvPr>
            <p:ph idx="1"/>
          </p:nvPr>
        </p:nvSpPr>
        <p:spPr/>
        <p:txBody>
          <a:bodyPr/>
          <a:lstStyle/>
          <a:p>
            <a:r>
              <a:rPr lang="en-GB" dirty="0"/>
              <a:t>There remains a case to retain setting in some subjects</a:t>
            </a:r>
          </a:p>
          <a:p>
            <a:r>
              <a:rPr lang="en-GB" dirty="0"/>
              <a:t>Nationally, pupils with lower prior attainment in maths make slower  rates of progress compared to those with higher prior attainment</a:t>
            </a:r>
          </a:p>
          <a:p>
            <a:r>
              <a:rPr lang="en-GB" dirty="0"/>
              <a:t>Based on the above, the teacher can focus on the different levels of challenge that each pupil faces and lower sets generally contain fewer pupils</a:t>
            </a:r>
          </a:p>
          <a:p>
            <a:r>
              <a:rPr lang="en-GB" dirty="0"/>
              <a:t> Maths is tiered at KS4 (as are Languages and Science)</a:t>
            </a:r>
          </a:p>
        </p:txBody>
      </p:sp>
    </p:spTree>
    <p:extLst>
      <p:ext uri="{BB962C8B-B14F-4D97-AF65-F5344CB8AC3E}">
        <p14:creationId xmlns:p14="http://schemas.microsoft.com/office/powerpoint/2010/main" val="1804699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96289-C311-4CA3-B2D0-1690065AD6CE}"/>
              </a:ext>
            </a:extLst>
          </p:cNvPr>
          <p:cNvSpPr>
            <a:spLocks noGrp="1"/>
          </p:cNvSpPr>
          <p:nvPr>
            <p:ph type="title"/>
          </p:nvPr>
        </p:nvSpPr>
        <p:spPr/>
        <p:txBody>
          <a:bodyPr/>
          <a:lstStyle/>
          <a:p>
            <a:r>
              <a:rPr lang="en-GB" b="1" dirty="0">
                <a:latin typeface="+mn-lt"/>
              </a:rPr>
              <a:t>Options</a:t>
            </a:r>
          </a:p>
        </p:txBody>
      </p:sp>
      <p:sp>
        <p:nvSpPr>
          <p:cNvPr id="3" name="Content Placeholder 2">
            <a:extLst>
              <a:ext uri="{FF2B5EF4-FFF2-40B4-BE49-F238E27FC236}">
                <a16:creationId xmlns:a16="http://schemas.microsoft.com/office/drawing/2014/main" id="{B52CC4C6-B7FD-4068-9EB1-18CA65333B13}"/>
              </a:ext>
            </a:extLst>
          </p:cNvPr>
          <p:cNvSpPr>
            <a:spLocks noGrp="1"/>
          </p:cNvSpPr>
          <p:nvPr>
            <p:ph idx="1"/>
          </p:nvPr>
        </p:nvSpPr>
        <p:spPr/>
        <p:txBody>
          <a:bodyPr/>
          <a:lstStyle/>
          <a:p>
            <a:r>
              <a:rPr lang="en-GB" dirty="0"/>
              <a:t>Options evening will take place on the 29</a:t>
            </a:r>
            <a:r>
              <a:rPr lang="en-GB" baseline="30000" dirty="0"/>
              <a:t>th</a:t>
            </a:r>
            <a:r>
              <a:rPr lang="en-GB" dirty="0"/>
              <a:t> February</a:t>
            </a:r>
          </a:p>
          <a:p>
            <a:r>
              <a:rPr lang="en-GB" dirty="0"/>
              <a:t>Parents/Carers evening has been deliberately placed on the 23</a:t>
            </a:r>
            <a:r>
              <a:rPr lang="en-GB" baseline="30000" dirty="0"/>
              <a:t>rd</a:t>
            </a:r>
            <a:r>
              <a:rPr lang="en-GB" dirty="0"/>
              <a:t> November to help shape your thinking in terms of options </a:t>
            </a:r>
          </a:p>
          <a:p>
            <a:r>
              <a:rPr lang="en-GB" dirty="0"/>
              <a:t>All pupils choose 3 options</a:t>
            </a:r>
          </a:p>
          <a:p>
            <a:r>
              <a:rPr lang="en-GB" dirty="0"/>
              <a:t>All pupils must choose either Geography or History</a:t>
            </a:r>
          </a:p>
          <a:p>
            <a:r>
              <a:rPr lang="en-GB" dirty="0"/>
              <a:t>We shall be pushing the </a:t>
            </a:r>
            <a:r>
              <a:rPr lang="en-GB" dirty="0" err="1"/>
              <a:t>Ebacc</a:t>
            </a:r>
            <a:r>
              <a:rPr lang="en-GB" dirty="0"/>
              <a:t> qualification (English, Maths, Science, a humanity and a language)</a:t>
            </a:r>
          </a:p>
          <a:p>
            <a:r>
              <a:rPr lang="en-GB" dirty="0"/>
              <a:t>We have heavily invested in our languages department this year</a:t>
            </a:r>
          </a:p>
          <a:p>
            <a:pPr marL="0" indent="0">
              <a:buNone/>
            </a:pPr>
            <a:endParaRPr lang="en-GB" dirty="0"/>
          </a:p>
        </p:txBody>
      </p:sp>
    </p:spTree>
    <p:extLst>
      <p:ext uri="{BB962C8B-B14F-4D97-AF65-F5344CB8AC3E}">
        <p14:creationId xmlns:p14="http://schemas.microsoft.com/office/powerpoint/2010/main" val="69034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E79B-AE98-EEE7-239F-D2AFBCFFC9F7}"/>
              </a:ext>
            </a:extLst>
          </p:cNvPr>
          <p:cNvSpPr>
            <a:spLocks noGrp="1"/>
          </p:cNvSpPr>
          <p:nvPr>
            <p:ph type="title"/>
          </p:nvPr>
        </p:nvSpPr>
        <p:spPr/>
        <p:txBody>
          <a:bodyPr/>
          <a:lstStyle/>
          <a:p>
            <a:r>
              <a:rPr lang="en-GB" b="1" dirty="0">
                <a:latin typeface="Calibri"/>
                <a:cs typeface="Calibri Light"/>
              </a:rPr>
              <a:t>Reports home to You</a:t>
            </a:r>
            <a:endParaRPr lang="en-GB" b="1" dirty="0">
              <a:latin typeface="Calibri"/>
              <a:cs typeface="Calibri"/>
            </a:endParaRPr>
          </a:p>
        </p:txBody>
      </p:sp>
      <p:sp>
        <p:nvSpPr>
          <p:cNvPr id="3" name="Content Placeholder 2">
            <a:extLst>
              <a:ext uri="{FF2B5EF4-FFF2-40B4-BE49-F238E27FC236}">
                <a16:creationId xmlns:a16="http://schemas.microsoft.com/office/drawing/2014/main" id="{C0BB30C9-5262-0527-3FC7-B5DBA0F227B0}"/>
              </a:ext>
            </a:extLst>
          </p:cNvPr>
          <p:cNvSpPr>
            <a:spLocks noGrp="1"/>
          </p:cNvSpPr>
          <p:nvPr>
            <p:ph idx="1"/>
          </p:nvPr>
        </p:nvSpPr>
        <p:spPr>
          <a:xfrm>
            <a:off x="452120" y="1419647"/>
            <a:ext cx="10901680" cy="4351338"/>
          </a:xfrm>
        </p:spPr>
        <p:txBody>
          <a:bodyPr vert="horz" lIns="91440" tIns="45720" rIns="91440" bIns="45720" rtlCol="0" anchor="t">
            <a:normAutofit/>
          </a:bodyPr>
          <a:lstStyle/>
          <a:p>
            <a:endParaRPr lang="en-GB" dirty="0">
              <a:cs typeface="Calibri"/>
            </a:endParaRPr>
          </a:p>
        </p:txBody>
      </p:sp>
      <p:graphicFrame>
        <p:nvGraphicFramePr>
          <p:cNvPr id="5" name="Table 4">
            <a:extLst>
              <a:ext uri="{FF2B5EF4-FFF2-40B4-BE49-F238E27FC236}">
                <a16:creationId xmlns:a16="http://schemas.microsoft.com/office/drawing/2014/main" id="{00586667-5BD3-66DF-19D4-9BE92241A082}"/>
              </a:ext>
            </a:extLst>
          </p:cNvPr>
          <p:cNvGraphicFramePr>
            <a:graphicFrameLocks noGrp="1"/>
          </p:cNvGraphicFramePr>
          <p:nvPr>
            <p:extLst>
              <p:ext uri="{D42A27DB-BD31-4B8C-83A1-F6EECF244321}">
                <p14:modId xmlns:p14="http://schemas.microsoft.com/office/powerpoint/2010/main" val="539188607"/>
              </p:ext>
            </p:extLst>
          </p:nvPr>
        </p:nvGraphicFramePr>
        <p:xfrm>
          <a:off x="754602" y="1419647"/>
          <a:ext cx="10599198" cy="5007389"/>
        </p:xfrm>
        <a:graphic>
          <a:graphicData uri="http://schemas.openxmlformats.org/drawingml/2006/table">
            <a:tbl>
              <a:tblPr firstRow="1" bandRow="1">
                <a:tableStyleId>{5C22544A-7EE6-4342-B048-85BDC9FD1C3A}</a:tableStyleId>
              </a:tblPr>
              <a:tblGrid>
                <a:gridCol w="3533066">
                  <a:extLst>
                    <a:ext uri="{9D8B030D-6E8A-4147-A177-3AD203B41FA5}">
                      <a16:colId xmlns:a16="http://schemas.microsoft.com/office/drawing/2014/main" val="1923526829"/>
                    </a:ext>
                  </a:extLst>
                </a:gridCol>
                <a:gridCol w="3533066">
                  <a:extLst>
                    <a:ext uri="{9D8B030D-6E8A-4147-A177-3AD203B41FA5}">
                      <a16:colId xmlns:a16="http://schemas.microsoft.com/office/drawing/2014/main" val="3504235070"/>
                    </a:ext>
                  </a:extLst>
                </a:gridCol>
                <a:gridCol w="3533066">
                  <a:extLst>
                    <a:ext uri="{9D8B030D-6E8A-4147-A177-3AD203B41FA5}">
                      <a16:colId xmlns:a16="http://schemas.microsoft.com/office/drawing/2014/main" val="4271594698"/>
                    </a:ext>
                  </a:extLst>
                </a:gridCol>
              </a:tblGrid>
              <a:tr h="844997">
                <a:tc>
                  <a:txBody>
                    <a:bodyPr/>
                    <a:lstStyle/>
                    <a:p>
                      <a:pPr lvl="1" algn="l" fontAlgn="base"/>
                      <a:r>
                        <a:rPr lang="en-GB" sz="2000" b="1" i="0" dirty="0">
                          <a:solidFill>
                            <a:srgbClr val="0420AC"/>
                          </a:solidFill>
                          <a:effectLst/>
                          <a:latin typeface="Calibri"/>
                        </a:rPr>
                        <a:t>December Interim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tc>
                  <a:txBody>
                    <a:bodyPr/>
                    <a:lstStyle/>
                    <a:p>
                      <a:pPr lvl="1" algn="l" fontAlgn="base"/>
                      <a:r>
                        <a:rPr lang="en-GB" sz="2000" b="1" i="0">
                          <a:solidFill>
                            <a:srgbClr val="0420AC"/>
                          </a:solidFill>
                          <a:effectLst/>
                          <a:latin typeface="Calibri"/>
                        </a:rPr>
                        <a:t>April Interim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tc>
                  <a:txBody>
                    <a:bodyPr/>
                    <a:lstStyle/>
                    <a:p>
                      <a:pPr lvl="1" algn="l" fontAlgn="base"/>
                      <a:r>
                        <a:rPr lang="en-GB" sz="2000" b="1" i="0">
                          <a:solidFill>
                            <a:srgbClr val="0420AC"/>
                          </a:solidFill>
                          <a:effectLst/>
                          <a:latin typeface="Calibri"/>
                        </a:rPr>
                        <a:t>July Full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784737380"/>
                  </a:ext>
                </a:extLst>
              </a:tr>
              <a:tr h="4162392">
                <a:tc>
                  <a:txBody>
                    <a:bodyPr/>
                    <a:lstStyle/>
                    <a:p>
                      <a:pPr marL="342900" lvl="0" indent="-342900" algn="l" fontAlgn="base">
                        <a:buFont typeface="Arial" panose="020B0604020202020204" pitchFamily="34" charset="0"/>
                        <a:buChar char="•"/>
                      </a:pPr>
                      <a:r>
                        <a:rPr lang="en-GB" sz="2000" b="0" i="0" dirty="0">
                          <a:solidFill>
                            <a:srgbClr val="000000"/>
                          </a:solidFill>
                          <a:effectLst/>
                          <a:latin typeface="Calibri"/>
                        </a:rPr>
                        <a:t>Attitude to learning score​</a:t>
                      </a:r>
                    </a:p>
                    <a:p>
                      <a:pPr marL="342900" lvl="0" indent="-342900" algn="l" fontAlgn="base">
                        <a:buFont typeface="Arial" panose="020B0604020202020204" pitchFamily="34" charset="0"/>
                        <a:buChar char="•"/>
                      </a:pPr>
                      <a:r>
                        <a:rPr lang="en-GB" sz="2000" b="0" i="0" dirty="0">
                          <a:solidFill>
                            <a:srgbClr val="000000"/>
                          </a:solidFill>
                          <a:effectLst/>
                          <a:latin typeface="Calibri"/>
                        </a:rPr>
                        <a:t>Homework score​</a:t>
                      </a:r>
                    </a:p>
                    <a:p>
                      <a:pPr marL="342900" lvl="0" indent="-342900" algn="l" fontAlgn="base">
                        <a:buFont typeface="Arial" panose="020B0604020202020204" pitchFamily="34" charset="0"/>
                        <a:buChar char="•"/>
                      </a:pPr>
                      <a:r>
                        <a:rPr lang="en-GB" sz="2000" b="0" i="0" dirty="0">
                          <a:solidFill>
                            <a:srgbClr val="000000"/>
                          </a:solidFill>
                          <a:effectLst/>
                          <a:latin typeface="Calibri"/>
                        </a:rPr>
                        <a:t>Attendance​</a:t>
                      </a:r>
                    </a:p>
                    <a:p>
                      <a:pPr marL="342900" lvl="0" indent="-342900" algn="l" fontAlgn="base">
                        <a:buFont typeface="Arial" panose="020B0604020202020204" pitchFamily="34" charset="0"/>
                        <a:buChar char="•"/>
                      </a:pPr>
                      <a:r>
                        <a:rPr lang="en-GB" sz="2000" b="0" i="0" dirty="0">
                          <a:solidFill>
                            <a:srgbClr val="000000"/>
                          </a:solidFill>
                          <a:effectLst/>
                          <a:latin typeface="Calibri"/>
                        </a:rPr>
                        <a:t>Punctuality​</a:t>
                      </a:r>
                    </a:p>
                    <a:p>
                      <a:pPr marL="342900" lvl="0" indent="-342900" algn="l" fontAlgn="base">
                        <a:buFont typeface="Arial" panose="020B0604020202020204" pitchFamily="34" charset="0"/>
                        <a:buChar char="•"/>
                      </a:pPr>
                      <a:r>
                        <a:rPr lang="en-GB" sz="2000" b="0" i="0" dirty="0">
                          <a:solidFill>
                            <a:srgbClr val="000000"/>
                          </a:solidFill>
                          <a:effectLst/>
                          <a:latin typeface="Calibri"/>
                        </a:rPr>
                        <a:t>Reward points​</a:t>
                      </a:r>
                    </a:p>
                    <a:p>
                      <a:pPr marL="342900" lvl="0" indent="-342900" algn="l" fontAlgn="base">
                        <a:buFont typeface="Arial" panose="020B0604020202020204" pitchFamily="34" charset="0"/>
                        <a:buChar char="•"/>
                      </a:pPr>
                      <a:r>
                        <a:rPr lang="en-GB" sz="2000" b="0" i="0" dirty="0">
                          <a:solidFill>
                            <a:srgbClr val="000000"/>
                          </a:solidFill>
                          <a:effectLst/>
                          <a:latin typeface="Calibri"/>
                        </a:rPr>
                        <a:t>Behaviour points​</a:t>
                      </a:r>
                    </a:p>
                    <a:p>
                      <a:pPr marL="342900" lvl="0" indent="-342900" algn="l" fontAlgn="base">
                        <a:buFont typeface="Arial" panose="020B0604020202020204" pitchFamily="34" charset="0"/>
                        <a:buChar char="•"/>
                      </a:pPr>
                      <a:r>
                        <a:rPr lang="en-GB" sz="2000" b="0" i="0" dirty="0">
                          <a:solidFill>
                            <a:srgbClr val="000000"/>
                          </a:solidFill>
                          <a:effectLst/>
                          <a:latin typeface="Calibri"/>
                        </a:rPr>
                        <a:t>In each subject, a percentage showing how much of the essential knowledge has been retained</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tc>
                  <a:txBody>
                    <a:bodyPr/>
                    <a:lstStyle/>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Attitude to learning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Homework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Attendance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Punctuality</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Reward points</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Behaviour points</a:t>
                      </a:r>
                      <a:r>
                        <a:rPr lang="en-GB" sz="2000" b="0" i="0" dirty="0">
                          <a:solidFill>
                            <a:srgbClr val="000000"/>
                          </a:solidFill>
                          <a:effectLst/>
                          <a:latin typeface="Calibri"/>
                        </a:rPr>
                        <a: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000" b="0" i="0" dirty="0">
                          <a:solidFill>
                            <a:srgbClr val="000000"/>
                          </a:solidFill>
                          <a:effectLst/>
                          <a:latin typeface="+mn-lt"/>
                        </a:rPr>
                        <a:t>In each subject, a percentage showing how much of the essential knowledge has been retained</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tc>
                  <a:txBody>
                    <a:bodyPr/>
                    <a:lstStyle/>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Attitude to learning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Homework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Attendance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Punctuality</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Reward points</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Behaviour points</a:t>
                      </a:r>
                      <a:r>
                        <a:rPr lang="en-GB" sz="2000" b="0" i="0" dirty="0">
                          <a:solidFill>
                            <a:srgbClr val="000000"/>
                          </a:solidFill>
                          <a:effectLst/>
                          <a:latin typeface="Calibri"/>
                        </a:rPr>
                        <a: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000" b="0" i="0" dirty="0">
                          <a:solidFill>
                            <a:srgbClr val="000000"/>
                          </a:solidFill>
                          <a:effectLst/>
                          <a:latin typeface="+mn-lt"/>
                        </a:rPr>
                        <a:t>​In each subject, a percentage showing how much of the essential knowledge has been retained</a:t>
                      </a:r>
                      <a:endParaRPr lang="en-GB" sz="2000" b="0" i="0" dirty="0">
                        <a:solidFill>
                          <a:srgbClr val="000000"/>
                        </a:solidFill>
                        <a:effectLst/>
                        <a:latin typeface="Calibri"/>
                      </a:endParaRP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Written comments from teachers</a:t>
                      </a:r>
                      <a:r>
                        <a:rPr lang="en-GB" sz="2000" b="0" i="0" dirty="0">
                          <a:solidFill>
                            <a:srgbClr val="000000"/>
                          </a:solidFill>
                          <a:effectLst/>
                          <a:latin typeface="Calibri"/>
                        </a:rPr>
                        <a: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580792987"/>
                  </a:ext>
                </a:extLst>
              </a:tr>
            </a:tbl>
          </a:graphicData>
        </a:graphic>
      </p:graphicFrame>
    </p:spTree>
    <p:extLst>
      <p:ext uri="{BB962C8B-B14F-4D97-AF65-F5344CB8AC3E}">
        <p14:creationId xmlns:p14="http://schemas.microsoft.com/office/powerpoint/2010/main" val="758185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E4A9-76D3-4D10-B7F2-A848AFCA23AC}"/>
              </a:ext>
            </a:extLst>
          </p:cNvPr>
          <p:cNvSpPr>
            <a:spLocks noGrp="1"/>
          </p:cNvSpPr>
          <p:nvPr>
            <p:ph type="title"/>
          </p:nvPr>
        </p:nvSpPr>
        <p:spPr/>
        <p:txBody>
          <a:bodyPr>
            <a:normAutofit/>
          </a:bodyPr>
          <a:lstStyle/>
          <a:p>
            <a:r>
              <a:rPr lang="en-GB" b="1">
                <a:solidFill>
                  <a:schemeClr val="accent1">
                    <a:lumMod val="50000"/>
                  </a:schemeClr>
                </a:solidFill>
                <a:latin typeface="Calibri"/>
                <a:cs typeface="Calibri"/>
              </a:rPr>
              <a:t>Failure &amp; Difficulty - Resilience</a:t>
            </a:r>
          </a:p>
        </p:txBody>
      </p:sp>
      <p:pic>
        <p:nvPicPr>
          <p:cNvPr id="4" name="Content Placeholder 3">
            <a:extLst>
              <a:ext uri="{FF2B5EF4-FFF2-40B4-BE49-F238E27FC236}">
                <a16:creationId xmlns:a16="http://schemas.microsoft.com/office/drawing/2014/main" id="{4A568817-F297-4980-8A50-9939F0D0F42F}"/>
              </a:ext>
            </a:extLst>
          </p:cNvPr>
          <p:cNvPicPr>
            <a:picLocks noGrp="1" noChangeAspect="1"/>
          </p:cNvPicPr>
          <p:nvPr>
            <p:ph idx="1"/>
          </p:nvPr>
        </p:nvPicPr>
        <p:blipFill>
          <a:blip r:embed="rId3"/>
          <a:stretch>
            <a:fillRect/>
          </a:stretch>
        </p:blipFill>
        <p:spPr>
          <a:xfrm>
            <a:off x="233355" y="1320833"/>
            <a:ext cx="4322913" cy="2884681"/>
          </a:xfrm>
          <a:prstGeom prst="rect">
            <a:avLst/>
          </a:prstGeom>
        </p:spPr>
      </p:pic>
      <p:pic>
        <p:nvPicPr>
          <p:cNvPr id="5" name="Picture 4">
            <a:extLst>
              <a:ext uri="{FF2B5EF4-FFF2-40B4-BE49-F238E27FC236}">
                <a16:creationId xmlns:a16="http://schemas.microsoft.com/office/drawing/2014/main" id="{0FC90A68-7BDA-49F5-8254-77D49781E490}"/>
              </a:ext>
            </a:extLst>
          </p:cNvPr>
          <p:cNvPicPr>
            <a:picLocks noChangeAspect="1"/>
          </p:cNvPicPr>
          <p:nvPr/>
        </p:nvPicPr>
        <p:blipFill>
          <a:blip r:embed="rId4"/>
          <a:stretch>
            <a:fillRect/>
          </a:stretch>
        </p:blipFill>
        <p:spPr>
          <a:xfrm>
            <a:off x="322132" y="4073858"/>
            <a:ext cx="2607499" cy="2167143"/>
          </a:xfrm>
          <a:prstGeom prst="rect">
            <a:avLst/>
          </a:prstGeom>
        </p:spPr>
      </p:pic>
      <p:pic>
        <p:nvPicPr>
          <p:cNvPr id="3" name="Picture 2">
            <a:extLst>
              <a:ext uri="{FF2B5EF4-FFF2-40B4-BE49-F238E27FC236}">
                <a16:creationId xmlns:a16="http://schemas.microsoft.com/office/drawing/2014/main" id="{423CD780-CDD7-49AA-9EE7-7624C2A11510}"/>
              </a:ext>
            </a:extLst>
          </p:cNvPr>
          <p:cNvPicPr>
            <a:picLocks noChangeAspect="1"/>
          </p:cNvPicPr>
          <p:nvPr/>
        </p:nvPicPr>
        <p:blipFill>
          <a:blip r:embed="rId5"/>
          <a:stretch>
            <a:fillRect/>
          </a:stretch>
        </p:blipFill>
        <p:spPr>
          <a:xfrm>
            <a:off x="4672692" y="1753532"/>
            <a:ext cx="7197176" cy="4052464"/>
          </a:xfrm>
          <a:prstGeom prst="rect">
            <a:avLst/>
          </a:prstGeom>
        </p:spPr>
      </p:pic>
    </p:spTree>
    <p:extLst>
      <p:ext uri="{BB962C8B-B14F-4D97-AF65-F5344CB8AC3E}">
        <p14:creationId xmlns:p14="http://schemas.microsoft.com/office/powerpoint/2010/main" val="220136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D5CE-139A-411C-8497-12DBAC08882B}"/>
              </a:ext>
            </a:extLst>
          </p:cNvPr>
          <p:cNvSpPr>
            <a:spLocks noGrp="1"/>
          </p:cNvSpPr>
          <p:nvPr>
            <p:ph type="title"/>
          </p:nvPr>
        </p:nvSpPr>
        <p:spPr/>
        <p:txBody>
          <a:bodyPr/>
          <a:lstStyle/>
          <a:p>
            <a:r>
              <a:rPr lang="en-GB" b="1">
                <a:solidFill>
                  <a:schemeClr val="accent1">
                    <a:lumMod val="50000"/>
                  </a:schemeClr>
                </a:solidFill>
                <a:latin typeface="Calibri"/>
                <a:cs typeface="Calibri"/>
              </a:rPr>
              <a:t>Key Dates</a:t>
            </a:r>
            <a:endParaRPr lang="en-GB">
              <a:solidFill>
                <a:schemeClr val="accent1">
                  <a:lumMod val="50000"/>
                </a:schemeClr>
              </a:solidFill>
              <a:latin typeface="Calibri"/>
              <a:cs typeface="Calibri"/>
            </a:endParaRPr>
          </a:p>
        </p:txBody>
      </p:sp>
      <p:sp>
        <p:nvSpPr>
          <p:cNvPr id="5" name="Content Placeholder 4">
            <a:extLst>
              <a:ext uri="{FF2B5EF4-FFF2-40B4-BE49-F238E27FC236}">
                <a16:creationId xmlns:a16="http://schemas.microsoft.com/office/drawing/2014/main" id="{71A47A5D-557F-49C7-AD4C-6283C3071371}"/>
              </a:ext>
            </a:extLst>
          </p:cNvPr>
          <p:cNvSpPr>
            <a:spLocks noGrp="1"/>
          </p:cNvSpPr>
          <p:nvPr>
            <p:ph idx="1"/>
          </p:nvPr>
        </p:nvSpPr>
        <p:spPr/>
        <p:txBody>
          <a:bodyPr vert="horz" lIns="91440" tIns="45720" rIns="91440" bIns="45720" rtlCol="0" anchor="t">
            <a:normAutofit/>
          </a:bodyPr>
          <a:lstStyle/>
          <a:p>
            <a:r>
              <a:rPr lang="en-GB" dirty="0"/>
              <a:t>SEND coffee morning – 10th November 2023</a:t>
            </a:r>
          </a:p>
          <a:p>
            <a:r>
              <a:rPr lang="en-GB" dirty="0"/>
              <a:t>Parent Forum meeting – 17</a:t>
            </a:r>
            <a:r>
              <a:rPr lang="en-GB" baseline="30000" dirty="0"/>
              <a:t>th</a:t>
            </a:r>
            <a:r>
              <a:rPr lang="en-GB" dirty="0"/>
              <a:t> October 2023</a:t>
            </a:r>
          </a:p>
          <a:p>
            <a:r>
              <a:rPr lang="en-GB" dirty="0"/>
              <a:t>Parent Forum meeting – 6</a:t>
            </a:r>
            <a:r>
              <a:rPr lang="en-GB" baseline="30000" dirty="0"/>
              <a:t>th</a:t>
            </a:r>
            <a:r>
              <a:rPr lang="en-GB" dirty="0"/>
              <a:t> February 2024</a:t>
            </a:r>
          </a:p>
          <a:p>
            <a:r>
              <a:rPr lang="en-GB" dirty="0"/>
              <a:t>Parent Forum meeting – 11</a:t>
            </a:r>
            <a:r>
              <a:rPr lang="en-GB" baseline="30000" dirty="0"/>
              <a:t>th</a:t>
            </a:r>
            <a:r>
              <a:rPr lang="en-GB" dirty="0"/>
              <a:t> June 2024</a:t>
            </a:r>
          </a:p>
          <a:p>
            <a:r>
              <a:rPr lang="en-GB" dirty="0"/>
              <a:t>Y9 Parent/Carer Evening – 23</a:t>
            </a:r>
            <a:r>
              <a:rPr lang="en-GB" baseline="30000" dirty="0"/>
              <a:t>rd</a:t>
            </a:r>
            <a:r>
              <a:rPr lang="en-GB" dirty="0"/>
              <a:t> November 2023</a:t>
            </a:r>
          </a:p>
          <a:p>
            <a:r>
              <a:rPr lang="en-GB" dirty="0"/>
              <a:t>Options evening – 29</a:t>
            </a:r>
            <a:r>
              <a:rPr lang="en-GB" baseline="30000" dirty="0"/>
              <a:t>th</a:t>
            </a:r>
            <a:r>
              <a:rPr lang="en-GB" dirty="0"/>
              <a:t> February 2024</a:t>
            </a:r>
          </a:p>
          <a:p>
            <a:r>
              <a:rPr lang="en-GB" dirty="0"/>
              <a:t>Y9 data drops and reporting – December, April and July (written report)</a:t>
            </a:r>
            <a:endParaRPr lang="en-GB" dirty="0">
              <a:cs typeface="Calibri"/>
            </a:endParaRPr>
          </a:p>
          <a:p>
            <a:pPr marL="0" indent="0">
              <a:buNone/>
            </a:pPr>
            <a:endParaRPr lang="en-GB" dirty="0">
              <a:cs typeface="Calibri"/>
            </a:endParaRPr>
          </a:p>
        </p:txBody>
      </p:sp>
    </p:spTree>
    <p:extLst>
      <p:ext uri="{BB962C8B-B14F-4D97-AF65-F5344CB8AC3E}">
        <p14:creationId xmlns:p14="http://schemas.microsoft.com/office/powerpoint/2010/main" val="1511639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D5CE-139A-411C-8497-12DBAC08882B}"/>
              </a:ext>
            </a:extLst>
          </p:cNvPr>
          <p:cNvSpPr>
            <a:spLocks noGrp="1"/>
          </p:cNvSpPr>
          <p:nvPr>
            <p:ph type="title"/>
          </p:nvPr>
        </p:nvSpPr>
        <p:spPr/>
        <p:txBody>
          <a:bodyPr/>
          <a:lstStyle/>
          <a:p>
            <a:r>
              <a:rPr lang="en-GB" b="1">
                <a:solidFill>
                  <a:schemeClr val="accent1">
                    <a:lumMod val="50000"/>
                  </a:schemeClr>
                </a:solidFill>
                <a:latin typeface="Calibri"/>
                <a:cs typeface="Calibri"/>
              </a:rPr>
              <a:t>Key Staff</a:t>
            </a:r>
          </a:p>
        </p:txBody>
      </p:sp>
      <p:sp>
        <p:nvSpPr>
          <p:cNvPr id="4" name="Content Placeholder 2">
            <a:extLst>
              <a:ext uri="{FF2B5EF4-FFF2-40B4-BE49-F238E27FC236}">
                <a16:creationId xmlns:a16="http://schemas.microsoft.com/office/drawing/2014/main" id="{382450E6-1628-42B4-B9DB-015E842B23A6}"/>
              </a:ext>
            </a:extLst>
          </p:cNvPr>
          <p:cNvSpPr>
            <a:spLocks noGrp="1"/>
          </p:cNvSpPr>
          <p:nvPr>
            <p:ph idx="1"/>
          </p:nvPr>
        </p:nvSpPr>
        <p:spPr>
          <a:xfrm>
            <a:off x="838200" y="1419225"/>
            <a:ext cx="4606255" cy="4351338"/>
          </a:xfrm>
          <a:ln>
            <a:solidFill>
              <a:schemeClr val="accent1"/>
            </a:solidFill>
          </a:ln>
        </p:spPr>
        <p:txBody>
          <a:bodyPr>
            <a:noAutofit/>
          </a:bodyPr>
          <a:lstStyle/>
          <a:p>
            <a:r>
              <a:rPr lang="en-GB" dirty="0">
                <a:solidFill>
                  <a:schemeClr val="accent1">
                    <a:lumMod val="50000"/>
                  </a:schemeClr>
                </a:solidFill>
              </a:rPr>
              <a:t>Mr Taylor – Head of Year 9</a:t>
            </a:r>
          </a:p>
          <a:p>
            <a:r>
              <a:rPr lang="en-GB" dirty="0">
                <a:solidFill>
                  <a:schemeClr val="accent1">
                    <a:lumMod val="50000"/>
                  </a:schemeClr>
                </a:solidFill>
              </a:rPr>
              <a:t>Mr Shaw – SLT link for Y9</a:t>
            </a:r>
          </a:p>
          <a:p>
            <a:r>
              <a:rPr lang="en-GB" dirty="0">
                <a:solidFill>
                  <a:schemeClr val="accent1">
                    <a:lumMod val="50000"/>
                  </a:schemeClr>
                </a:solidFill>
              </a:rPr>
              <a:t>Mr Speake – Pastoral Assistant Headteacher </a:t>
            </a:r>
          </a:p>
          <a:p>
            <a:r>
              <a:rPr lang="en-GB" dirty="0">
                <a:solidFill>
                  <a:schemeClr val="accent1">
                    <a:lumMod val="50000"/>
                  </a:schemeClr>
                </a:solidFill>
              </a:rPr>
              <a:t>Mr Campbell – Headteacher</a:t>
            </a:r>
          </a:p>
          <a:p>
            <a:r>
              <a:rPr lang="en-GB" dirty="0">
                <a:solidFill>
                  <a:schemeClr val="accent1">
                    <a:lumMod val="50000"/>
                  </a:schemeClr>
                </a:solidFill>
              </a:rPr>
              <a:t>Mr Giblin – Deputy Headteacher </a:t>
            </a:r>
          </a:p>
          <a:p>
            <a:pPr marL="0" indent="0">
              <a:buNone/>
            </a:pPr>
            <a:endParaRPr lang="en-GB" dirty="0">
              <a:solidFill>
                <a:schemeClr val="accent1">
                  <a:lumMod val="50000"/>
                </a:schemeClr>
              </a:solidFill>
            </a:endParaRPr>
          </a:p>
          <a:p>
            <a:pPr marL="0" indent="0">
              <a:buNone/>
            </a:pPr>
            <a:endParaRPr lang="en-GB" dirty="0">
              <a:solidFill>
                <a:schemeClr val="accent1">
                  <a:lumMod val="50000"/>
                </a:schemeClr>
              </a:solidFill>
            </a:endParaRPr>
          </a:p>
          <a:p>
            <a:pPr marL="0" indent="0">
              <a:buNone/>
            </a:pPr>
            <a:endParaRPr lang="en-GB" dirty="0">
              <a:solidFill>
                <a:schemeClr val="accent1">
                  <a:lumMod val="50000"/>
                </a:schemeClr>
              </a:solidFill>
            </a:endParaRPr>
          </a:p>
        </p:txBody>
      </p:sp>
      <p:sp>
        <p:nvSpPr>
          <p:cNvPr id="6" name="Content Placeholder 2">
            <a:extLst>
              <a:ext uri="{FF2B5EF4-FFF2-40B4-BE49-F238E27FC236}">
                <a16:creationId xmlns:a16="http://schemas.microsoft.com/office/drawing/2014/main" id="{B31A3A76-CA7C-42F1-8E55-EBECB7397A69}"/>
              </a:ext>
            </a:extLst>
          </p:cNvPr>
          <p:cNvSpPr txBox="1">
            <a:spLocks/>
          </p:cNvSpPr>
          <p:nvPr/>
        </p:nvSpPr>
        <p:spPr>
          <a:xfrm>
            <a:off x="6023295" y="1886744"/>
            <a:ext cx="5330505" cy="3416300"/>
          </a:xfrm>
          <a:prstGeom prst="rect">
            <a:avLst/>
          </a:prstGeom>
          <a:ln>
            <a:solidFill>
              <a:srgbClr val="5B9BD5"/>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5B9BD5"/>
              </a:buClr>
              <a:buSzPct val="80000"/>
              <a:buFont typeface="Wingdings 3" charset="2"/>
              <a:buNone/>
              <a:tabLst/>
              <a:defRPr/>
            </a:pPr>
            <a:r>
              <a:rPr kumimoji="0" lang="en-GB"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Y10 Form Tutors:</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lang="en-GB" sz="2800" dirty="0">
                <a:solidFill>
                  <a:srgbClr val="5B9BD5">
                    <a:lumMod val="50000"/>
                  </a:srgbClr>
                </a:solidFill>
                <a:latin typeface="Calibri" panose="020F0502020204030204"/>
              </a:rPr>
              <a:t>9</a:t>
            </a:r>
            <a:r>
              <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		Mr Reynard</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lang="en-GB" sz="2800" dirty="0">
                <a:solidFill>
                  <a:srgbClr val="5B9BD5">
                    <a:lumMod val="50000"/>
                  </a:srgbClr>
                </a:solidFill>
                <a:latin typeface="Calibri" panose="020F0502020204030204"/>
              </a:rPr>
              <a:t>9</a:t>
            </a:r>
            <a:r>
              <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B		Ms Quinn</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lang="en-GB" sz="2800" dirty="0">
                <a:solidFill>
                  <a:srgbClr val="5B9BD5">
                    <a:lumMod val="50000"/>
                  </a:srgbClr>
                </a:solidFill>
                <a:latin typeface="Calibri" panose="020F0502020204030204"/>
              </a:rPr>
              <a:t>9</a:t>
            </a:r>
            <a:r>
              <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C		</a:t>
            </a:r>
            <a:r>
              <a:rPr lang="en-GB" sz="2800" dirty="0">
                <a:solidFill>
                  <a:srgbClr val="5B9BD5">
                    <a:lumMod val="50000"/>
                  </a:srgbClr>
                </a:solidFill>
                <a:latin typeface="Calibri" panose="020F0502020204030204"/>
              </a:rPr>
              <a:t>Dr Ingham</a:t>
            </a:r>
            <a:endPar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lang="en-GB" sz="2800" dirty="0">
                <a:solidFill>
                  <a:srgbClr val="5B9BD5">
                    <a:lumMod val="50000"/>
                  </a:srgbClr>
                </a:solidFill>
                <a:latin typeface="Calibri" panose="020F0502020204030204"/>
              </a:rPr>
              <a:t>9M 	      Ms Stevens</a:t>
            </a:r>
            <a:endPar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lang="en-GB" sz="2800" dirty="0">
                <a:solidFill>
                  <a:srgbClr val="5B9BD5">
                    <a:lumMod val="50000"/>
                  </a:srgbClr>
                </a:solidFill>
                <a:latin typeface="Calibri" panose="020F0502020204030204"/>
              </a:rPr>
              <a:t>9</a:t>
            </a:r>
            <a:r>
              <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	</a:t>
            </a:r>
            <a:r>
              <a:rPr lang="en-GB" sz="2800" dirty="0">
                <a:solidFill>
                  <a:srgbClr val="5B9BD5">
                    <a:lumMod val="50000"/>
                  </a:srgbClr>
                </a:solidFill>
                <a:latin typeface="Calibri" panose="020F0502020204030204"/>
              </a:rPr>
              <a:t>      Mr Reese</a:t>
            </a:r>
            <a:endPar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endPar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06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58D8-2C88-89D2-D88D-24BF4522E5C4}"/>
              </a:ext>
            </a:extLst>
          </p:cNvPr>
          <p:cNvSpPr>
            <a:spLocks noGrp="1"/>
          </p:cNvSpPr>
          <p:nvPr>
            <p:ph type="title"/>
          </p:nvPr>
        </p:nvSpPr>
        <p:spPr/>
        <p:txBody>
          <a:bodyPr/>
          <a:lstStyle/>
          <a:p>
            <a:r>
              <a:rPr lang="en-GB" b="1">
                <a:latin typeface="Calibri"/>
                <a:cs typeface="Calibri Light"/>
              </a:rPr>
              <a:t>Our Number 1 Priority</a:t>
            </a:r>
            <a:endParaRPr lang="en-GB" b="1">
              <a:latin typeface="Calibri"/>
              <a:cs typeface="Calibri"/>
            </a:endParaRPr>
          </a:p>
        </p:txBody>
      </p:sp>
      <p:sp>
        <p:nvSpPr>
          <p:cNvPr id="3" name="Content Placeholder 2">
            <a:extLst>
              <a:ext uri="{FF2B5EF4-FFF2-40B4-BE49-F238E27FC236}">
                <a16:creationId xmlns:a16="http://schemas.microsoft.com/office/drawing/2014/main" id="{B382687B-342B-FACE-206E-A1B9FE5A8D5C}"/>
              </a:ext>
            </a:extLst>
          </p:cNvPr>
          <p:cNvSpPr>
            <a:spLocks noGrp="1"/>
          </p:cNvSpPr>
          <p:nvPr>
            <p:ph idx="1"/>
          </p:nvPr>
        </p:nvSpPr>
        <p:spPr/>
        <p:txBody>
          <a:bodyPr vert="horz" lIns="91440" tIns="45720" rIns="91440" bIns="45720" rtlCol="0" anchor="t">
            <a:normAutofit/>
          </a:bodyPr>
          <a:lstStyle/>
          <a:p>
            <a:pPr marL="457200" lvl="1" indent="0">
              <a:buNone/>
            </a:pPr>
            <a:endParaRPr lang="en-GB" dirty="0">
              <a:cs typeface="Calibri" panose="020F0502020204030204"/>
            </a:endParaRPr>
          </a:p>
          <a:p>
            <a:pPr marL="457200" lvl="1" indent="0">
              <a:buNone/>
            </a:pPr>
            <a:endParaRPr lang="en-GB" dirty="0">
              <a:cs typeface="Calibri" panose="020F0502020204030204"/>
            </a:endParaRPr>
          </a:p>
          <a:p>
            <a:pPr marL="457200" lvl="1" indent="0">
              <a:buNone/>
            </a:pPr>
            <a:endParaRPr lang="en-GB" dirty="0">
              <a:cs typeface="Calibri" panose="020F0502020204030204"/>
            </a:endParaRPr>
          </a:p>
          <a:p>
            <a:pPr marL="457200" lvl="1" indent="0">
              <a:buNone/>
            </a:pPr>
            <a:endParaRPr lang="en-GB" dirty="0">
              <a:cs typeface="Calibri" panose="020F0502020204030204"/>
            </a:endParaRPr>
          </a:p>
          <a:p>
            <a:pPr marL="457200" lvl="1" indent="0">
              <a:buNone/>
            </a:pPr>
            <a:r>
              <a:rPr lang="en-GB" sz="7200" dirty="0">
                <a:cs typeface="Calibri" panose="020F0502020204030204"/>
              </a:rPr>
              <a:t>          </a:t>
            </a:r>
            <a:r>
              <a:rPr lang="en-GB" sz="8800" b="1" dirty="0">
                <a:cs typeface="Calibri" panose="020F0502020204030204"/>
              </a:rPr>
              <a:t>LEARNING</a:t>
            </a:r>
            <a:endParaRPr lang="en-US" sz="8800" b="1" dirty="0">
              <a:cs typeface="Calibri"/>
            </a:endParaRPr>
          </a:p>
        </p:txBody>
      </p:sp>
      <p:pic>
        <p:nvPicPr>
          <p:cNvPr id="4" name="Picture 3" descr="Learning Wallpapers - Wallpaper Cave">
            <a:extLst>
              <a:ext uri="{FF2B5EF4-FFF2-40B4-BE49-F238E27FC236}">
                <a16:creationId xmlns:a16="http://schemas.microsoft.com/office/drawing/2014/main" id="{AE7393F8-9ED8-CDE7-B26B-FC38E5B4F4C6}"/>
              </a:ext>
            </a:extLst>
          </p:cNvPr>
          <p:cNvPicPr>
            <a:picLocks noChangeAspect="1"/>
          </p:cNvPicPr>
          <p:nvPr/>
        </p:nvPicPr>
        <p:blipFill>
          <a:blip r:embed="rId3"/>
          <a:stretch>
            <a:fillRect/>
          </a:stretch>
        </p:blipFill>
        <p:spPr>
          <a:xfrm>
            <a:off x="347330" y="1521233"/>
            <a:ext cx="2625969" cy="1567475"/>
          </a:xfrm>
          <a:prstGeom prst="rect">
            <a:avLst/>
          </a:prstGeom>
        </p:spPr>
      </p:pic>
      <p:pic>
        <p:nvPicPr>
          <p:cNvPr id="5" name="Picture 4" descr="Learning Wallpapers (58+ images)">
            <a:extLst>
              <a:ext uri="{FF2B5EF4-FFF2-40B4-BE49-F238E27FC236}">
                <a16:creationId xmlns:a16="http://schemas.microsoft.com/office/drawing/2014/main" id="{0744585D-23C8-0D45-FDFC-2AE140458BD9}"/>
              </a:ext>
            </a:extLst>
          </p:cNvPr>
          <p:cNvPicPr>
            <a:picLocks noChangeAspect="1"/>
          </p:cNvPicPr>
          <p:nvPr/>
        </p:nvPicPr>
        <p:blipFill>
          <a:blip r:embed="rId4"/>
          <a:stretch>
            <a:fillRect/>
          </a:stretch>
        </p:blipFill>
        <p:spPr>
          <a:xfrm>
            <a:off x="8876324" y="4456867"/>
            <a:ext cx="2743198" cy="1539342"/>
          </a:xfrm>
          <a:prstGeom prst="rect">
            <a:avLst/>
          </a:prstGeom>
        </p:spPr>
      </p:pic>
      <p:pic>
        <p:nvPicPr>
          <p:cNvPr id="6" name="Picture 5" descr="Learning, Earning, and Lots More with ClassGod – ClassGod">
            <a:extLst>
              <a:ext uri="{FF2B5EF4-FFF2-40B4-BE49-F238E27FC236}">
                <a16:creationId xmlns:a16="http://schemas.microsoft.com/office/drawing/2014/main" id="{0B2FDFC6-E16A-D81C-3F05-670951F57463}"/>
              </a:ext>
            </a:extLst>
          </p:cNvPr>
          <p:cNvPicPr>
            <a:picLocks noChangeAspect="1"/>
          </p:cNvPicPr>
          <p:nvPr/>
        </p:nvPicPr>
        <p:blipFill>
          <a:blip r:embed="rId5"/>
          <a:stretch>
            <a:fillRect/>
          </a:stretch>
        </p:blipFill>
        <p:spPr>
          <a:xfrm>
            <a:off x="8876323" y="1518367"/>
            <a:ext cx="2743199" cy="1828342"/>
          </a:xfrm>
          <a:prstGeom prst="rect">
            <a:avLst/>
          </a:prstGeom>
        </p:spPr>
      </p:pic>
      <p:pic>
        <p:nvPicPr>
          <p:cNvPr id="7" name="Picture 6" descr="A library with books on shelves&#10;&#10;Description automatically generated">
            <a:extLst>
              <a:ext uri="{FF2B5EF4-FFF2-40B4-BE49-F238E27FC236}">
                <a16:creationId xmlns:a16="http://schemas.microsoft.com/office/drawing/2014/main" id="{8A4066F0-6518-4784-23A2-9782432614A5}"/>
              </a:ext>
            </a:extLst>
          </p:cNvPr>
          <p:cNvPicPr>
            <a:picLocks noChangeAspect="1"/>
          </p:cNvPicPr>
          <p:nvPr/>
        </p:nvPicPr>
        <p:blipFill>
          <a:blip r:embed="rId6"/>
          <a:stretch>
            <a:fillRect/>
          </a:stretch>
        </p:blipFill>
        <p:spPr>
          <a:xfrm>
            <a:off x="308708" y="4214446"/>
            <a:ext cx="2665047" cy="1779954"/>
          </a:xfrm>
          <a:prstGeom prst="rect">
            <a:avLst/>
          </a:prstGeom>
        </p:spPr>
      </p:pic>
    </p:spTree>
    <p:extLst>
      <p:ext uri="{BB962C8B-B14F-4D97-AF65-F5344CB8AC3E}">
        <p14:creationId xmlns:p14="http://schemas.microsoft.com/office/powerpoint/2010/main" val="3869274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ED9E-9922-43C4-BB55-08EE1E9E24B8}"/>
              </a:ext>
            </a:extLst>
          </p:cNvPr>
          <p:cNvSpPr>
            <a:spLocks noGrp="1"/>
          </p:cNvSpPr>
          <p:nvPr>
            <p:ph type="title"/>
          </p:nvPr>
        </p:nvSpPr>
        <p:spPr/>
        <p:txBody>
          <a:bodyPr/>
          <a:lstStyle/>
          <a:p>
            <a:r>
              <a:rPr lang="en-GB" b="1" dirty="0">
                <a:latin typeface="+mn-lt"/>
              </a:rPr>
              <a:t>Ofsted Parent View</a:t>
            </a:r>
          </a:p>
        </p:txBody>
      </p:sp>
      <p:sp>
        <p:nvSpPr>
          <p:cNvPr id="3" name="Content Placeholder 2">
            <a:extLst>
              <a:ext uri="{FF2B5EF4-FFF2-40B4-BE49-F238E27FC236}">
                <a16:creationId xmlns:a16="http://schemas.microsoft.com/office/drawing/2014/main" id="{436A447F-4279-420E-B9DB-D5971A1ECB06}"/>
              </a:ext>
            </a:extLst>
          </p:cNvPr>
          <p:cNvSpPr>
            <a:spLocks noGrp="1"/>
          </p:cNvSpPr>
          <p:nvPr>
            <p:ph idx="1"/>
          </p:nvPr>
        </p:nvSpPr>
        <p:spPr/>
        <p:txBody>
          <a:bodyPr/>
          <a:lstStyle/>
          <a:p>
            <a:r>
              <a:rPr lang="en-GB" dirty="0"/>
              <a:t>14 questions</a:t>
            </a:r>
          </a:p>
          <a:p>
            <a:r>
              <a:rPr lang="en-GB" dirty="0"/>
              <a:t>Takes a couple of minutes once logged in</a:t>
            </a:r>
          </a:p>
        </p:txBody>
      </p:sp>
      <p:pic>
        <p:nvPicPr>
          <p:cNvPr id="4" name="Picture 3">
            <a:extLst>
              <a:ext uri="{FF2B5EF4-FFF2-40B4-BE49-F238E27FC236}">
                <a16:creationId xmlns:a16="http://schemas.microsoft.com/office/drawing/2014/main" id="{03D24ADC-AFB8-440D-96BB-DC620105FBA3}"/>
              </a:ext>
            </a:extLst>
          </p:cNvPr>
          <p:cNvPicPr>
            <a:picLocks noChangeAspect="1"/>
          </p:cNvPicPr>
          <p:nvPr/>
        </p:nvPicPr>
        <p:blipFill>
          <a:blip r:embed="rId2"/>
          <a:stretch>
            <a:fillRect/>
          </a:stretch>
        </p:blipFill>
        <p:spPr>
          <a:xfrm>
            <a:off x="3216002" y="2828037"/>
            <a:ext cx="4815733" cy="2942948"/>
          </a:xfrm>
          <a:prstGeom prst="rect">
            <a:avLst/>
          </a:prstGeom>
        </p:spPr>
      </p:pic>
    </p:spTree>
    <p:extLst>
      <p:ext uri="{BB962C8B-B14F-4D97-AF65-F5344CB8AC3E}">
        <p14:creationId xmlns:p14="http://schemas.microsoft.com/office/powerpoint/2010/main" val="2253388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A026-5B4E-40A4-A81C-303BD79D6C7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93F77C9-5A42-4F2D-A031-0B668C4F7EB2}"/>
              </a:ext>
            </a:extLst>
          </p:cNvPr>
          <p:cNvPicPr>
            <a:picLocks noGrp="1" noChangeAspect="1"/>
          </p:cNvPicPr>
          <p:nvPr>
            <p:ph idx="1"/>
          </p:nvPr>
        </p:nvPicPr>
        <p:blipFill>
          <a:blip r:embed="rId3"/>
          <a:stretch>
            <a:fillRect/>
          </a:stretch>
        </p:blipFill>
        <p:spPr>
          <a:xfrm>
            <a:off x="706767" y="397556"/>
            <a:ext cx="10778466" cy="6062887"/>
          </a:xfrm>
          <a:prstGeom prst="rect">
            <a:avLst/>
          </a:prstGeom>
        </p:spPr>
      </p:pic>
    </p:spTree>
    <p:extLst>
      <p:ext uri="{BB962C8B-B14F-4D97-AF65-F5344CB8AC3E}">
        <p14:creationId xmlns:p14="http://schemas.microsoft.com/office/powerpoint/2010/main" val="83944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938A2-692E-A81E-915E-EDD55BDA3A31}"/>
              </a:ext>
            </a:extLst>
          </p:cNvPr>
          <p:cNvSpPr>
            <a:spLocks noGrp="1"/>
          </p:cNvSpPr>
          <p:nvPr>
            <p:ph type="title"/>
          </p:nvPr>
        </p:nvSpPr>
        <p:spPr/>
        <p:txBody>
          <a:bodyPr/>
          <a:lstStyle/>
          <a:p>
            <a:r>
              <a:rPr lang="en-GB" b="1">
                <a:latin typeface="Calibri"/>
                <a:cs typeface="Calibri Light"/>
              </a:rPr>
              <a:t>How do we tackle our number 1 priority?</a:t>
            </a:r>
          </a:p>
        </p:txBody>
      </p:sp>
      <p:sp>
        <p:nvSpPr>
          <p:cNvPr id="3" name="Content Placeholder 2">
            <a:extLst>
              <a:ext uri="{FF2B5EF4-FFF2-40B4-BE49-F238E27FC236}">
                <a16:creationId xmlns:a16="http://schemas.microsoft.com/office/drawing/2014/main" id="{23691345-DB9D-9325-749A-EF0957C88D37}"/>
              </a:ext>
            </a:extLst>
          </p:cNvPr>
          <p:cNvSpPr>
            <a:spLocks noGrp="1"/>
          </p:cNvSpPr>
          <p:nvPr>
            <p:ph idx="1"/>
          </p:nvPr>
        </p:nvSpPr>
        <p:spPr/>
        <p:txBody>
          <a:bodyPr vert="horz" lIns="91440" tIns="45720" rIns="91440" bIns="45720" rtlCol="0" anchor="t">
            <a:normAutofit/>
          </a:bodyPr>
          <a:lstStyle/>
          <a:p>
            <a:pPr marL="571500" indent="-571500"/>
            <a:r>
              <a:rPr lang="en-GB" sz="4000" dirty="0">
                <a:latin typeface="Calibri Light"/>
                <a:cs typeface="Calibri"/>
              </a:rPr>
              <a:t>Behaviour</a:t>
            </a:r>
            <a:endParaRPr lang="en-US" dirty="0">
              <a:latin typeface="Calibri" panose="020F0502020204030204"/>
              <a:cs typeface="Calibri"/>
            </a:endParaRPr>
          </a:p>
          <a:p>
            <a:pPr marL="571500" indent="-571500"/>
            <a:r>
              <a:rPr lang="en-GB" sz="4000" dirty="0">
                <a:latin typeface="Calibri Light"/>
                <a:cs typeface="Calibri"/>
              </a:rPr>
              <a:t>Uniform </a:t>
            </a:r>
            <a:endParaRPr lang="en-US" dirty="0">
              <a:latin typeface="Calibri" panose="020F0502020204030204"/>
              <a:cs typeface="Calibri"/>
            </a:endParaRPr>
          </a:p>
          <a:p>
            <a:pPr marL="571500" indent="-571500"/>
            <a:r>
              <a:rPr lang="en-GB" sz="4000" dirty="0">
                <a:latin typeface="Calibri Light"/>
                <a:cs typeface="Calibri"/>
              </a:rPr>
              <a:t>Attendance</a:t>
            </a:r>
            <a:endParaRPr lang="en-US" dirty="0">
              <a:latin typeface="Calibri" panose="020F0502020204030204"/>
              <a:cs typeface="Calibri"/>
            </a:endParaRPr>
          </a:p>
          <a:p>
            <a:pPr marL="571500" indent="-571500"/>
            <a:r>
              <a:rPr lang="en-GB" sz="4000" dirty="0">
                <a:latin typeface="Calibri Light"/>
                <a:cs typeface="Calibri"/>
              </a:rPr>
              <a:t>Punctuality</a:t>
            </a:r>
            <a:endParaRPr lang="en-US" dirty="0">
              <a:latin typeface="Calibri" panose="020F0502020204030204"/>
              <a:cs typeface="Calibri"/>
            </a:endParaRPr>
          </a:p>
          <a:p>
            <a:pPr marL="571500" indent="-571500"/>
            <a:r>
              <a:rPr lang="en-GB" sz="4000" dirty="0">
                <a:latin typeface="Calibri Light"/>
                <a:cs typeface="Calibri"/>
              </a:rPr>
              <a:t>Interaction with adults &amp; peers</a:t>
            </a:r>
            <a:endParaRPr lang="en-US" dirty="0">
              <a:latin typeface="Calibri" panose="020F0502020204030204"/>
              <a:cs typeface="Calibri"/>
            </a:endParaRPr>
          </a:p>
          <a:p>
            <a:pPr marL="571500" indent="-571500"/>
            <a:r>
              <a:rPr lang="en-GB" sz="4000" dirty="0">
                <a:latin typeface="Calibri Light"/>
                <a:cs typeface="Calibri"/>
              </a:rPr>
              <a:t>Rewards</a:t>
            </a:r>
            <a:endParaRPr lang="en-US" dirty="0">
              <a:cs typeface="Calibri"/>
            </a:endParaRPr>
          </a:p>
          <a:p>
            <a:endParaRPr lang="en-GB">
              <a:cs typeface="Calibri"/>
            </a:endParaRPr>
          </a:p>
        </p:txBody>
      </p:sp>
    </p:spTree>
    <p:extLst>
      <p:ext uri="{BB962C8B-B14F-4D97-AF65-F5344CB8AC3E}">
        <p14:creationId xmlns:p14="http://schemas.microsoft.com/office/powerpoint/2010/main" val="38991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FEF24-D158-3FB7-9C2C-D3B5686B0B2F}"/>
              </a:ext>
            </a:extLst>
          </p:cNvPr>
          <p:cNvSpPr>
            <a:spLocks noGrp="1"/>
          </p:cNvSpPr>
          <p:nvPr>
            <p:ph type="title"/>
          </p:nvPr>
        </p:nvSpPr>
        <p:spPr>
          <a:xfrm>
            <a:off x="802758" y="485656"/>
            <a:ext cx="10515600" cy="594285"/>
          </a:xfrm>
        </p:spPr>
        <p:txBody>
          <a:bodyPr>
            <a:normAutofit fontScale="90000"/>
          </a:bodyPr>
          <a:lstStyle/>
          <a:p>
            <a:r>
              <a:rPr lang="en-GB" b="1">
                <a:latin typeface="Calibri"/>
                <a:cs typeface="Calibri Light"/>
              </a:rPr>
              <a:t>Rewards</a:t>
            </a:r>
            <a:endParaRPr lang="en-GB" b="1">
              <a:latin typeface="Calibri"/>
              <a:cs typeface="Calibri"/>
            </a:endParaRPr>
          </a:p>
        </p:txBody>
      </p:sp>
      <p:pic>
        <p:nvPicPr>
          <p:cNvPr id="4" name="Content Placeholder 3" descr="A chart of a pyramid&#10;&#10;Description automatically generated">
            <a:extLst>
              <a:ext uri="{FF2B5EF4-FFF2-40B4-BE49-F238E27FC236}">
                <a16:creationId xmlns:a16="http://schemas.microsoft.com/office/drawing/2014/main" id="{36643DFE-53D9-3CA3-2B7B-2923ED2B772F}"/>
              </a:ext>
            </a:extLst>
          </p:cNvPr>
          <p:cNvPicPr>
            <a:picLocks noGrp="1" noChangeAspect="1"/>
          </p:cNvPicPr>
          <p:nvPr>
            <p:ph idx="1"/>
          </p:nvPr>
        </p:nvPicPr>
        <p:blipFill>
          <a:blip r:embed="rId3"/>
          <a:stretch>
            <a:fillRect/>
          </a:stretch>
        </p:blipFill>
        <p:spPr>
          <a:xfrm>
            <a:off x="2649394" y="1168884"/>
            <a:ext cx="7024076" cy="5243634"/>
          </a:xfrm>
        </p:spPr>
      </p:pic>
    </p:spTree>
    <p:extLst>
      <p:ext uri="{BB962C8B-B14F-4D97-AF65-F5344CB8AC3E}">
        <p14:creationId xmlns:p14="http://schemas.microsoft.com/office/powerpoint/2010/main" val="588623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C31F-08C3-4CCD-8E35-A0389E3AB520}"/>
              </a:ext>
            </a:extLst>
          </p:cNvPr>
          <p:cNvSpPr>
            <a:spLocks noGrp="1"/>
          </p:cNvSpPr>
          <p:nvPr>
            <p:ph type="title"/>
          </p:nvPr>
        </p:nvSpPr>
        <p:spPr/>
        <p:txBody>
          <a:bodyPr/>
          <a:lstStyle/>
          <a:p>
            <a:pPr algn="l"/>
            <a:r>
              <a:rPr lang="en-GB" altLang="en-US" b="1" dirty="0">
                <a:solidFill>
                  <a:schemeClr val="accent1">
                    <a:lumMod val="50000"/>
                  </a:schemeClr>
                </a:solidFill>
                <a:ea typeface="Batang"/>
              </a:rPr>
              <a:t>Y</a:t>
            </a:r>
            <a:r>
              <a:rPr lang="en-GB" altLang="en-US" b="1" dirty="0">
                <a:solidFill>
                  <a:schemeClr val="accent1">
                    <a:lumMod val="50000"/>
                  </a:schemeClr>
                </a:solidFill>
                <a:latin typeface="Calibri"/>
                <a:ea typeface="Batang"/>
                <a:cs typeface="Calibri"/>
              </a:rPr>
              <a:t>our Support makes a HUGE difference…</a:t>
            </a:r>
            <a:endParaRPr lang="en-GB" b="1" dirty="0">
              <a:solidFill>
                <a:schemeClr val="accent1">
                  <a:lumMod val="50000"/>
                </a:schemeClr>
              </a:solidFill>
              <a:latin typeface="Calibri"/>
              <a:ea typeface="Batang"/>
              <a:cs typeface="Calibri"/>
            </a:endParaRPr>
          </a:p>
        </p:txBody>
      </p:sp>
      <p:sp>
        <p:nvSpPr>
          <p:cNvPr id="3" name="Content Placeholder 2">
            <a:extLst>
              <a:ext uri="{FF2B5EF4-FFF2-40B4-BE49-F238E27FC236}">
                <a16:creationId xmlns:a16="http://schemas.microsoft.com/office/drawing/2014/main" id="{2D6CFE86-26CB-4931-A14B-1523A0127017}"/>
              </a:ext>
            </a:extLst>
          </p:cNvPr>
          <p:cNvSpPr>
            <a:spLocks noGrp="1"/>
          </p:cNvSpPr>
          <p:nvPr>
            <p:ph idx="1"/>
          </p:nvPr>
        </p:nvSpPr>
        <p:spPr>
          <a:xfrm>
            <a:off x="838200" y="1419647"/>
            <a:ext cx="10871200" cy="4351338"/>
          </a:xfrm>
        </p:spPr>
        <p:txBody>
          <a:bodyPr vert="horz" lIns="91440" tIns="45720" rIns="91440" bIns="45720" rtlCol="0" anchor="t">
            <a:normAutofit/>
          </a:bodyPr>
          <a:lstStyle/>
          <a:p>
            <a:r>
              <a:rPr lang="en-GB" altLang="en-US" dirty="0">
                <a:latin typeface="Calibri"/>
                <a:ea typeface="Batang"/>
                <a:cs typeface="Calibri"/>
              </a:rPr>
              <a:t>Parental support is more important in determining a child’s academic success than other factors outside of secondary school</a:t>
            </a:r>
          </a:p>
          <a:p>
            <a:r>
              <a:rPr lang="en-GB" altLang="en-US" dirty="0">
                <a:latin typeface="Calibri"/>
                <a:ea typeface="Batang"/>
                <a:cs typeface="Calibri"/>
              </a:rPr>
              <a:t>More than KS2 outcomes</a:t>
            </a:r>
          </a:p>
          <a:p>
            <a:r>
              <a:rPr lang="en-GB" altLang="en-US" dirty="0">
                <a:latin typeface="Calibri"/>
                <a:ea typeface="Batang"/>
                <a:cs typeface="Calibri"/>
              </a:rPr>
              <a:t>More than social class</a:t>
            </a:r>
          </a:p>
          <a:p>
            <a:r>
              <a:rPr lang="en-GB" altLang="en-US" dirty="0">
                <a:latin typeface="Calibri"/>
                <a:ea typeface="Batang"/>
                <a:cs typeface="Calibri"/>
              </a:rPr>
              <a:t>Only by working together can we maximise the life chances of our children</a:t>
            </a:r>
          </a:p>
          <a:p>
            <a:r>
              <a:rPr lang="en-GB" altLang="en-US" dirty="0">
                <a:latin typeface="Calibri"/>
                <a:ea typeface="Batang"/>
                <a:cs typeface="Calibri"/>
              </a:rPr>
              <a:t>We thank you in advance for your support over the course of this year</a:t>
            </a:r>
            <a:endParaRPr lang="en-GB" altLang="en-US" dirty="0">
              <a:latin typeface="Calibri" panose="020F0502020204030204" pitchFamily="34" charset="0"/>
              <a:ea typeface="Batang" pitchFamily="18" charset="-127"/>
              <a:cs typeface="Calibri" panose="020F0502020204030204" pitchFamily="34" charset="0"/>
            </a:endParaRPr>
          </a:p>
          <a:p>
            <a:pPr marL="0" indent="0">
              <a:buNone/>
            </a:pPr>
            <a:endParaRPr lang="en-GB" altLang="en-US" dirty="0">
              <a:solidFill>
                <a:schemeClr val="accent1">
                  <a:lumMod val="50000"/>
                </a:schemeClr>
              </a:solidFill>
              <a:highlight>
                <a:srgbClr val="FFFF00"/>
              </a:highlight>
              <a:latin typeface="Calibri" panose="020F0502020204030204" pitchFamily="34" charset="0"/>
              <a:ea typeface="Batang" pitchFamily="18" charset="-127"/>
              <a:cs typeface="Calibri" panose="020F0502020204030204" pitchFamily="34" charset="0"/>
            </a:endParaRPr>
          </a:p>
          <a:p>
            <a:pPr marL="0" indent="0">
              <a:buNone/>
            </a:pPr>
            <a:endParaRPr lang="en-GB" altLang="en-US" dirty="0">
              <a:solidFill>
                <a:srgbClr val="203864"/>
              </a:solidFill>
              <a:latin typeface="Calibri" panose="020F0502020204030204" pitchFamily="34" charset="0"/>
              <a:ea typeface="Batang" pitchFamily="18" charset="-127"/>
              <a:cs typeface="Calibri" panose="020F0502020204030204" pitchFamily="34" charset="0"/>
            </a:endParaRPr>
          </a:p>
          <a:p>
            <a:endParaRPr lang="en-GB" altLang="en-US" dirty="0">
              <a:solidFill>
                <a:srgbClr val="203864"/>
              </a:solidFill>
              <a:latin typeface="Calibri" panose="020F0502020204030204" pitchFamily="34" charset="0"/>
              <a:ea typeface="Batang" pitchFamily="18" charset="-127"/>
              <a:cs typeface="Calibri" panose="020F0502020204030204" pitchFamily="34" charset="0"/>
            </a:endParaRPr>
          </a:p>
          <a:p>
            <a:endParaRPr lang="en-GB" dirty="0">
              <a:cs typeface="Calibri" panose="020F0502020204030204"/>
            </a:endParaRPr>
          </a:p>
        </p:txBody>
      </p:sp>
    </p:spTree>
    <p:extLst>
      <p:ext uri="{BB962C8B-B14F-4D97-AF65-F5344CB8AC3E}">
        <p14:creationId xmlns:p14="http://schemas.microsoft.com/office/powerpoint/2010/main" val="31311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A9C1-6660-396C-3F55-CF6E2B3940FC}"/>
              </a:ext>
            </a:extLst>
          </p:cNvPr>
          <p:cNvSpPr>
            <a:spLocks noGrp="1"/>
          </p:cNvSpPr>
          <p:nvPr>
            <p:ph type="title"/>
          </p:nvPr>
        </p:nvSpPr>
        <p:spPr/>
        <p:txBody>
          <a:bodyPr>
            <a:normAutofit fontScale="90000"/>
          </a:bodyPr>
          <a:lstStyle/>
          <a:p>
            <a:r>
              <a:rPr lang="en-GB" sz="6000" b="1" dirty="0">
                <a:solidFill>
                  <a:schemeClr val="accent1">
                    <a:lumMod val="50000"/>
                  </a:schemeClr>
                </a:solidFill>
                <a:latin typeface="Calibri"/>
                <a:cs typeface="Calibri"/>
              </a:rPr>
              <a:t>The GCSE Exams in Summer 2026</a:t>
            </a:r>
            <a:endParaRPr lang="en-US" dirty="0"/>
          </a:p>
        </p:txBody>
      </p:sp>
      <p:sp>
        <p:nvSpPr>
          <p:cNvPr id="3" name="Content Placeholder 2">
            <a:extLst>
              <a:ext uri="{FF2B5EF4-FFF2-40B4-BE49-F238E27FC236}">
                <a16:creationId xmlns:a16="http://schemas.microsoft.com/office/drawing/2014/main" id="{0C9F2100-06C4-94FD-E91E-4A461CF1FA8E}"/>
              </a:ext>
            </a:extLst>
          </p:cNvPr>
          <p:cNvSpPr>
            <a:spLocks noGrp="1"/>
          </p:cNvSpPr>
          <p:nvPr>
            <p:ph idx="1"/>
          </p:nvPr>
        </p:nvSpPr>
        <p:spPr/>
        <p:txBody>
          <a:bodyPr/>
          <a:lstStyle/>
          <a:p>
            <a:endParaRPr lang="en-GB"/>
          </a:p>
        </p:txBody>
      </p:sp>
      <p:sp>
        <p:nvSpPr>
          <p:cNvPr id="4" name="Content Placeholder 2">
            <a:extLst>
              <a:ext uri="{FF2B5EF4-FFF2-40B4-BE49-F238E27FC236}">
                <a16:creationId xmlns:a16="http://schemas.microsoft.com/office/drawing/2014/main" id="{BDCB5C0B-2EE0-26CC-008B-D20D40CF2AE5}"/>
              </a:ext>
            </a:extLst>
          </p:cNvPr>
          <p:cNvSpPr>
            <a:spLocks noGrp="1"/>
          </p:cNvSpPr>
          <p:nvPr/>
        </p:nvSpPr>
        <p:spPr>
          <a:xfrm>
            <a:off x="441617" y="1436149"/>
            <a:ext cx="7376639" cy="4315217"/>
          </a:xfrm>
          <a:prstGeom prst="rect">
            <a:avLst/>
          </a:prstGeom>
          <a:ln>
            <a:solidFill>
              <a:schemeClr val="accent1"/>
            </a:solidFill>
          </a:ln>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accent1">
                    <a:lumMod val="50000"/>
                  </a:schemeClr>
                </a:solidFill>
              </a:rPr>
              <a:t>Most will gain 9 GCSE / </a:t>
            </a:r>
            <a:r>
              <a:rPr lang="en-GB" sz="3200" b="1" err="1">
                <a:solidFill>
                  <a:schemeClr val="accent1">
                    <a:lumMod val="50000"/>
                  </a:schemeClr>
                </a:solidFill>
              </a:rPr>
              <a:t>Voc</a:t>
            </a:r>
            <a:r>
              <a:rPr lang="en-GB" sz="3200" b="1">
                <a:solidFill>
                  <a:schemeClr val="accent1">
                    <a:lumMod val="50000"/>
                  </a:schemeClr>
                </a:solidFill>
              </a:rPr>
              <a:t> qualifications</a:t>
            </a:r>
            <a:endParaRPr lang="en-GB" sz="3200" b="1">
              <a:solidFill>
                <a:schemeClr val="accent1">
                  <a:lumMod val="50000"/>
                </a:schemeClr>
              </a:solidFill>
              <a:cs typeface="Calibri"/>
            </a:endParaRPr>
          </a:p>
          <a:p>
            <a:r>
              <a:rPr lang="en-GB" sz="3200">
                <a:solidFill>
                  <a:schemeClr val="accent1">
                    <a:lumMod val="50000"/>
                  </a:schemeClr>
                </a:solidFill>
              </a:rPr>
              <a:t>4 exams in English Language &amp; English Lit</a:t>
            </a:r>
            <a:endParaRPr lang="en-GB" sz="3200">
              <a:solidFill>
                <a:schemeClr val="accent1">
                  <a:lumMod val="50000"/>
                </a:schemeClr>
              </a:solidFill>
              <a:cs typeface="Calibri"/>
            </a:endParaRPr>
          </a:p>
          <a:p>
            <a:r>
              <a:rPr lang="en-GB" sz="3200">
                <a:solidFill>
                  <a:schemeClr val="accent1">
                    <a:lumMod val="50000"/>
                  </a:schemeClr>
                </a:solidFill>
              </a:rPr>
              <a:t>3 exams in Maths</a:t>
            </a:r>
            <a:endParaRPr lang="en-GB" sz="3200">
              <a:solidFill>
                <a:schemeClr val="accent1">
                  <a:lumMod val="50000"/>
                </a:schemeClr>
              </a:solidFill>
              <a:cs typeface="Calibri"/>
            </a:endParaRPr>
          </a:p>
          <a:p>
            <a:r>
              <a:rPr lang="en-GB" sz="3200">
                <a:solidFill>
                  <a:schemeClr val="accent1">
                    <a:lumMod val="50000"/>
                  </a:schemeClr>
                </a:solidFill>
              </a:rPr>
              <a:t>6 exams in Science</a:t>
            </a:r>
            <a:endParaRPr lang="en-GB" sz="3200">
              <a:solidFill>
                <a:schemeClr val="accent1">
                  <a:lumMod val="50000"/>
                </a:schemeClr>
              </a:solidFill>
              <a:cs typeface="Calibri"/>
            </a:endParaRPr>
          </a:p>
          <a:p>
            <a:r>
              <a:rPr lang="en-GB" sz="3200">
                <a:solidFill>
                  <a:schemeClr val="accent1">
                    <a:lumMod val="50000"/>
                  </a:schemeClr>
                </a:solidFill>
              </a:rPr>
              <a:t>3 exams in RE</a:t>
            </a:r>
            <a:endParaRPr lang="en-GB" sz="3200">
              <a:solidFill>
                <a:schemeClr val="accent1">
                  <a:lumMod val="50000"/>
                </a:schemeClr>
              </a:solidFill>
              <a:cs typeface="Calibri"/>
            </a:endParaRPr>
          </a:p>
          <a:p>
            <a:r>
              <a:rPr lang="en-GB" sz="3200">
                <a:solidFill>
                  <a:schemeClr val="accent1">
                    <a:lumMod val="50000"/>
                  </a:schemeClr>
                </a:solidFill>
              </a:rPr>
              <a:t>3 exams in History or 3 in Geography</a:t>
            </a:r>
            <a:endParaRPr lang="en-GB" sz="3200">
              <a:solidFill>
                <a:schemeClr val="accent1">
                  <a:lumMod val="50000"/>
                </a:schemeClr>
              </a:solidFill>
              <a:cs typeface="Calibri"/>
            </a:endParaRPr>
          </a:p>
          <a:p>
            <a:r>
              <a:rPr lang="en-GB" sz="3200">
                <a:solidFill>
                  <a:schemeClr val="accent1">
                    <a:lumMod val="50000"/>
                  </a:schemeClr>
                </a:solidFill>
              </a:rPr>
              <a:t>Plus more exams in their other option subjects (how many depends on what they have selected)</a:t>
            </a:r>
            <a:endParaRPr lang="en-GB" sz="3200">
              <a:solidFill>
                <a:schemeClr val="accent1">
                  <a:lumMod val="50000"/>
                </a:schemeClr>
              </a:solidFill>
              <a:cs typeface="Calibri"/>
            </a:endParaRPr>
          </a:p>
        </p:txBody>
      </p:sp>
      <p:sp>
        <p:nvSpPr>
          <p:cNvPr id="5" name="TextBox 1">
            <a:extLst>
              <a:ext uri="{FF2B5EF4-FFF2-40B4-BE49-F238E27FC236}">
                <a16:creationId xmlns:a16="http://schemas.microsoft.com/office/drawing/2014/main" id="{305D075E-F3B0-4D75-DF97-576C0B10DFBA}"/>
              </a:ext>
            </a:extLst>
          </p:cNvPr>
          <p:cNvSpPr txBox="1"/>
          <p:nvPr/>
        </p:nvSpPr>
        <p:spPr>
          <a:xfrm>
            <a:off x="8155093" y="1825966"/>
            <a:ext cx="3200400" cy="2677656"/>
          </a:xfrm>
          <a:prstGeom prst="rect">
            <a:avLst/>
          </a:prstGeom>
          <a:solidFill>
            <a:schemeClr val="accent1">
              <a:lumMod val="20000"/>
              <a:lumOff val="80000"/>
            </a:schemeClr>
          </a:solidFill>
          <a:ln>
            <a:solidFill>
              <a:schemeClr val="accent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alibri"/>
                <a:cs typeface="Calibri"/>
              </a:rPr>
              <a:t>For</a:t>
            </a:r>
            <a:r>
              <a:rPr lang="en-GB" sz="2800" noProof="0" dirty="0">
                <a:solidFill>
                  <a:srgbClr val="002060"/>
                </a:solidFill>
                <a:latin typeface="Calibri"/>
                <a:cs typeface="Calibri"/>
              </a:rPr>
              <a:t> all</a:t>
            </a:r>
            <a:r>
              <a:rPr kumimoji="0" lang="en-GB" sz="2800" b="0" i="0" u="none" strike="noStrike" kern="1200" cap="none" spc="0" normalizeH="0" baseline="0" noProof="0" dirty="0">
                <a:ln>
                  <a:noFill/>
                </a:ln>
                <a:solidFill>
                  <a:srgbClr val="002060"/>
                </a:solidFill>
                <a:effectLst/>
                <a:uLnTx/>
                <a:uFillTx/>
                <a:latin typeface="Calibri"/>
                <a:cs typeface="Calibri"/>
              </a:rPr>
              <a:t> students they </a:t>
            </a:r>
            <a:r>
              <a:rPr lang="en-GB" sz="2800" dirty="0">
                <a:solidFill>
                  <a:srgbClr val="002060"/>
                </a:solidFill>
                <a:latin typeface="Calibri"/>
                <a:cs typeface="Calibri"/>
              </a:rPr>
              <a:t>will</a:t>
            </a:r>
            <a:r>
              <a:rPr kumimoji="0" lang="en-GB" sz="2800" b="0" i="0" u="none" strike="noStrike" kern="1200" cap="none" spc="0" normalizeH="0" baseline="0" noProof="0" dirty="0">
                <a:ln>
                  <a:noFill/>
                </a:ln>
                <a:solidFill>
                  <a:srgbClr val="002060"/>
                </a:solidFill>
                <a:effectLst/>
                <a:uLnTx/>
                <a:uFillTx/>
                <a:latin typeface="Calibri"/>
                <a:cs typeface="Calibri"/>
              </a:rPr>
              <a:t> be sitting </a:t>
            </a:r>
            <a:r>
              <a:rPr lang="en-GB" sz="2800" dirty="0">
                <a:solidFill>
                  <a:srgbClr val="002060"/>
                </a:solidFill>
                <a:latin typeface="Calibri"/>
                <a:cs typeface="Calibri"/>
              </a:rPr>
              <a:t>over </a:t>
            </a:r>
            <a:r>
              <a:rPr kumimoji="0" lang="en-GB" sz="2800" b="0" i="0" u="none" strike="noStrike" kern="1200" cap="none" spc="0" normalizeH="0" baseline="0" noProof="0" dirty="0">
                <a:ln>
                  <a:noFill/>
                </a:ln>
                <a:solidFill>
                  <a:srgbClr val="002060"/>
                </a:solidFill>
                <a:effectLst/>
                <a:uLnTx/>
                <a:uFillTx/>
                <a:latin typeface="Calibri"/>
                <a:cs typeface="Calibri"/>
              </a:rPr>
              <a:t>20 different exams in a 4-week period in May / June of </a:t>
            </a:r>
            <a:r>
              <a:rPr lang="en-GB" sz="2800" dirty="0">
                <a:solidFill>
                  <a:srgbClr val="002060"/>
                </a:solidFill>
                <a:latin typeface="Calibri"/>
                <a:cs typeface="Calibri"/>
              </a:rPr>
              <a:t>2026</a:t>
            </a:r>
            <a:endParaRPr lang="en-GB" sz="2800" b="0" i="0" u="none" strike="noStrike" kern="1200" cap="none" spc="0" normalizeH="0" baseline="0" noProof="0" dirty="0">
              <a:ln>
                <a:noFill/>
              </a:ln>
              <a:solidFill>
                <a:srgbClr val="002060"/>
              </a:solidFill>
              <a:effectLst/>
              <a:uLnTx/>
              <a:uFillTx/>
              <a:latin typeface="Calibri"/>
              <a:cs typeface="Calibri"/>
            </a:endParaRPr>
          </a:p>
        </p:txBody>
      </p:sp>
    </p:spTree>
    <p:extLst>
      <p:ext uri="{BB962C8B-B14F-4D97-AF65-F5344CB8AC3E}">
        <p14:creationId xmlns:p14="http://schemas.microsoft.com/office/powerpoint/2010/main" val="3059715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3EE4-E9B7-767B-0453-E6CD1FBBF913}"/>
              </a:ext>
            </a:extLst>
          </p:cNvPr>
          <p:cNvSpPr>
            <a:spLocks noGrp="1"/>
          </p:cNvSpPr>
          <p:nvPr>
            <p:ph type="title"/>
          </p:nvPr>
        </p:nvSpPr>
        <p:spPr/>
        <p:txBody>
          <a:bodyPr>
            <a:normAutofit/>
          </a:bodyPr>
          <a:lstStyle/>
          <a:p>
            <a:r>
              <a:rPr lang="en-GB" sz="3600" b="1" dirty="0">
                <a:solidFill>
                  <a:schemeClr val="accent1">
                    <a:lumMod val="50000"/>
                  </a:schemeClr>
                </a:solidFill>
                <a:latin typeface="Calibri"/>
                <a:cs typeface="Calibri"/>
              </a:rPr>
              <a:t>Your role in supporting their education</a:t>
            </a:r>
            <a:endParaRPr lang="en-US" sz="3600" b="1" dirty="0">
              <a:solidFill>
                <a:schemeClr val="accent1">
                  <a:lumMod val="50000"/>
                </a:schemeClr>
              </a:solidFill>
              <a:latin typeface="Calibri"/>
              <a:cs typeface="Calibri"/>
            </a:endParaRPr>
          </a:p>
        </p:txBody>
      </p:sp>
      <p:pic>
        <p:nvPicPr>
          <p:cNvPr id="4" name="Content Placeholder 3" descr="Attendance - St Brendan&amp;#39;s Catholic Primary School, Corby">
            <a:extLst>
              <a:ext uri="{FF2B5EF4-FFF2-40B4-BE49-F238E27FC236}">
                <a16:creationId xmlns:a16="http://schemas.microsoft.com/office/drawing/2014/main" id="{1E3EE7B0-C772-2AC5-F23A-9C929F22CF45}"/>
              </a:ext>
            </a:extLst>
          </p:cNvPr>
          <p:cNvPicPr>
            <a:picLocks noGrp="1" noChangeAspect="1"/>
          </p:cNvPicPr>
          <p:nvPr>
            <p:ph idx="1"/>
          </p:nvPr>
        </p:nvPicPr>
        <p:blipFill>
          <a:blip r:embed="rId3"/>
          <a:stretch>
            <a:fillRect/>
          </a:stretch>
        </p:blipFill>
        <p:spPr>
          <a:xfrm>
            <a:off x="163512" y="1486383"/>
            <a:ext cx="3228975" cy="1619250"/>
          </a:xfrm>
        </p:spPr>
      </p:pic>
      <p:pic>
        <p:nvPicPr>
          <p:cNvPr id="5" name="Picture 4" descr="A black background with white text&#10;&#10;Description automatically generated">
            <a:extLst>
              <a:ext uri="{FF2B5EF4-FFF2-40B4-BE49-F238E27FC236}">
                <a16:creationId xmlns:a16="http://schemas.microsoft.com/office/drawing/2014/main" id="{7B12B9E7-52E8-15E9-3046-060EBFC0D6B6}"/>
              </a:ext>
            </a:extLst>
          </p:cNvPr>
          <p:cNvPicPr>
            <a:picLocks noChangeAspect="1"/>
          </p:cNvPicPr>
          <p:nvPr/>
        </p:nvPicPr>
        <p:blipFill>
          <a:blip r:embed="rId4"/>
          <a:stretch>
            <a:fillRect/>
          </a:stretch>
        </p:blipFill>
        <p:spPr>
          <a:xfrm>
            <a:off x="250092" y="3699547"/>
            <a:ext cx="2743200" cy="1432290"/>
          </a:xfrm>
          <a:prstGeom prst="rect">
            <a:avLst/>
          </a:prstGeom>
        </p:spPr>
      </p:pic>
      <p:sp>
        <p:nvSpPr>
          <p:cNvPr id="6" name="Rectangle 5">
            <a:extLst>
              <a:ext uri="{FF2B5EF4-FFF2-40B4-BE49-F238E27FC236}">
                <a16:creationId xmlns:a16="http://schemas.microsoft.com/office/drawing/2014/main" id="{393F59E1-D7C8-E1BE-D08D-4FD28972DEB3}"/>
              </a:ext>
            </a:extLst>
          </p:cNvPr>
          <p:cNvSpPr/>
          <p:nvPr/>
        </p:nvSpPr>
        <p:spPr>
          <a:xfrm>
            <a:off x="3565133" y="1310135"/>
            <a:ext cx="8094444" cy="323620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7000"/>
              </a:lnSpc>
              <a:buFont typeface="Arial" panose="020B0604020202020204" pitchFamily="34" charset="0"/>
              <a:buChar char="•"/>
            </a:pPr>
            <a:r>
              <a:rPr lang="en-GB" sz="2400">
                <a:solidFill>
                  <a:schemeClr val="accent1">
                    <a:lumMod val="50000"/>
                  </a:schemeClr>
                </a:solidFill>
              </a:rPr>
              <a:t>The GCSE results from the summer reinforced a key fact – </a:t>
            </a:r>
            <a:r>
              <a:rPr lang="en-GB" sz="2400" b="1">
                <a:solidFill>
                  <a:schemeClr val="accent1">
                    <a:lumMod val="50000"/>
                  </a:schemeClr>
                </a:solidFill>
              </a:rPr>
              <a:t>that the more pupils attend school, the better their outcomes </a:t>
            </a:r>
            <a:endParaRPr lang="en-GB" sz="2400" b="1">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Please do everything you can to ensure your child attends school every day</a:t>
            </a:r>
            <a:endParaRPr lang="en-GB" sz="2400">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If pupils are not in, we cannot help them</a:t>
            </a:r>
            <a:endParaRPr lang="en-GB" sz="2400">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Please avoid appointments, meetings etc during the school day</a:t>
            </a:r>
            <a:endParaRPr lang="en-GB" sz="2400">
              <a:solidFill>
                <a:schemeClr val="accent1">
                  <a:lumMod val="50000"/>
                </a:schemeClr>
              </a:solidFill>
              <a:cs typeface="Calibri"/>
            </a:endParaRPr>
          </a:p>
        </p:txBody>
      </p:sp>
    </p:spTree>
    <p:extLst>
      <p:ext uri="{BB962C8B-B14F-4D97-AF65-F5344CB8AC3E}">
        <p14:creationId xmlns:p14="http://schemas.microsoft.com/office/powerpoint/2010/main" val="20459700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E19D4D6-4950-4CEF-91A2-BCB1FCCCCCB2}" vid="{1DE2D6FB-0F43-411A-BD3B-567B371E4FB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FCCF30212BAE841A074D5E6F1F639CC" ma:contentTypeVersion="13" ma:contentTypeDescription="Create a new document." ma:contentTypeScope="" ma:versionID="43ee948b3540709ebd1eee6f636325ee">
  <xsd:schema xmlns:xsd="http://www.w3.org/2001/XMLSchema" xmlns:xs="http://www.w3.org/2001/XMLSchema" xmlns:p="http://schemas.microsoft.com/office/2006/metadata/properties" xmlns:ns3="da252e33-b15c-4959-ac4c-5df7a80cacf3" xmlns:ns4="73b29897-aec0-4d73-b440-56f6da068a7b" targetNamespace="http://schemas.microsoft.com/office/2006/metadata/properties" ma:root="true" ma:fieldsID="d14111a91b119748dcbe4d56421a7201" ns3:_="" ns4:_="">
    <xsd:import namespace="da252e33-b15c-4959-ac4c-5df7a80cacf3"/>
    <xsd:import namespace="73b29897-aec0-4d73-b440-56f6da068a7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252e33-b15c-4959-ac4c-5df7a80cac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b29897-aec0-4d73-b440-56f6da068a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a252e33-b15c-4959-ac4c-5df7a80cacf3" xsi:nil="true"/>
  </documentManagement>
</p:properties>
</file>

<file path=customXml/itemProps1.xml><?xml version="1.0" encoding="utf-8"?>
<ds:datastoreItem xmlns:ds="http://schemas.openxmlformats.org/officeDocument/2006/customXml" ds:itemID="{A77B3775-5D66-4206-8CA9-2D70A6261C1D}">
  <ds:schemaRefs>
    <ds:schemaRef ds:uri="73b29897-aec0-4d73-b440-56f6da068a7b"/>
    <ds:schemaRef ds:uri="da252e33-b15c-4959-ac4c-5df7a80cac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ADC944-CE60-4BFC-A404-D93C4D9CCB69}">
  <ds:schemaRefs>
    <ds:schemaRef ds:uri="http://schemas.microsoft.com/sharepoint/v3/contenttype/forms"/>
  </ds:schemaRefs>
</ds:datastoreItem>
</file>

<file path=customXml/itemProps3.xml><?xml version="1.0" encoding="utf-8"?>
<ds:datastoreItem xmlns:ds="http://schemas.openxmlformats.org/officeDocument/2006/customXml" ds:itemID="{0B48230D-BB30-4E71-8061-5DB42990EF48}">
  <ds:schemaRefs>
    <ds:schemaRef ds:uri="http://schemas.microsoft.com/office/2006/documentManagement/types"/>
    <ds:schemaRef ds:uri="http://purl.org/dc/elements/1.1/"/>
    <ds:schemaRef ds:uri="http://www.w3.org/XML/1998/namespace"/>
    <ds:schemaRef ds:uri="http://purl.org/dc/dcmitype/"/>
    <ds:schemaRef ds:uri="http://schemas.microsoft.com/office/2006/metadata/properties"/>
    <ds:schemaRef ds:uri="da252e33-b15c-4959-ac4c-5df7a80cacf3"/>
    <ds:schemaRef ds:uri="http://schemas.microsoft.com/office/infopath/2007/PartnerControls"/>
    <ds:schemaRef ds:uri="http://schemas.openxmlformats.org/package/2006/metadata/core-properties"/>
    <ds:schemaRef ds:uri="73b29897-aec0-4d73-b440-56f6da068a7b"/>
    <ds:schemaRef ds:uri="http://purl.org/dc/terms/"/>
  </ds:schemaRefs>
</ds:datastoreItem>
</file>

<file path=docProps/app.xml><?xml version="1.0" encoding="utf-8"?>
<Properties xmlns="http://schemas.openxmlformats.org/officeDocument/2006/extended-properties" xmlns:vt="http://schemas.openxmlformats.org/officeDocument/2006/docPropsVTypes">
  <Template>St Antony's PPT Template - June 23</Template>
  <TotalTime>396</TotalTime>
  <Words>4556</Words>
  <Application>Microsoft Office PowerPoint</Application>
  <PresentationFormat>Widescreen</PresentationFormat>
  <Paragraphs>526</Paragraphs>
  <Slides>41</Slides>
  <Notes>36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41</vt:i4>
      </vt:variant>
    </vt:vector>
  </HeadingPairs>
  <TitlesOfParts>
    <vt:vector size="53" baseType="lpstr">
      <vt:lpstr>Batang</vt:lpstr>
      <vt:lpstr>MS PGothic</vt:lpstr>
      <vt:lpstr>Arial</vt:lpstr>
      <vt:lpstr>Arial,Sans-Serif</vt:lpstr>
      <vt:lpstr>Calibri</vt:lpstr>
      <vt:lpstr>Calibri Light</vt:lpstr>
      <vt:lpstr>Calibri Light</vt:lpstr>
      <vt:lpstr>Times New Roman</vt:lpstr>
      <vt:lpstr>Wingdings</vt:lpstr>
      <vt:lpstr>Wingdings 3</vt:lpstr>
      <vt:lpstr>Office Theme</vt:lpstr>
      <vt:lpstr>1_Office Theme</vt:lpstr>
      <vt:lpstr>Parent/Carer Information Evening Y9</vt:lpstr>
      <vt:lpstr>Aims</vt:lpstr>
      <vt:lpstr>What do we want for our students?</vt:lpstr>
      <vt:lpstr>Our Number 1 Priority</vt:lpstr>
      <vt:lpstr>How do we tackle our number 1 priority?</vt:lpstr>
      <vt:lpstr>Rewards</vt:lpstr>
      <vt:lpstr>Your Support makes a HUGE difference…</vt:lpstr>
      <vt:lpstr>The GCSE Exams in Summer 2026</vt:lpstr>
      <vt:lpstr>Your role in supporting their education</vt:lpstr>
      <vt:lpstr>Attendance</vt:lpstr>
      <vt:lpstr>Punctuality</vt:lpstr>
      <vt:lpstr>How else can you support your child?</vt:lpstr>
      <vt:lpstr>The Year 9 Curriculum </vt:lpstr>
      <vt:lpstr>The Year 9 Curriculum - continued</vt:lpstr>
      <vt:lpstr>Homework - What does St Antony’s pupil voice say?</vt:lpstr>
      <vt:lpstr>What does the research say about homework?</vt:lpstr>
      <vt:lpstr>What does the research say about homework?</vt:lpstr>
      <vt:lpstr>Why not just use online platforms?</vt:lpstr>
      <vt:lpstr>The purposes of homework</vt:lpstr>
      <vt:lpstr>Helping students know and remember more</vt:lpstr>
      <vt:lpstr>Helping students know and remember more</vt:lpstr>
      <vt:lpstr>Retention and retrieval Do Nows</vt:lpstr>
      <vt:lpstr>Homework</vt:lpstr>
      <vt:lpstr>Three Knowledge Organiser assessments per year</vt:lpstr>
      <vt:lpstr>What does homework look like?</vt:lpstr>
      <vt:lpstr>KS3 Homework</vt:lpstr>
      <vt:lpstr>Next steps…</vt:lpstr>
      <vt:lpstr>Get Ready to Read!</vt:lpstr>
      <vt:lpstr>Reading Initiatives 2023/2024</vt:lpstr>
      <vt:lpstr>Benefits of Reading</vt:lpstr>
      <vt:lpstr>Personal Development</vt:lpstr>
      <vt:lpstr>How are classes arranged in Year 9?</vt:lpstr>
      <vt:lpstr>Why have we moved towards more mixed arrangements?</vt:lpstr>
      <vt:lpstr>Why have we retained Maths setting in Y9?</vt:lpstr>
      <vt:lpstr>Options</vt:lpstr>
      <vt:lpstr>Reports home to You</vt:lpstr>
      <vt:lpstr>Failure &amp; Difficulty - Resilience</vt:lpstr>
      <vt:lpstr>Key Dates</vt:lpstr>
      <vt:lpstr>Key Staff</vt:lpstr>
      <vt:lpstr>Ofsted Parent 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DannyShaw</dc:creator>
  <cp:lastModifiedBy>Rothwellka</cp:lastModifiedBy>
  <cp:revision>26</cp:revision>
  <cp:lastPrinted>2023-09-27T09:55:00Z</cp:lastPrinted>
  <dcterms:created xsi:type="dcterms:W3CDTF">2023-06-27T09:44:33Z</dcterms:created>
  <dcterms:modified xsi:type="dcterms:W3CDTF">2023-09-28T13:13:59Z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0x0101007FCCF30212BAE841A074D5E6F1F639CC</vt:lpwstr>
  </property>
</Properties>
</file>