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61" r:id="rId5"/>
    <p:sldId id="263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20AC"/>
    <a:srgbClr val="EEECE1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79298" autoAdjust="0"/>
  </p:normalViewPr>
  <p:slideViewPr>
    <p:cSldViewPr snapToGrid="0">
      <p:cViewPr varScale="1">
        <p:scale>
          <a:sx n="114" d="100"/>
          <a:sy n="114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D3BA4-A421-49FB-98A3-43C134B91C16}" type="datetimeFigureOut">
              <a:t>1/30/2024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980CB-0B4F-4025-9892-784DFB7D04F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990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656395"/>
            <a:ext cx="10363200" cy="1324950"/>
          </a:xfrm>
        </p:spPr>
        <p:txBody>
          <a:bodyPr anchor="b">
            <a:noAutofit/>
          </a:bodyPr>
          <a:lstStyle>
            <a:lvl1pPr algn="ctr">
              <a:defRPr sz="4800" b="1">
                <a:solidFill>
                  <a:srgbClr val="002060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263965"/>
            <a:ext cx="9144000" cy="365125"/>
          </a:xfrm>
        </p:spPr>
        <p:txBody>
          <a:bodyPr>
            <a:normAutofit/>
          </a:bodyPr>
          <a:lstStyle>
            <a:lvl1pPr marL="0" indent="0" algn="ctr">
              <a:buNone/>
              <a:defRPr sz="3200" b="1" baseline="300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Date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38F15D-FCCC-B741-954E-115B4D2A0A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13461" y="2116435"/>
            <a:ext cx="5565079" cy="278389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02B4EA-5792-0A89-8A86-A52EC15FC2C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28468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419335-E17E-B2A7-23D3-A2CCBFB77EA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59772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5FE3D5-90D8-80AA-7D23-45A3BE8BD9B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38918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5657"/>
            <a:ext cx="10515600" cy="762633"/>
          </a:xfrm>
          <a:ln>
            <a:solidFill>
              <a:srgbClr val="0420AC"/>
            </a:solidFill>
          </a:ln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647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44262B-8917-EB22-335E-4418EAEC820C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84263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206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F832C5-7E5A-1B4A-E2EB-8796CEEFDA0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12215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24E53F5-B3FC-37A3-854A-E9B7546E5167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81693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99199C-A2AD-6E18-4CE4-363E655CC8A5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629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FF055C6-2C9F-43F2-803D-CA5D70BAB727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C1BD93C-EFF1-444B-9E03-D20EDDE710E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D5D7DA-B939-B342-2344-531FAFA62A2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08110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6FD6AC8-B55D-24ED-8573-7C48D76EDB22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5484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282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2D9A0E-7834-AB1B-BF5A-3AC11F3818ED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0098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DE981E-FAAF-BBAC-98CB-7D39AF0BCF5A}"/>
              </a:ext>
            </a:extLst>
          </p:cNvPr>
          <p:cNvSpPr/>
          <p:nvPr userDrawn="1"/>
        </p:nvSpPr>
        <p:spPr>
          <a:xfrm>
            <a:off x="0" y="6492874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/>
              <a:t>R e s p e c t    †    L o v e    †    I n t e g r </a:t>
            </a:r>
            <a:r>
              <a:rPr lang="en-GB" sz="2400" err="1"/>
              <a:t>i</a:t>
            </a:r>
            <a:r>
              <a:rPr lang="en-GB" sz="2400"/>
              <a:t> t y    †    S e r v </a:t>
            </a:r>
            <a:r>
              <a:rPr lang="en-GB" sz="2400" err="1"/>
              <a:t>i</a:t>
            </a:r>
            <a:r>
              <a:rPr lang="en-GB" sz="2400"/>
              <a:t> c e    †    R e s </a:t>
            </a:r>
            <a:r>
              <a:rPr lang="en-GB" sz="2400" err="1"/>
              <a:t>i</a:t>
            </a:r>
            <a:r>
              <a:rPr lang="en-GB" sz="2400"/>
              <a:t> l </a:t>
            </a:r>
            <a:r>
              <a:rPr lang="en-GB" sz="2400" err="1"/>
              <a:t>i</a:t>
            </a:r>
            <a:r>
              <a:rPr lang="en-GB" sz="2400"/>
              <a:t> e n c 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24059D-7E86-72B7-16D2-1F04E7838CF1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23727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7239E-377C-4FB9-BC6D-F0FDDAF7E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Department Students of the Week W/C 22</a:t>
            </a:r>
            <a:r>
              <a:rPr lang="en-GB" baseline="30000" dirty="0"/>
              <a:t>ND</a:t>
            </a:r>
            <a:r>
              <a:rPr lang="en-GB" dirty="0"/>
              <a:t> Jan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9DCC3F-C323-42E5-8C6C-37273765D431}"/>
              </a:ext>
            </a:extLst>
          </p:cNvPr>
          <p:cNvSpPr txBox="1"/>
          <p:nvPr/>
        </p:nvSpPr>
        <p:spPr>
          <a:xfrm>
            <a:off x="9582445" y="2812530"/>
            <a:ext cx="23227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Well done to our amazing students who have gone above and beyond!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304C109-B23B-41BB-AAF2-10005256BE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748107"/>
              </p:ext>
            </p:extLst>
          </p:nvPr>
        </p:nvGraphicFramePr>
        <p:xfrm>
          <a:off x="906011" y="1669509"/>
          <a:ext cx="8426217" cy="38805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6649">
                  <a:extLst>
                    <a:ext uri="{9D8B030D-6E8A-4147-A177-3AD203B41FA5}">
                      <a16:colId xmlns:a16="http://schemas.microsoft.com/office/drawing/2014/main" val="3232438490"/>
                    </a:ext>
                  </a:extLst>
                </a:gridCol>
                <a:gridCol w="2239856">
                  <a:extLst>
                    <a:ext uri="{9D8B030D-6E8A-4147-A177-3AD203B41FA5}">
                      <a16:colId xmlns:a16="http://schemas.microsoft.com/office/drawing/2014/main" val="1303947243"/>
                    </a:ext>
                  </a:extLst>
                </a:gridCol>
                <a:gridCol w="660187">
                  <a:extLst>
                    <a:ext uri="{9D8B030D-6E8A-4147-A177-3AD203B41FA5}">
                      <a16:colId xmlns:a16="http://schemas.microsoft.com/office/drawing/2014/main" val="223696189"/>
                    </a:ext>
                  </a:extLst>
                </a:gridCol>
                <a:gridCol w="3819525">
                  <a:extLst>
                    <a:ext uri="{9D8B030D-6E8A-4147-A177-3AD203B41FA5}">
                      <a16:colId xmlns:a16="http://schemas.microsoft.com/office/drawing/2014/main" val="3625642611"/>
                    </a:ext>
                  </a:extLst>
                </a:gridCol>
              </a:tblGrid>
              <a:tr h="344523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Maths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Megan D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Fantastic Resilience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660879284"/>
                  </a:ext>
                </a:extLst>
              </a:tr>
              <a:tr h="344523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History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Amelia C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7A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Fantastic engagement in all lessons and consistently gives 100% effort. 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650303007"/>
                  </a:ext>
                </a:extLst>
              </a:tr>
              <a:tr h="344523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u="none" strike="noStrike" dirty="0">
                          <a:effectLst/>
                          <a:latin typeface="+mn-lt"/>
                        </a:rPr>
                        <a:t>Geography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242424"/>
                          </a:solidFill>
                          <a:effectLst/>
                          <a:latin typeface="Calibri" panose="020F0502020204030204" pitchFamily="34" charset="0"/>
                        </a:rPr>
                        <a:t>Aaron 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9C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 rate and Attitude 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583805545"/>
                  </a:ext>
                </a:extLst>
              </a:tr>
              <a:tr h="344523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Harriet B W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9M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Outstanding effort and attitude 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506593980"/>
                  </a:ext>
                </a:extLst>
              </a:tr>
              <a:tr h="344523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Joshua J H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7M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Always working hard and helping others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933928494"/>
                  </a:ext>
                </a:extLst>
              </a:tr>
              <a:tr h="458778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French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Jake G and Lexi W-H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 8 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Huge improvement in attitude and attainment in French -well done and keep up the hard work!!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087195323"/>
                  </a:ext>
                </a:extLst>
              </a:tr>
              <a:tr h="344523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Spanish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Leyton H-M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7A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best turnaround in attitude to learning since the start of the term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68328509"/>
                  </a:ext>
                </a:extLst>
              </a:tr>
              <a:tr h="63129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Music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Khaled  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7M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 showing such enthusiasm in his music lessons, telling me about his culture and background of his music and for always trying so hard.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98813140"/>
                  </a:ext>
                </a:extLst>
              </a:tr>
              <a:tr h="631295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Business 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Madalena</a:t>
                      </a: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 </a:t>
                      </a:r>
                      <a:r>
                        <a:rPr lang="en-GB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10W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 engagement in class discussions/answering questions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709386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610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7239E-377C-4FB9-BC6D-F0FDDAF7E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Pastoral Students of the Week W/C 22</a:t>
            </a:r>
            <a:r>
              <a:rPr lang="en-GB" baseline="30000" dirty="0"/>
              <a:t>ND</a:t>
            </a:r>
            <a:r>
              <a:rPr lang="en-GB" dirty="0"/>
              <a:t> Jan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9DCC3F-C323-42E5-8C6C-37273765D431}"/>
              </a:ext>
            </a:extLst>
          </p:cNvPr>
          <p:cNvSpPr txBox="1"/>
          <p:nvPr/>
        </p:nvSpPr>
        <p:spPr>
          <a:xfrm>
            <a:off x="9582445" y="2812530"/>
            <a:ext cx="23227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Well done to our amazing students who have gone above and beyond!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304C109-B23B-41BB-AAF2-10005256BE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057414"/>
              </p:ext>
            </p:extLst>
          </p:nvPr>
        </p:nvGraphicFramePr>
        <p:xfrm>
          <a:off x="886692" y="1598828"/>
          <a:ext cx="8428758" cy="32023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9190">
                  <a:extLst>
                    <a:ext uri="{9D8B030D-6E8A-4147-A177-3AD203B41FA5}">
                      <a16:colId xmlns:a16="http://schemas.microsoft.com/office/drawing/2014/main" val="3232438490"/>
                    </a:ext>
                  </a:extLst>
                </a:gridCol>
                <a:gridCol w="2239856">
                  <a:extLst>
                    <a:ext uri="{9D8B030D-6E8A-4147-A177-3AD203B41FA5}">
                      <a16:colId xmlns:a16="http://schemas.microsoft.com/office/drawing/2014/main" val="1303947243"/>
                    </a:ext>
                  </a:extLst>
                </a:gridCol>
                <a:gridCol w="660187">
                  <a:extLst>
                    <a:ext uri="{9D8B030D-6E8A-4147-A177-3AD203B41FA5}">
                      <a16:colId xmlns:a16="http://schemas.microsoft.com/office/drawing/2014/main" val="223696189"/>
                    </a:ext>
                  </a:extLst>
                </a:gridCol>
                <a:gridCol w="3819525">
                  <a:extLst>
                    <a:ext uri="{9D8B030D-6E8A-4147-A177-3AD203B41FA5}">
                      <a16:colId xmlns:a16="http://schemas.microsoft.com/office/drawing/2014/main" val="3625642611"/>
                    </a:ext>
                  </a:extLst>
                </a:gridCol>
              </a:tblGrid>
              <a:tr h="344523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Year 7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William H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882686584"/>
                  </a:ext>
                </a:extLst>
              </a:tr>
              <a:tr h="344523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Year 8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Isabelle L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8M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Consistent positive attitude to learning and is a pleasure to teach as well as being head of year.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78877501"/>
                  </a:ext>
                </a:extLst>
              </a:tr>
              <a:tr h="344523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Year 9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Jack C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 attitude to learning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46648407"/>
                  </a:ext>
                </a:extLst>
              </a:tr>
              <a:tr h="344523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Year 10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Molly O’H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4078448035"/>
                  </a:ext>
                </a:extLst>
              </a:tr>
              <a:tr h="344523"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Year 11</a:t>
                      </a:r>
                    </a:p>
                  </a:txBody>
                  <a:tcPr marL="7393" marR="7393" marT="73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Kate S 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11A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Superb school values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4172582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4291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7239E-377C-4FB9-BC6D-F0FDDAF7E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Year 11 Students of the Week W/</a:t>
            </a:r>
            <a:r>
              <a:rPr lang="en-GB"/>
              <a:t>C 22</a:t>
            </a:r>
            <a:r>
              <a:rPr lang="en-GB" baseline="30000"/>
              <a:t>ND</a:t>
            </a:r>
            <a:r>
              <a:rPr lang="en-GB"/>
              <a:t> Jan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9DCC3F-C323-42E5-8C6C-37273765D431}"/>
              </a:ext>
            </a:extLst>
          </p:cNvPr>
          <p:cNvSpPr txBox="1"/>
          <p:nvPr/>
        </p:nvSpPr>
        <p:spPr>
          <a:xfrm>
            <a:off x="9582445" y="2812530"/>
            <a:ext cx="23227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Well done to our amazing students who have gone above and beyond!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304C109-B23B-41BB-AAF2-10005256BE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475352"/>
              </p:ext>
            </p:extLst>
          </p:nvPr>
        </p:nvGraphicFramePr>
        <p:xfrm>
          <a:off x="651163" y="2036897"/>
          <a:ext cx="8763000" cy="2714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7729">
                  <a:extLst>
                    <a:ext uri="{9D8B030D-6E8A-4147-A177-3AD203B41FA5}">
                      <a16:colId xmlns:a16="http://schemas.microsoft.com/office/drawing/2014/main" val="1969733142"/>
                    </a:ext>
                  </a:extLst>
                </a:gridCol>
                <a:gridCol w="2143933">
                  <a:extLst>
                    <a:ext uri="{9D8B030D-6E8A-4147-A177-3AD203B41FA5}">
                      <a16:colId xmlns:a16="http://schemas.microsoft.com/office/drawing/2014/main" val="3232438490"/>
                    </a:ext>
                  </a:extLst>
                </a:gridCol>
                <a:gridCol w="1549830">
                  <a:extLst>
                    <a:ext uri="{9D8B030D-6E8A-4147-A177-3AD203B41FA5}">
                      <a16:colId xmlns:a16="http://schemas.microsoft.com/office/drawing/2014/main" val="1303947243"/>
                    </a:ext>
                  </a:extLst>
                </a:gridCol>
                <a:gridCol w="3351508">
                  <a:extLst>
                    <a:ext uri="{9D8B030D-6E8A-4147-A177-3AD203B41FA5}">
                      <a16:colId xmlns:a16="http://schemas.microsoft.com/office/drawing/2014/main" val="1386937842"/>
                    </a:ext>
                  </a:extLst>
                </a:gridCol>
              </a:tblGrid>
              <a:tr h="34452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Maths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Brandon L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11M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Effort over and above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660879284"/>
                  </a:ext>
                </a:extLst>
              </a:tr>
              <a:tr h="34452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History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Cian L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11W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 progress made in History 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650303007"/>
                  </a:ext>
                </a:extLst>
              </a:tr>
              <a:tr h="34452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Geography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Brandon L 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Effort and attitude 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114609478"/>
                  </a:ext>
                </a:extLst>
              </a:tr>
              <a:tr h="34452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Justina S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11W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 attitude to learning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583805545"/>
                  </a:ext>
                </a:extLst>
              </a:tr>
              <a:tr h="63129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Music</a:t>
                      </a:r>
                    </a:p>
                  </a:txBody>
                  <a:tcPr marL="6350" marR="6350" marT="635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Freya </a:t>
                      </a:r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McA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always trying her best in the upcoming weeks of her performance assessment.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698813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076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E19D4D6-4950-4CEF-91A2-BCB1FCCCCCB2}" vid="{1DE2D6FB-0F43-411A-BD3B-567B371E4F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CCF30212BAE841A074D5E6F1F639CC" ma:contentTypeVersion="13" ma:contentTypeDescription="Create a new document." ma:contentTypeScope="" ma:versionID="43ee948b3540709ebd1eee6f636325ee">
  <xsd:schema xmlns:xsd="http://www.w3.org/2001/XMLSchema" xmlns:xs="http://www.w3.org/2001/XMLSchema" xmlns:p="http://schemas.microsoft.com/office/2006/metadata/properties" xmlns:ns3="da252e33-b15c-4959-ac4c-5df7a80cacf3" xmlns:ns4="73b29897-aec0-4d73-b440-56f6da068a7b" targetNamespace="http://schemas.microsoft.com/office/2006/metadata/properties" ma:root="true" ma:fieldsID="d14111a91b119748dcbe4d56421a7201" ns3:_="" ns4:_="">
    <xsd:import namespace="da252e33-b15c-4959-ac4c-5df7a80cacf3"/>
    <xsd:import namespace="73b29897-aec0-4d73-b440-56f6da068a7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252e33-b15c-4959-ac4c-5df7a80cac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b29897-aec0-4d73-b440-56f6da068a7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a252e33-b15c-4959-ac4c-5df7a80cacf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7B3775-5D66-4206-8CA9-2D70A6261C1D}">
  <ds:schemaRefs>
    <ds:schemaRef ds:uri="73b29897-aec0-4d73-b440-56f6da068a7b"/>
    <ds:schemaRef ds:uri="da252e33-b15c-4959-ac4c-5df7a80cacf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B48230D-BB30-4E71-8061-5DB42990EF48}">
  <ds:schemaRefs>
    <ds:schemaRef ds:uri="http://purl.org/dc/dcmitype/"/>
    <ds:schemaRef ds:uri="http://schemas.microsoft.com/office/2006/documentManagement/types"/>
    <ds:schemaRef ds:uri="http://purl.org/dc/elements/1.1/"/>
    <ds:schemaRef ds:uri="73b29897-aec0-4d73-b440-56f6da068a7b"/>
    <ds:schemaRef ds:uri="http://www.w3.org/XML/1998/namespace"/>
    <ds:schemaRef ds:uri="da252e33-b15c-4959-ac4c-5df7a80cacf3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0BADC944-CE60-4BFC-A404-D93C4D9CCB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 Antony's PPT Template - June 23</Template>
  <TotalTime>930</TotalTime>
  <Words>307</Words>
  <Application>Microsoft Office PowerPoint</Application>
  <PresentationFormat>Widescreen</PresentationFormat>
  <Paragraphs>80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Department Students of the Week W/C 22ND Jan</vt:lpstr>
      <vt:lpstr>Pastoral Students of the Week W/C 22ND Jan</vt:lpstr>
      <vt:lpstr>Year 11 Students of the Week W/C 22ND Jan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DannyShaw</dc:creator>
  <cp:lastModifiedBy>Rothwellka</cp:lastModifiedBy>
  <cp:revision>32</cp:revision>
  <dcterms:created xsi:type="dcterms:W3CDTF">2023-06-27T09:44:33Z</dcterms:created>
  <dcterms:modified xsi:type="dcterms:W3CDTF">2024-01-30T09:15:31Z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0x0101007FCCF30212BAE841A074D5E6F1F639CC</vt:lpwstr>
  </property>
</Properties>
</file>