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3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2481D-B750-49BC-9759-85A2C6FBBF26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1DBA2-191F-4709-8DC9-4957DEC95F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029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/>
              <a:t>R  E  S  P  E  C  T    +    L  O  V  E    +    I  N  T  E  G  R  I  T  Y    +    S  E  R  V  I  C  E    +    R  E  S  I  L  I  E  N  C 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C4A33-1807-486B-8857-755A5983F5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KS4 Options Evening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42046-F956-2E8F-7581-036269170E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29th February 2024</a:t>
            </a:r>
          </a:p>
        </p:txBody>
      </p:sp>
    </p:spTree>
    <p:extLst>
      <p:ext uri="{BB962C8B-B14F-4D97-AF65-F5344CB8AC3E}">
        <p14:creationId xmlns:p14="http://schemas.microsoft.com/office/powerpoint/2010/main" val="4204251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1F603-409B-463C-95A4-2F9A08BCA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Benefits of the EBacc - French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036-FA58-4522-A9F2-F698C8227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There have been adjustments made by the government to the qualification to make it more accessible – </a:t>
            </a:r>
            <a:r>
              <a:rPr lang="en-US" b="1" dirty="0"/>
              <a:t>the current Y9 will be the first to undertake the new specification</a:t>
            </a:r>
          </a:p>
          <a:p>
            <a:r>
              <a:rPr lang="en-US" dirty="0"/>
              <a:t>Learning more than one language increases your brain capacity and you have better memory skills – a published study found multi-lingual students performed better in all subjects</a:t>
            </a:r>
          </a:p>
          <a:p>
            <a:r>
              <a:rPr lang="en-US" dirty="0"/>
              <a:t>Learning a foreign language helps you understand your own language and your success in studying it</a:t>
            </a:r>
          </a:p>
          <a:p>
            <a:r>
              <a:rPr lang="en-US" dirty="0"/>
              <a:t>Languages are highly regarded by employers and universities</a:t>
            </a:r>
          </a:p>
          <a:p>
            <a:r>
              <a:rPr lang="en-US" dirty="0"/>
              <a:t>Those with language qualifications earn, on average, 10% more money</a:t>
            </a:r>
          </a:p>
          <a:p>
            <a:r>
              <a:rPr lang="en-US" dirty="0"/>
              <a:t>It’s an impressive achievement to speak a foreign language and you’ll have better options for your future – work and travel</a:t>
            </a:r>
          </a:p>
          <a:p>
            <a:r>
              <a:rPr lang="en-US" dirty="0"/>
              <a:t>French is a fast growing, global language, it is present in all continents and in the fastest growing continent, sub-Saharan Africa</a:t>
            </a:r>
          </a:p>
          <a:p>
            <a:r>
              <a:rPr lang="en-US" dirty="0"/>
              <a:t>You develop a better ability to switch between tasks and also your attention span is improved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773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05A32-763A-4010-8FB1-2D2DF555D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Triple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857E7-18C4-475D-A68B-31654759F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pupils gain 2 qualifications in Science. Triple Science enables pupils to gain 3 qualifications</a:t>
            </a:r>
          </a:p>
          <a:p>
            <a:r>
              <a:rPr lang="en-US" dirty="0"/>
              <a:t>Those opting for this will have Science 14 times in a fortnight – Science twice a day on several occasions</a:t>
            </a:r>
          </a:p>
          <a:p>
            <a:r>
              <a:rPr lang="en-US" dirty="0"/>
              <a:t>Triple Science is open to all pupils</a:t>
            </a:r>
          </a:p>
          <a:p>
            <a:r>
              <a:rPr lang="en-US" dirty="0"/>
              <a:t>Talk in Science directly after this presentation with Mr Uglow in Sci2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393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06F1A-38D1-4F82-924F-7E653A525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there any new qualifications?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B0673-0C95-48B0-9D6A-A5B94E25E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are continuing to review our provision for next academic year</a:t>
            </a:r>
          </a:p>
          <a:p>
            <a:r>
              <a:rPr lang="en-GB" dirty="0"/>
              <a:t>A survey has been conducted and we are likely to introduce one more option choice</a:t>
            </a:r>
          </a:p>
          <a:p>
            <a:r>
              <a:rPr lang="en-GB" dirty="0"/>
              <a:t>Once confirmed, we shall provide more details to all pupils and parents </a:t>
            </a:r>
          </a:p>
        </p:txBody>
      </p:sp>
    </p:spTree>
    <p:extLst>
      <p:ext uri="{BB962C8B-B14F-4D97-AF65-F5344CB8AC3E}">
        <p14:creationId xmlns:p14="http://schemas.microsoft.com/office/powerpoint/2010/main" val="780235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94A77-F20D-444E-BF91-521B1C606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E472F-AEDF-4195-B1B8-7FF005B31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47" y="1248290"/>
            <a:ext cx="11669085" cy="512405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b="1" dirty="0"/>
              <a:t>Option 1 </a:t>
            </a:r>
          </a:p>
          <a:p>
            <a:pPr marL="0" indent="0" algn="ctr">
              <a:buNone/>
            </a:pPr>
            <a:r>
              <a:rPr lang="en-US" dirty="0"/>
              <a:t>GCSE Geography or History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Option 2 </a:t>
            </a:r>
          </a:p>
          <a:p>
            <a:pPr marL="0" indent="0" algn="ctr">
              <a:buNone/>
            </a:pPr>
            <a:r>
              <a:rPr lang="en-US" dirty="0"/>
              <a:t>GCSE French - strongly recommended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Further Option 2 and Option 3 choices</a:t>
            </a:r>
          </a:p>
          <a:p>
            <a:pPr marL="0" indent="0" algn="ctr">
              <a:buNone/>
            </a:pPr>
            <a:r>
              <a:rPr lang="en-US" dirty="0"/>
              <a:t>GCSE Business</a:t>
            </a:r>
          </a:p>
          <a:p>
            <a:pPr marL="0" indent="0" algn="ctr">
              <a:buNone/>
            </a:pPr>
            <a:r>
              <a:rPr lang="en-US" dirty="0"/>
              <a:t>GCSE Computer Science</a:t>
            </a:r>
          </a:p>
          <a:p>
            <a:pPr marL="0" indent="0" algn="ctr">
              <a:buNone/>
            </a:pPr>
            <a:r>
              <a:rPr lang="en-US" dirty="0"/>
              <a:t>GCSE Geography</a:t>
            </a:r>
          </a:p>
          <a:p>
            <a:pPr marL="0" indent="0" algn="ctr">
              <a:buNone/>
            </a:pPr>
            <a:r>
              <a:rPr lang="en-US" dirty="0"/>
              <a:t>GCSE History</a:t>
            </a:r>
          </a:p>
          <a:p>
            <a:pPr marL="0" indent="0" algn="ctr">
              <a:buNone/>
            </a:pPr>
            <a:r>
              <a:rPr lang="en-US" dirty="0"/>
              <a:t>GCSE Music</a:t>
            </a:r>
          </a:p>
          <a:p>
            <a:pPr marL="0" indent="0" algn="ctr">
              <a:buNone/>
            </a:pPr>
            <a:r>
              <a:rPr lang="en-US" dirty="0"/>
              <a:t>GCSE Physical Education</a:t>
            </a:r>
          </a:p>
          <a:p>
            <a:pPr marL="0" indent="0" algn="ctr">
              <a:buNone/>
            </a:pPr>
            <a:r>
              <a:rPr lang="en-US" dirty="0"/>
              <a:t>GCSE Triple Science</a:t>
            </a:r>
          </a:p>
          <a:p>
            <a:pPr marL="0" indent="0" algn="ctr">
              <a:buNone/>
            </a:pPr>
            <a:r>
              <a:rPr lang="en-US" dirty="0"/>
              <a:t>Cambridge National – Sports Science </a:t>
            </a:r>
          </a:p>
          <a:p>
            <a:pPr marL="0" indent="0" algn="ctr">
              <a:buNone/>
            </a:pPr>
            <a:r>
              <a:rPr lang="en-US" dirty="0"/>
              <a:t>Vocational Award – Hospitality and Catering</a:t>
            </a:r>
          </a:p>
          <a:p>
            <a:pPr marL="0" indent="0" algn="ctr">
              <a:buNone/>
            </a:pPr>
            <a:r>
              <a:rPr lang="en-US" dirty="0"/>
              <a:t>GCSE Art, Craft &amp; Design (see next slide)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372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71A9F-20BF-45AD-8CF6-10615EA8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GCSE Art, Craft &amp;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00F0C-F468-447A-A489-444DF7CA8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option allows pupils to specialize in a choice of 3 areas: </a:t>
            </a:r>
          </a:p>
          <a:p>
            <a:pPr marL="0" indent="0">
              <a:buNone/>
            </a:pPr>
            <a:r>
              <a:rPr lang="en-US" dirty="0"/>
              <a:t>• 3D Design &amp; Graphics </a:t>
            </a:r>
          </a:p>
          <a:p>
            <a:pPr marL="0" indent="0">
              <a:buNone/>
            </a:pPr>
            <a:r>
              <a:rPr lang="en-US" dirty="0"/>
              <a:t>• Fine Art &amp; Photography </a:t>
            </a:r>
          </a:p>
          <a:p>
            <a:pPr marL="0" indent="0">
              <a:buNone/>
            </a:pPr>
            <a:r>
              <a:rPr lang="en-US" dirty="0"/>
              <a:t>• Graphics &amp; Textiles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599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DB111-5611-494F-BE39-05C5EBBF9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a Broad and Balanced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44166-72EF-4EE2-8EEA-F78830196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English Language</a:t>
            </a:r>
          </a:p>
          <a:p>
            <a:r>
              <a:rPr lang="en-US" dirty="0"/>
              <a:t>English Literature</a:t>
            </a:r>
          </a:p>
          <a:p>
            <a:r>
              <a:rPr lang="en-US" dirty="0"/>
              <a:t>Maths</a:t>
            </a:r>
          </a:p>
          <a:p>
            <a:r>
              <a:rPr lang="en-US" dirty="0"/>
              <a:t>Combined Science</a:t>
            </a:r>
          </a:p>
          <a:p>
            <a:r>
              <a:rPr lang="en-US" dirty="0"/>
              <a:t>RE</a:t>
            </a:r>
          </a:p>
          <a:p>
            <a:r>
              <a:rPr lang="en-US" dirty="0"/>
              <a:t>Option 1 - A humanity: Geography or History</a:t>
            </a:r>
          </a:p>
          <a:p>
            <a:r>
              <a:rPr lang="en-US" dirty="0"/>
              <a:t>Option 2 - A language: </a:t>
            </a:r>
            <a:r>
              <a:rPr lang="en-US"/>
              <a:t>French </a:t>
            </a:r>
            <a:endParaRPr lang="en-US" dirty="0"/>
          </a:p>
          <a:p>
            <a:r>
              <a:rPr lang="en-US"/>
              <a:t>Option </a:t>
            </a:r>
            <a:r>
              <a:rPr lang="en-US" dirty="0"/>
              <a:t>3 – other subjects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252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A8504-C5F6-4316-91A5-72591337C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 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B9BF4-76D5-4798-A866-ABA7104A0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Pupils will only be allowed to take one subject from the Art/Technology suite of subjects</a:t>
            </a:r>
          </a:p>
          <a:p>
            <a:r>
              <a:rPr lang="en-US" dirty="0"/>
              <a:t>Class sizes have limits – practical subjects generally have smaller numbers</a:t>
            </a:r>
          </a:p>
          <a:p>
            <a:r>
              <a:rPr lang="en-US" dirty="0"/>
              <a:t>There will be an initial survey which will be used to generate 3 blocks of the most popular choices and combinations of subjects. Following this, the official options form will be sent home. It is anticipated that around 95% of choices will be met.</a:t>
            </a:r>
          </a:p>
          <a:p>
            <a:r>
              <a:rPr lang="en-US" dirty="0"/>
              <a:t>All pupils need to select a reserve choice</a:t>
            </a:r>
          </a:p>
          <a:p>
            <a:r>
              <a:rPr lang="en-US" dirty="0"/>
              <a:t>Option forms need to be signed by parents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743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87EF-8F3D-4E75-9A14-417B0E5D6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DDC2C-6927-498B-8CB8-974E9C01E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ask questions this evening</a:t>
            </a:r>
          </a:p>
          <a:p>
            <a:r>
              <a:rPr lang="en-US" dirty="0"/>
              <a:t>Take a booklet</a:t>
            </a:r>
          </a:p>
          <a:p>
            <a:r>
              <a:rPr lang="en-US" dirty="0"/>
              <a:t>Please discuss with form tutors</a:t>
            </a:r>
          </a:p>
          <a:p>
            <a:r>
              <a:rPr lang="en-US" dirty="0"/>
              <a:t>There will be an opportunities in school to talk to senior teachers, class teachers and form tutors</a:t>
            </a:r>
          </a:p>
          <a:p>
            <a:r>
              <a:rPr lang="en-US" dirty="0"/>
              <a:t>The information from this evening will start to appear on the website from tomorrow onwards</a:t>
            </a:r>
          </a:p>
          <a:p>
            <a:r>
              <a:rPr lang="en-US" dirty="0"/>
              <a:t>Initial surveys will come out prior to Easter</a:t>
            </a:r>
          </a:p>
          <a:p>
            <a:r>
              <a:rPr lang="en-US" dirty="0"/>
              <a:t>This will be followed after Easter by the official options form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727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83280-77B7-4604-B725-E663F044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Tonight’s 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8F314-A842-4ABC-B3B1-10F5B73F5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Triple Science – Science 2 – a talk to take place in 5 minutes</a:t>
            </a:r>
          </a:p>
          <a:p>
            <a:r>
              <a:rPr lang="en-US" dirty="0"/>
              <a:t>Geography – Room 3</a:t>
            </a:r>
          </a:p>
          <a:p>
            <a:r>
              <a:rPr lang="en-US" dirty="0"/>
              <a:t>History – Room 1</a:t>
            </a:r>
          </a:p>
          <a:p>
            <a:r>
              <a:rPr lang="en-US" dirty="0"/>
              <a:t>Music - Music Room</a:t>
            </a:r>
          </a:p>
          <a:p>
            <a:r>
              <a:rPr lang="en-US" dirty="0"/>
              <a:t>Computer Science – Computer Room 4</a:t>
            </a:r>
          </a:p>
          <a:p>
            <a:r>
              <a:rPr lang="en-US" dirty="0"/>
              <a:t>French – Computer Room 3</a:t>
            </a:r>
          </a:p>
          <a:p>
            <a:r>
              <a:rPr lang="en-US" dirty="0"/>
              <a:t>PE – Computer Room 2</a:t>
            </a:r>
          </a:p>
          <a:p>
            <a:r>
              <a:rPr lang="en-US" dirty="0"/>
              <a:t>Art and Technology subjects – Computer Room 6</a:t>
            </a:r>
          </a:p>
          <a:p>
            <a:r>
              <a:rPr lang="en-US" dirty="0"/>
              <a:t>Business – Mr Campbell is available in the hall/R15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81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AF4E-4180-4F30-9E81-0E445B80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Headteacher Welcome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E14CB-D13C-4C20-848A-D8239187F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important moment</a:t>
            </a:r>
          </a:p>
          <a:p>
            <a:r>
              <a:rPr lang="en-GB" dirty="0"/>
              <a:t>Our help and support for you</a:t>
            </a:r>
          </a:p>
          <a:p>
            <a:r>
              <a:rPr lang="en-GB" dirty="0"/>
              <a:t>Our curriculum offer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85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EF4C-8805-44D9-B13A-D3EB73387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B7666-9502-4E02-9FF9-13459B743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to expect from this evening</a:t>
            </a:r>
          </a:p>
          <a:p>
            <a:r>
              <a:rPr lang="en-GB" dirty="0"/>
              <a:t>How long does the process take?</a:t>
            </a:r>
          </a:p>
          <a:p>
            <a:r>
              <a:rPr lang="en-GB" dirty="0"/>
              <a:t>Who provides guidance?</a:t>
            </a:r>
          </a:p>
        </p:txBody>
      </p:sp>
    </p:spTree>
    <p:extLst>
      <p:ext uri="{BB962C8B-B14F-4D97-AF65-F5344CB8AC3E}">
        <p14:creationId xmlns:p14="http://schemas.microsoft.com/office/powerpoint/2010/main" val="323997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8DC1F-D75B-48AD-9F09-B23ACEC74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Laying Solid Foundations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F37B9-D64B-4A00-9332-3DCFD1B87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All students at St Antony’s are entitled to a curriculum that is:</a:t>
            </a:r>
          </a:p>
          <a:p>
            <a:r>
              <a:rPr lang="en-GB" dirty="0"/>
              <a:t>Broad and balanced</a:t>
            </a:r>
          </a:p>
          <a:p>
            <a:r>
              <a:rPr lang="en-GB" dirty="0"/>
              <a:t>Relevant</a:t>
            </a:r>
          </a:p>
          <a:p>
            <a:r>
              <a:rPr lang="en-GB" dirty="0"/>
              <a:t>Challenging</a:t>
            </a:r>
          </a:p>
          <a:p>
            <a:r>
              <a:rPr lang="en-GB" dirty="0"/>
              <a:t>Enjoyable</a:t>
            </a:r>
          </a:p>
          <a:p>
            <a:r>
              <a:rPr lang="en-GB" dirty="0"/>
              <a:t>Personalised</a:t>
            </a:r>
          </a:p>
        </p:txBody>
      </p:sp>
    </p:spTree>
    <p:extLst>
      <p:ext uri="{BB962C8B-B14F-4D97-AF65-F5344CB8AC3E}">
        <p14:creationId xmlns:p14="http://schemas.microsoft.com/office/powerpoint/2010/main" val="3997892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A3A73-B005-49E1-BEA0-F1606BE5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Important Point to 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46F8A-3B82-442B-944F-21F40A825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All students at St Antony’s have the same option choices available to them regardless of SEND or prior attainment</a:t>
            </a:r>
          </a:p>
        </p:txBody>
      </p:sp>
    </p:spTree>
    <p:extLst>
      <p:ext uri="{BB962C8B-B14F-4D97-AF65-F5344CB8AC3E}">
        <p14:creationId xmlns:p14="http://schemas.microsoft.com/office/powerpoint/2010/main" val="3843965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47A3-0811-4C5B-85B0-54ED17F4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KS4 Timetable – How are the Lessons Broken Down?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B3BBE4-A307-49D8-9320-5882B38160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289282"/>
              </p:ext>
            </p:extLst>
          </p:nvPr>
        </p:nvGraphicFramePr>
        <p:xfrm>
          <a:off x="2508308" y="2030135"/>
          <a:ext cx="7214531" cy="3313651"/>
        </p:xfrm>
        <a:graphic>
          <a:graphicData uri="http://schemas.openxmlformats.org/drawingml/2006/table">
            <a:tbl>
              <a:tblPr firstRow="1" firstCol="1" bandRow="1"/>
              <a:tblGrid>
                <a:gridCol w="2936523">
                  <a:extLst>
                    <a:ext uri="{9D8B030D-6E8A-4147-A177-3AD203B41FA5}">
                      <a16:colId xmlns:a16="http://schemas.microsoft.com/office/drawing/2014/main" val="11761254"/>
                    </a:ext>
                  </a:extLst>
                </a:gridCol>
                <a:gridCol w="1960288">
                  <a:extLst>
                    <a:ext uri="{9D8B030D-6E8A-4147-A177-3AD203B41FA5}">
                      <a16:colId xmlns:a16="http://schemas.microsoft.com/office/drawing/2014/main" val="2809464100"/>
                    </a:ext>
                  </a:extLst>
                </a:gridCol>
                <a:gridCol w="2317720">
                  <a:extLst>
                    <a:ext uri="{9D8B030D-6E8A-4147-A177-3AD203B41FA5}">
                      <a16:colId xmlns:a16="http://schemas.microsoft.com/office/drawing/2014/main" val="2965218234"/>
                    </a:ext>
                  </a:extLst>
                </a:gridCol>
              </a:tblGrid>
              <a:tr h="389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Curriculum Area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Y10 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Y11 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447480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 (Lang and Lit)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872699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175926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 (Combined)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302990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941814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 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030637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 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863363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Option 3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538752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 PE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401564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Personal Development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431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420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5AD7-9479-452F-8B48-D1D340DF6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Broad and Balanced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C700C-D496-4CA2-9486-2F0A3C15C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 ensure that a broad and balanced curriculum is being followed, students must choose at least one of the following options:</a:t>
            </a:r>
          </a:p>
          <a:p>
            <a:r>
              <a:rPr lang="en-GB" dirty="0"/>
              <a:t>Geography</a:t>
            </a:r>
          </a:p>
          <a:p>
            <a:r>
              <a:rPr lang="en-GB" dirty="0"/>
              <a:t>History</a:t>
            </a:r>
          </a:p>
          <a:p>
            <a:r>
              <a:rPr lang="en-GB" dirty="0"/>
              <a:t>Please note, if the timetable allows, students may take both Geography </a:t>
            </a:r>
            <a:r>
              <a:rPr lang="en-GB"/>
              <a:t>and History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35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03C7-ED6B-421B-9F5F-0E00168E8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English Baccalaureate (EBacc)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50E03-3ADA-4F15-8299-369172071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name given to a specific group of subjects that indicate that a pupil has studied a broad and balanced curriculum </a:t>
            </a:r>
          </a:p>
          <a:p>
            <a:r>
              <a:rPr lang="en-US" dirty="0"/>
              <a:t>Subjects included: English, Maths, Science, Geography or History and a language (French) </a:t>
            </a:r>
          </a:p>
          <a:p>
            <a:r>
              <a:rPr lang="en-US" dirty="0"/>
              <a:t>This group of options is open to all pupils and is a route we strongly encourage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66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434E8-7DBF-4E4C-AA32-A1E3B85FA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Benefits of the EBacc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E5941-2787-4F6D-B8BF-6425BC12B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Ebacc</a:t>
            </a:r>
            <a:r>
              <a:rPr lang="en-US" dirty="0"/>
              <a:t> is made up of subjects which are considered essential to the opening up of lots of doors in both employment and further education </a:t>
            </a:r>
          </a:p>
          <a:p>
            <a:r>
              <a:rPr lang="en-US" dirty="0"/>
              <a:t>Research indicates that studying the </a:t>
            </a:r>
            <a:r>
              <a:rPr lang="en-US" dirty="0" err="1"/>
              <a:t>Ebacc</a:t>
            </a:r>
            <a:r>
              <a:rPr lang="en-US" dirty="0"/>
              <a:t> can help improve a young person’s performance in English and </a:t>
            </a:r>
            <a:r>
              <a:rPr lang="en-US" dirty="0" err="1"/>
              <a:t>maths</a:t>
            </a:r>
            <a:endParaRPr lang="en-US" dirty="0"/>
          </a:p>
          <a:p>
            <a:r>
              <a:rPr lang="en-US" dirty="0"/>
              <a:t>Studying the </a:t>
            </a:r>
            <a:r>
              <a:rPr lang="en-US" dirty="0" err="1"/>
              <a:t>Ebacc</a:t>
            </a:r>
            <a:r>
              <a:rPr lang="en-US" dirty="0"/>
              <a:t> increases the likelihood of a young person remaining in full-time education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58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48230D-BB30-4E71-8061-5DB42990EF48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73b29897-aec0-4d73-b440-56f6da068a7b"/>
    <ds:schemaRef ds:uri="da252e33-b15c-4959-ac4c-5df7a80cacf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252e33-b15c-4959-ac4c-5df7a80cacf3"/>
    <ds:schemaRef ds:uri="73b29897-aec0-4d73-b440-56f6da068a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679</TotalTime>
  <Words>926</Words>
  <Application>Microsoft Office PowerPoint</Application>
  <PresentationFormat>Widescreen</PresentationFormat>
  <Paragraphs>138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KS4 Options Evening</vt:lpstr>
      <vt:lpstr> Headteacher Welcome </vt:lpstr>
      <vt:lpstr>Introduction</vt:lpstr>
      <vt:lpstr>Laying Solid Foundations</vt:lpstr>
      <vt:lpstr>An Important Point to Make</vt:lpstr>
      <vt:lpstr>KS4 Timetable – How are the Lessons Broken Down?</vt:lpstr>
      <vt:lpstr>Broad and Balanced</vt:lpstr>
      <vt:lpstr>English Baccalaureate (EBacc)</vt:lpstr>
      <vt:lpstr>The Benefits of the EBacc</vt:lpstr>
      <vt:lpstr>The Benefits of the EBacc - French</vt:lpstr>
      <vt:lpstr>Triple Science</vt:lpstr>
      <vt:lpstr>Are there any new qualifications?</vt:lpstr>
      <vt:lpstr>Option List</vt:lpstr>
      <vt:lpstr>GCSE Art, Craft &amp; Design</vt:lpstr>
      <vt:lpstr>Example of a Broad and Balanced Curriculum</vt:lpstr>
      <vt:lpstr>Option Restrictions</vt:lpstr>
      <vt:lpstr>What Next?</vt:lpstr>
      <vt:lpstr>Tonight’s Rooms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Rothwellka</cp:lastModifiedBy>
  <cp:revision>17</cp:revision>
  <cp:lastPrinted>2024-02-29T10:28:44Z</cp:lastPrinted>
  <dcterms:created xsi:type="dcterms:W3CDTF">2023-06-27T09:44:33Z</dcterms:created>
  <dcterms:modified xsi:type="dcterms:W3CDTF">2024-03-04T10:54:37Z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