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07005-2CC6-4753-A870-F2101FF8478F}" v="1" dt="2024-09-10T15:11:24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6E701-6E48-68AA-C182-E08C78922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9B6A2-363D-1BE3-68DB-F0652205E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DCD39-0F31-3145-8B86-3801E86E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4B280-CC3F-A748-9302-0C333C3D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8A3B2-908D-0885-8D2E-2925AC1B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55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6FE3-F1FB-FE97-C0A6-071539D3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481EE-8459-073B-B39A-8B0E19723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CB3DB-2E77-6785-EA11-60BD9CD3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ED734-C791-3A92-A970-D8DA4C99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E1CF9-A117-4683-C965-66472931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41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BB80AA-E713-A991-F4C1-A7FE33851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81CA8-4CEC-70AC-B299-C2976AACD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99E49-E946-A003-434E-0D5007B1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8355-7D06-2980-96C8-543B4626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AA70A-EC61-F260-CFC0-6D92AF93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6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6EC3-53EE-7824-B743-948120A8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DFDD-DFB9-257F-7290-53D710DF1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71C71-17D9-FD1E-C96B-358C06F6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D9B06-9219-0A23-379B-1D6E9856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9B37E-2ABD-4C8A-6822-9B9A4E3B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49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1C1F-BF51-EF46-5AF7-438341603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734BA-D42A-92D8-296A-5F8DE3E1E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6A104-F435-1231-EE5C-A8069B6A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7A1AB-725B-6443-F962-F650C3EC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0C08E-1F92-80D9-7B28-B7857990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8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C42C-F778-622B-BA98-F73A1A564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58AAD-F808-52C7-C84D-6C7B25F9D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85996-0201-612E-94C6-99634E249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8ADEA-C349-85A6-A57C-241927BC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46BA9-696E-ED49-9256-7B701121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39018-C8F8-D3AD-3F20-7D5F26B7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71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0DF1B-1DED-6204-8861-8CDFC8E34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244FF-D9B7-8D60-D7AB-43B88016D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C3744-C49C-9F0E-2392-6E41219A1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1E719B-3676-EA51-F48F-FC3ABB42A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1BCEE-1FFB-9BE0-2136-F102C8E31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F2CCE-3FBB-0776-4617-351883CA5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BD3AA-BB63-5EFE-84A7-67A19F26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93943-3185-11BF-8443-7F0A6C03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43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148BD-6EFD-4180-9C52-90F6681A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5CAB6-D764-93EB-7FBD-806C31CC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C10F19-AF4B-4130-D91F-495B89FB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34EC5-6C23-AB21-9191-31D7E2D7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26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9C52F-1A22-0509-9B31-FD42724E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5624F-4D4F-05F5-E6E6-46CDA944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C48EF-E73F-7AAC-B2F7-E9970D23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7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B3C5-62DA-4F9A-A4E8-FB43B25B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CB5A8-2A4C-918E-9D32-128B277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2C285-9EA7-5BA0-9262-FDEA870C2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098C4-D485-C1C0-01D7-E54E86CE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11990-1AC6-0617-1735-47A4CDCF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AFF58-10A3-A8E7-BEDB-1B8EDB8F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1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A9C07-795D-BA31-19A9-3509B22C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9B235E-7647-07DA-8D91-15757FB08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DAEF2-F75F-BC9B-F57B-89FDDADC0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3EC07-1D1E-6756-E948-D498852E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829E4-68BE-A229-48AB-B56F50C2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9F14E-EA29-DAA8-E164-2BABBB4B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97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E43CA-72D2-F12A-AFDF-8B97E614B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FE2AD-EFF0-1D3E-C880-E2CBE6A01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9C225-6206-64CE-C052-2863F7C73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FC214B-FDD9-4F29-A01D-32D17CA73D30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147AA-694D-A70D-14CF-5683D019C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B8032-3671-D77B-D3E1-1BE5BEA8B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A7410C-28EE-4C0A-8396-5DA0A4A47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49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5DC992EA-8C84-686B-F7EF-131EF220BB79}"/>
              </a:ext>
            </a:extLst>
          </p:cNvPr>
          <p:cNvGrpSpPr/>
          <p:nvPr/>
        </p:nvGrpSpPr>
        <p:grpSpPr>
          <a:xfrm>
            <a:off x="1016000" y="162145"/>
            <a:ext cx="5080000" cy="6506541"/>
            <a:chOff x="1143000" y="162145"/>
            <a:chExt cx="4953000" cy="61168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24EC616-1327-87C1-234C-0EE30BD55AA3}"/>
                </a:ext>
              </a:extLst>
            </p:cNvPr>
            <p:cNvSpPr txBox="1"/>
            <p:nvPr/>
          </p:nvSpPr>
          <p:spPr>
            <a:xfrm>
              <a:off x="2597903" y="4341702"/>
              <a:ext cx="3060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latin typeface="Ink Free" panose="03080402000500000000" pitchFamily="66" charset="0"/>
                </a:rPr>
                <a:t>Supporting Young People’s wellbeing around exams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C88FBB9-8562-3093-DDF4-47DD03986143}"/>
                </a:ext>
              </a:extLst>
            </p:cNvPr>
            <p:cNvSpPr txBox="1"/>
            <p:nvPr/>
          </p:nvSpPr>
          <p:spPr>
            <a:xfrm>
              <a:off x="2580024" y="4843451"/>
              <a:ext cx="3060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latin typeface="Ink Free" panose="03080402000500000000" pitchFamily="66" charset="0"/>
                </a:rPr>
                <a:t>Supporting Young People who Self-Harm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5298C3D-E1BC-5C51-BD0E-B1C85463F789}"/>
                </a:ext>
              </a:extLst>
            </p:cNvPr>
            <p:cNvGrpSpPr/>
            <p:nvPr/>
          </p:nvGrpSpPr>
          <p:grpSpPr>
            <a:xfrm>
              <a:off x="1143000" y="162145"/>
              <a:ext cx="4953000" cy="6116882"/>
              <a:chOff x="1143000" y="162145"/>
              <a:chExt cx="4953000" cy="6116882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B7804648-A406-F984-4F38-952FC822DC9B}"/>
                  </a:ext>
                </a:extLst>
              </p:cNvPr>
              <p:cNvGrpSpPr/>
              <p:nvPr/>
            </p:nvGrpSpPr>
            <p:grpSpPr>
              <a:xfrm>
                <a:off x="1143000" y="162145"/>
                <a:ext cx="4953000" cy="5593194"/>
                <a:chOff x="0" y="162144"/>
                <a:chExt cx="4953000" cy="5593194"/>
              </a:xfrm>
            </p:grpSpPr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40ECA96-5B01-8061-65D3-6F02B3229F1C}"/>
                    </a:ext>
                  </a:extLst>
                </p:cNvPr>
                <p:cNvSpPr txBox="1"/>
                <p:nvPr/>
              </p:nvSpPr>
              <p:spPr>
                <a:xfrm>
                  <a:off x="1151467" y="177618"/>
                  <a:ext cx="3801533" cy="1754326"/>
                </a:xfrm>
                <a:prstGeom prst="rect">
                  <a:avLst/>
                </a:prstGeom>
                <a:noFill/>
              </p:spPr>
              <p:txBody>
                <a:bodyPr wrap="square" lIns="540000" rIns="540000" rtlCol="0">
                  <a:spAutoFit/>
                </a:bodyPr>
                <a:lstStyle/>
                <a:p>
                  <a:pPr algn="ctr"/>
                  <a:r>
                    <a:rPr lang="en-GB" sz="3600" b="1" dirty="0">
                      <a:latin typeface="Ink Free" panose="03080402000500000000" pitchFamily="66" charset="0"/>
                    </a:rPr>
                    <a:t>Parent/Carer Training Series</a:t>
                  </a:r>
                </a:p>
              </p:txBody>
            </p:sp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71448AEC-1A28-1669-A2A6-FCD0182864F9}"/>
                    </a:ext>
                  </a:extLst>
                </p:cNvPr>
                <p:cNvSpPr txBox="1"/>
                <p:nvPr/>
              </p:nvSpPr>
              <p:spPr>
                <a:xfrm>
                  <a:off x="0" y="1892337"/>
                  <a:ext cx="4953000" cy="10127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>
                      <a:latin typeface="Ink Free" panose="03080402000500000000" pitchFamily="66" charset="0"/>
                    </a:rPr>
                    <a:t>All of our trainings are free and take place online.</a:t>
                  </a:r>
                </a:p>
                <a:p>
                  <a:pPr algn="ctr"/>
                  <a:r>
                    <a:rPr lang="en-US" sz="1600" dirty="0">
                      <a:latin typeface="Ink Free" panose="03080402000500000000" pitchFamily="66" charset="0"/>
                    </a:rPr>
                    <a:t>To book send email to: </a:t>
                  </a:r>
                  <a:r>
                    <a:rPr lang="en-US" sz="1600" b="1" u="sng" dirty="0">
                      <a:solidFill>
                        <a:schemeClr val="accent1"/>
                      </a:solidFill>
                      <a:latin typeface="Ink Free" panose="03080402000500000000" pitchFamily="66" charset="0"/>
                    </a:rPr>
                    <a:t>parentsandcarers.training@mft.nhs.uk</a:t>
                  </a:r>
                  <a:endParaRPr lang="en-GB" sz="1600" b="1" u="sng" dirty="0">
                    <a:solidFill>
                      <a:schemeClr val="accent1"/>
                    </a:solidFill>
                    <a:latin typeface="Ink Free" panose="03080402000500000000" pitchFamily="66" charset="0"/>
                  </a:endParaRPr>
                </a:p>
                <a:p>
                  <a:pPr algn="ctr"/>
                  <a:endParaRPr lang="en-GB" sz="1600" dirty="0">
                    <a:latin typeface="Ink Free" panose="03080402000500000000" pitchFamily="66" charset="0"/>
                  </a:endParaRPr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C196B7D5-30F5-BFF3-BA02-7E639ADE5991}"/>
                    </a:ext>
                  </a:extLst>
                </p:cNvPr>
                <p:cNvSpPr txBox="1"/>
                <p:nvPr/>
              </p:nvSpPr>
              <p:spPr>
                <a:xfrm>
                  <a:off x="328015" y="3866131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3/2/25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3.30-4.30pm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690199D-1384-9EC7-2883-972539ACC9BD}"/>
                    </a:ext>
                  </a:extLst>
                </p:cNvPr>
                <p:cNvSpPr txBox="1"/>
                <p:nvPr/>
              </p:nvSpPr>
              <p:spPr>
                <a:xfrm>
                  <a:off x="1454903" y="3849021"/>
                  <a:ext cx="306000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b="1" dirty="0">
                      <a:latin typeface="Ink Free" panose="03080402000500000000" pitchFamily="66" charset="0"/>
                    </a:rPr>
                    <a:t>Supporting Young People with Low Mood</a:t>
                  </a:r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D891D74-6A43-2630-F16B-8BE9AABB49E9}"/>
                    </a:ext>
                  </a:extLst>
                </p:cNvPr>
                <p:cNvSpPr txBox="1"/>
                <p:nvPr/>
              </p:nvSpPr>
              <p:spPr>
                <a:xfrm>
                  <a:off x="294531" y="4357094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4/3/25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9.30-10.30am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35028AC-F390-A2EE-1456-9F350B46D99A}"/>
                    </a:ext>
                  </a:extLst>
                </p:cNvPr>
                <p:cNvSpPr txBox="1"/>
                <p:nvPr/>
              </p:nvSpPr>
              <p:spPr>
                <a:xfrm>
                  <a:off x="275248" y="4852019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13/5/25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3.30-4.30pm</a:t>
                  </a:r>
                </a:p>
              </p:txBody>
            </p:sp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D79B9A27-4B5E-A893-253E-6A025F9FD87A}"/>
                    </a:ext>
                  </a:extLst>
                </p:cNvPr>
                <p:cNvSpPr txBox="1"/>
                <p:nvPr/>
              </p:nvSpPr>
              <p:spPr>
                <a:xfrm>
                  <a:off x="340119" y="2882793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10/10/24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4.30-5.30pm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DDAAA1F-93AF-03E1-7F14-777C93CDEA71}"/>
                    </a:ext>
                  </a:extLst>
                </p:cNvPr>
                <p:cNvSpPr txBox="1"/>
                <p:nvPr/>
              </p:nvSpPr>
              <p:spPr>
                <a:xfrm>
                  <a:off x="1448892" y="2859218"/>
                  <a:ext cx="331800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b="1" dirty="0">
                      <a:latin typeface="Ink Free" panose="03080402000500000000" pitchFamily="66" charset="0"/>
                    </a:rPr>
                    <a:t>Supporting your Young Person to Manage Their Wellbeing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339417B7-424F-6CEB-83A2-690DFF70CE48}"/>
                    </a:ext>
                  </a:extLst>
                </p:cNvPr>
                <p:cNvSpPr txBox="1"/>
                <p:nvPr/>
              </p:nvSpPr>
              <p:spPr>
                <a:xfrm>
                  <a:off x="275248" y="5321321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16/6/2025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3.30-4.30pm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D7512B5-F5A4-19BE-DB7C-2DE051E91BB9}"/>
                    </a:ext>
                  </a:extLst>
                </p:cNvPr>
                <p:cNvSpPr txBox="1"/>
                <p:nvPr/>
              </p:nvSpPr>
              <p:spPr>
                <a:xfrm>
                  <a:off x="1437024" y="3355647"/>
                  <a:ext cx="306000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b="1" dirty="0">
                      <a:latin typeface="Ink Free" panose="03080402000500000000" pitchFamily="66" charset="0"/>
                    </a:rPr>
                    <a:t>Supporting your Young Person to Manage Their Anxiety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ED2D72B-3F4D-2B32-606E-BAFA619D39C6}"/>
                    </a:ext>
                  </a:extLst>
                </p:cNvPr>
                <p:cNvSpPr txBox="1"/>
                <p:nvPr/>
              </p:nvSpPr>
              <p:spPr>
                <a:xfrm>
                  <a:off x="340119" y="3380307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3/12/24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3.30-4.30pm</a:t>
                  </a:r>
                </a:p>
              </p:txBody>
            </p:sp>
            <p:pic>
              <p:nvPicPr>
                <p:cNvPr id="11" name="Picture 10" descr="A picture containing text, graphics, logo, graphic design&#10;&#10;Description automatically generated">
                  <a:extLst>
                    <a:ext uri="{FF2B5EF4-FFF2-40B4-BE49-F238E27FC236}">
                      <a16:creationId xmlns:a16="http://schemas.microsoft.com/office/drawing/2014/main" id="{6E07FB84-4801-0203-CFA0-9ABDD1B71F8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2743" y="162144"/>
                  <a:ext cx="1029114" cy="990304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E6E28E6B-CA3D-7CE2-F052-CE70EA770273}"/>
                    </a:ext>
                  </a:extLst>
                </p:cNvPr>
                <p:cNvSpPr txBox="1"/>
                <p:nvPr/>
              </p:nvSpPr>
              <p:spPr>
                <a:xfrm>
                  <a:off x="222743" y="1152448"/>
                  <a:ext cx="135312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>
                      <a:latin typeface="Ink Free" panose="03080402000500000000" pitchFamily="66" charset="0"/>
                    </a:rPr>
                    <a:t>Trafford Thrive </a:t>
                  </a:r>
                </a:p>
                <a:p>
                  <a:r>
                    <a:rPr lang="en-GB" sz="1100" dirty="0">
                      <a:latin typeface="Ink Free" panose="03080402000500000000" pitchFamily="66" charset="0"/>
                    </a:rPr>
                    <a:t>in Education </a:t>
                  </a:r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276DC8-6026-8354-2ED9-7AD8113CB110}"/>
                  </a:ext>
                </a:extLst>
              </p:cNvPr>
              <p:cNvSpPr txBox="1"/>
              <p:nvPr/>
            </p:nvSpPr>
            <p:spPr>
              <a:xfrm>
                <a:off x="2597903" y="5317833"/>
                <a:ext cx="3060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200" b="1" dirty="0">
                    <a:latin typeface="Ink Free" panose="03080402000500000000" pitchFamily="66" charset="0"/>
                  </a:rPr>
                  <a:t>Supporting Young People with Emotional Regulation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09F79D6-47E5-8BCF-5DDE-ED35DF88EB81}"/>
                  </a:ext>
                </a:extLst>
              </p:cNvPr>
              <p:cNvSpPr txBox="1"/>
              <p:nvPr/>
            </p:nvSpPr>
            <p:spPr>
              <a:xfrm>
                <a:off x="2591892" y="5816247"/>
                <a:ext cx="3060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200" b="1" dirty="0">
                    <a:latin typeface="Ink Free" panose="03080402000500000000" pitchFamily="66" charset="0"/>
                  </a:rPr>
                  <a:t>Supporting your Young Person with Transitions in Education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1838346-710F-82CF-D3C6-04CDBD36F9DD}"/>
                  </a:ext>
                </a:extLst>
              </p:cNvPr>
              <p:cNvSpPr txBox="1"/>
              <p:nvPr/>
            </p:nvSpPr>
            <p:spPr>
              <a:xfrm>
                <a:off x="1381445" y="5845010"/>
                <a:ext cx="1247854" cy="43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latin typeface="Ink Free" panose="03080402000500000000" pitchFamily="66" charset="0"/>
                  </a:rPr>
                  <a:t>15/7/25</a:t>
                </a:r>
              </a:p>
              <a:p>
                <a:pPr algn="ctr"/>
                <a:r>
                  <a:rPr lang="en-GB" sz="1200" dirty="0">
                    <a:latin typeface="Ink Free" panose="03080402000500000000" pitchFamily="66" charset="0"/>
                  </a:rPr>
                  <a:t>9.30-10.30am</a:t>
                </a:r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B6349BB-3EE2-7D41-030D-8D090C25D4B8}"/>
              </a:ext>
            </a:extLst>
          </p:cNvPr>
          <p:cNvGrpSpPr/>
          <p:nvPr/>
        </p:nvGrpSpPr>
        <p:grpSpPr>
          <a:xfrm>
            <a:off x="5917440" y="160000"/>
            <a:ext cx="5080000" cy="6506541"/>
            <a:chOff x="1143000" y="162145"/>
            <a:chExt cx="4953000" cy="611688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F7EDE7B-04B1-C19E-BDF5-65F871B372CC}"/>
                </a:ext>
              </a:extLst>
            </p:cNvPr>
            <p:cNvSpPr txBox="1"/>
            <p:nvPr/>
          </p:nvSpPr>
          <p:spPr>
            <a:xfrm>
              <a:off x="2597903" y="4341702"/>
              <a:ext cx="3060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latin typeface="Ink Free" panose="03080402000500000000" pitchFamily="66" charset="0"/>
                </a:rPr>
                <a:t>Supporting Young People’s wellbeing around exams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5A8B0DC-5787-57D1-F9E5-C29C6816AA28}"/>
                </a:ext>
              </a:extLst>
            </p:cNvPr>
            <p:cNvSpPr txBox="1"/>
            <p:nvPr/>
          </p:nvSpPr>
          <p:spPr>
            <a:xfrm>
              <a:off x="2580024" y="4843451"/>
              <a:ext cx="3060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latin typeface="Ink Free" panose="03080402000500000000" pitchFamily="66" charset="0"/>
                </a:rPr>
                <a:t>Supporting Young People who Self-Harm</a:t>
              </a: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9B54F889-18A3-E28E-1713-8BB4F2BCF624}"/>
                </a:ext>
              </a:extLst>
            </p:cNvPr>
            <p:cNvGrpSpPr/>
            <p:nvPr/>
          </p:nvGrpSpPr>
          <p:grpSpPr>
            <a:xfrm>
              <a:off x="1143000" y="162145"/>
              <a:ext cx="4953000" cy="6116882"/>
              <a:chOff x="1143000" y="162145"/>
              <a:chExt cx="4953000" cy="6116882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0C25F88D-D93B-B40E-E9CF-DCE387EED32F}"/>
                  </a:ext>
                </a:extLst>
              </p:cNvPr>
              <p:cNvGrpSpPr/>
              <p:nvPr/>
            </p:nvGrpSpPr>
            <p:grpSpPr>
              <a:xfrm>
                <a:off x="1143000" y="162145"/>
                <a:ext cx="4953000" cy="5593194"/>
                <a:chOff x="0" y="162144"/>
                <a:chExt cx="4953000" cy="5593194"/>
              </a:xfrm>
            </p:grpSpPr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18248B75-679F-2D73-3D85-3012D9634E9E}"/>
                    </a:ext>
                  </a:extLst>
                </p:cNvPr>
                <p:cNvSpPr txBox="1"/>
                <p:nvPr/>
              </p:nvSpPr>
              <p:spPr>
                <a:xfrm>
                  <a:off x="1151467" y="177618"/>
                  <a:ext cx="3801533" cy="1754326"/>
                </a:xfrm>
                <a:prstGeom prst="rect">
                  <a:avLst/>
                </a:prstGeom>
                <a:noFill/>
              </p:spPr>
              <p:txBody>
                <a:bodyPr wrap="square" lIns="540000" rIns="540000" rtlCol="0">
                  <a:spAutoFit/>
                </a:bodyPr>
                <a:lstStyle/>
                <a:p>
                  <a:pPr algn="ctr"/>
                  <a:r>
                    <a:rPr lang="en-GB" sz="3600" b="1" dirty="0">
                      <a:latin typeface="Ink Free" panose="03080402000500000000" pitchFamily="66" charset="0"/>
                    </a:rPr>
                    <a:t>Parent/Carer Training Series</a:t>
                  </a:r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0A1CAD75-CDDF-AD38-4093-7C286F1B21F5}"/>
                    </a:ext>
                  </a:extLst>
                </p:cNvPr>
                <p:cNvSpPr txBox="1"/>
                <p:nvPr/>
              </p:nvSpPr>
              <p:spPr>
                <a:xfrm>
                  <a:off x="0" y="1892337"/>
                  <a:ext cx="4953000" cy="10127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>
                      <a:latin typeface="Ink Free" panose="03080402000500000000" pitchFamily="66" charset="0"/>
                    </a:rPr>
                    <a:t>All of our trainings are free and take place online.</a:t>
                  </a:r>
                </a:p>
                <a:p>
                  <a:pPr algn="ctr"/>
                  <a:r>
                    <a:rPr lang="en-US" sz="1600" dirty="0">
                      <a:latin typeface="Ink Free" panose="03080402000500000000" pitchFamily="66" charset="0"/>
                    </a:rPr>
                    <a:t>To book send email to: </a:t>
                  </a:r>
                  <a:r>
                    <a:rPr lang="en-US" sz="1600" b="1" u="sng" dirty="0">
                      <a:solidFill>
                        <a:schemeClr val="accent1"/>
                      </a:solidFill>
                      <a:latin typeface="Ink Free" panose="03080402000500000000" pitchFamily="66" charset="0"/>
                    </a:rPr>
                    <a:t>parentsandcarers.training@mft.nhs.uk</a:t>
                  </a:r>
                  <a:endParaRPr lang="en-GB" sz="1600" b="1" u="sng" dirty="0">
                    <a:solidFill>
                      <a:schemeClr val="accent1"/>
                    </a:solidFill>
                    <a:latin typeface="Ink Free" panose="03080402000500000000" pitchFamily="66" charset="0"/>
                  </a:endParaRPr>
                </a:p>
                <a:p>
                  <a:pPr algn="ctr"/>
                  <a:endParaRPr lang="en-GB" sz="1600" dirty="0">
                    <a:latin typeface="Ink Free" panose="03080402000500000000" pitchFamily="66" charset="0"/>
                  </a:endParaRP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7D12E3F3-E4C2-9CAD-7054-CA692D9D4CEF}"/>
                    </a:ext>
                  </a:extLst>
                </p:cNvPr>
                <p:cNvSpPr txBox="1"/>
                <p:nvPr/>
              </p:nvSpPr>
              <p:spPr>
                <a:xfrm>
                  <a:off x="328015" y="3866131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3/2/25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3.30-4.30pm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3BB5E737-F192-5EC9-F599-DDC846E3773A}"/>
                    </a:ext>
                  </a:extLst>
                </p:cNvPr>
                <p:cNvSpPr txBox="1"/>
                <p:nvPr/>
              </p:nvSpPr>
              <p:spPr>
                <a:xfrm>
                  <a:off x="1454903" y="3849021"/>
                  <a:ext cx="306000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b="1" dirty="0">
                      <a:latin typeface="Ink Free" panose="03080402000500000000" pitchFamily="66" charset="0"/>
                    </a:rPr>
                    <a:t>Supporting Young People with Low Mood</a:t>
                  </a:r>
                </a:p>
              </p:txBody>
            </p: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F17B4DEE-5DB5-8773-0307-3025CF476BEC}"/>
                    </a:ext>
                  </a:extLst>
                </p:cNvPr>
                <p:cNvSpPr txBox="1"/>
                <p:nvPr/>
              </p:nvSpPr>
              <p:spPr>
                <a:xfrm>
                  <a:off x="294531" y="4357094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4/3/25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9.30-10.30am</a:t>
                  </a:r>
                </a:p>
              </p:txBody>
            </p:sp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4E486DBE-47EB-3A29-299C-044D51B4513B}"/>
                    </a:ext>
                  </a:extLst>
                </p:cNvPr>
                <p:cNvSpPr txBox="1"/>
                <p:nvPr/>
              </p:nvSpPr>
              <p:spPr>
                <a:xfrm>
                  <a:off x="275248" y="4852019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13/5/25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3.30-4.30pm</a:t>
                  </a:r>
                </a:p>
              </p:txBody>
            </p: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0FEAF676-3A1D-77C1-48FB-6BF3461DB8D3}"/>
                    </a:ext>
                  </a:extLst>
                </p:cNvPr>
                <p:cNvSpPr txBox="1"/>
                <p:nvPr/>
              </p:nvSpPr>
              <p:spPr>
                <a:xfrm>
                  <a:off x="340119" y="2882793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10/10/24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4.30-5.30pm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C7652F55-A326-D581-CED7-109F4A583ACF}"/>
                    </a:ext>
                  </a:extLst>
                </p:cNvPr>
                <p:cNvSpPr txBox="1"/>
                <p:nvPr/>
              </p:nvSpPr>
              <p:spPr>
                <a:xfrm>
                  <a:off x="1448892" y="2859218"/>
                  <a:ext cx="331800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b="1" dirty="0">
                      <a:latin typeface="Ink Free" panose="03080402000500000000" pitchFamily="66" charset="0"/>
                    </a:rPr>
                    <a:t>Supporting your Young Person to Manage Their Wellbeing</a:t>
                  </a:r>
                </a:p>
              </p:txBody>
            </p:sp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B054BD5E-3B53-4FE3-AF64-D65F7D03C9C5}"/>
                    </a:ext>
                  </a:extLst>
                </p:cNvPr>
                <p:cNvSpPr txBox="1"/>
                <p:nvPr/>
              </p:nvSpPr>
              <p:spPr>
                <a:xfrm>
                  <a:off x="275248" y="5321321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16/6/2025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3.30-4.30pm</a:t>
                  </a:r>
                </a:p>
              </p:txBody>
            </p: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52C93EFB-F19B-C9C3-1FC3-B29D44946621}"/>
                    </a:ext>
                  </a:extLst>
                </p:cNvPr>
                <p:cNvSpPr txBox="1"/>
                <p:nvPr/>
              </p:nvSpPr>
              <p:spPr>
                <a:xfrm>
                  <a:off x="1437024" y="3355647"/>
                  <a:ext cx="306000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b="1" dirty="0">
                      <a:latin typeface="Ink Free" panose="03080402000500000000" pitchFamily="66" charset="0"/>
                    </a:rPr>
                    <a:t>Supporting your Young Person to Manage Their Anxiety</a:t>
                  </a:r>
                </a:p>
              </p:txBody>
            </p:sp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C44B4286-52E3-5504-DA6A-A6C769CBAED4}"/>
                    </a:ext>
                  </a:extLst>
                </p:cNvPr>
                <p:cNvSpPr txBox="1"/>
                <p:nvPr/>
              </p:nvSpPr>
              <p:spPr>
                <a:xfrm>
                  <a:off x="340119" y="3380307"/>
                  <a:ext cx="1247854" cy="43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3/12/24</a:t>
                  </a:r>
                </a:p>
                <a:p>
                  <a:pPr algn="ctr"/>
                  <a:r>
                    <a:rPr lang="en-GB" sz="1200" dirty="0">
                      <a:latin typeface="Ink Free" panose="03080402000500000000" pitchFamily="66" charset="0"/>
                    </a:rPr>
                    <a:t>3.30-4.30pm</a:t>
                  </a:r>
                </a:p>
              </p:txBody>
            </p:sp>
            <p:pic>
              <p:nvPicPr>
                <p:cNvPr id="123" name="Picture 122" descr="A picture containing text, graphics, logo, graphic design&#10;&#10;Description automatically generated">
                  <a:extLst>
                    <a:ext uri="{FF2B5EF4-FFF2-40B4-BE49-F238E27FC236}">
                      <a16:creationId xmlns:a16="http://schemas.microsoft.com/office/drawing/2014/main" id="{EA438432-E8BF-573F-7ADF-01DB59351C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2743" y="162144"/>
                  <a:ext cx="1029114" cy="990304"/>
                </a:xfrm>
                <a:prstGeom prst="rect">
                  <a:avLst/>
                </a:prstGeom>
              </p:spPr>
            </p:pic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8B8CAE3D-09FB-2FF2-0037-9BC55A8F7AFB}"/>
                    </a:ext>
                  </a:extLst>
                </p:cNvPr>
                <p:cNvSpPr txBox="1"/>
                <p:nvPr/>
              </p:nvSpPr>
              <p:spPr>
                <a:xfrm>
                  <a:off x="222743" y="1152448"/>
                  <a:ext cx="135312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>
                      <a:latin typeface="Ink Free" panose="03080402000500000000" pitchFamily="66" charset="0"/>
                    </a:rPr>
                    <a:t>Trafford Thrive </a:t>
                  </a:r>
                </a:p>
                <a:p>
                  <a:r>
                    <a:rPr lang="en-GB" sz="1100" dirty="0">
                      <a:latin typeface="Ink Free" panose="03080402000500000000" pitchFamily="66" charset="0"/>
                    </a:rPr>
                    <a:t>in Education </a:t>
                  </a:r>
                </a:p>
              </p:txBody>
            </p:sp>
          </p:grp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556EB11-BE6F-431B-E078-97628043C32D}"/>
                  </a:ext>
                </a:extLst>
              </p:cNvPr>
              <p:cNvSpPr txBox="1"/>
              <p:nvPr/>
            </p:nvSpPr>
            <p:spPr>
              <a:xfrm>
                <a:off x="2597903" y="5317833"/>
                <a:ext cx="3060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200" b="1" dirty="0">
                    <a:latin typeface="Ink Free" panose="03080402000500000000" pitchFamily="66" charset="0"/>
                  </a:rPr>
                  <a:t>Supporting Young People with Emotional Regulation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EBA8D28B-56B0-8690-D4B9-8B0ACEF9F0FC}"/>
                  </a:ext>
                </a:extLst>
              </p:cNvPr>
              <p:cNvSpPr txBox="1"/>
              <p:nvPr/>
            </p:nvSpPr>
            <p:spPr>
              <a:xfrm>
                <a:off x="2591892" y="5816247"/>
                <a:ext cx="3060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200" b="1" dirty="0">
                    <a:latin typeface="Ink Free" panose="03080402000500000000" pitchFamily="66" charset="0"/>
                  </a:rPr>
                  <a:t>Supporting your Young Person with Transitions in Education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C0A179E-FA26-FD92-8D53-0AD2357B45ED}"/>
                  </a:ext>
                </a:extLst>
              </p:cNvPr>
              <p:cNvSpPr txBox="1"/>
              <p:nvPr/>
            </p:nvSpPr>
            <p:spPr>
              <a:xfrm>
                <a:off x="1381445" y="5845010"/>
                <a:ext cx="1247854" cy="43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latin typeface="Ink Free" panose="03080402000500000000" pitchFamily="66" charset="0"/>
                  </a:rPr>
                  <a:t>15/7/25</a:t>
                </a:r>
              </a:p>
              <a:p>
                <a:pPr algn="ctr"/>
                <a:r>
                  <a:rPr lang="en-GB" sz="1200" dirty="0">
                    <a:latin typeface="Ink Free" panose="03080402000500000000" pitchFamily="66" charset="0"/>
                  </a:rPr>
                  <a:t>9.30-10.30am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265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8893</TotalTime>
  <Words>192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Ink Free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Bhatti Sara (R0A) MFT</dc:creator>
  <cp:lastModifiedBy>Rothwell Mrs K Headteachers PA</cp:lastModifiedBy>
  <cp:revision>4</cp:revision>
  <dcterms:created xsi:type="dcterms:W3CDTF">2024-09-04T11:18:03Z</dcterms:created>
  <dcterms:modified xsi:type="dcterms:W3CDTF">2024-10-07T13:46:38Z</dcterms:modified>
</cp:coreProperties>
</file>