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60" r:id="rId5"/>
    <p:sldMasterId id="2147483684" r:id="rId6"/>
    <p:sldMasterId id="2147483696" r:id="rId7"/>
  </p:sldMasterIdLst>
  <p:notesMasterIdLst>
    <p:notesMasterId r:id="rId65"/>
  </p:notesMasterIdLst>
  <p:sldIdLst>
    <p:sldId id="256" r:id="rId8"/>
    <p:sldId id="1441" r:id="rId9"/>
    <p:sldId id="273" r:id="rId10"/>
    <p:sldId id="257" r:id="rId11"/>
    <p:sldId id="278" r:id="rId12"/>
    <p:sldId id="280" r:id="rId13"/>
    <p:sldId id="279" r:id="rId14"/>
    <p:sldId id="281" r:id="rId15"/>
    <p:sldId id="1374" r:id="rId16"/>
    <p:sldId id="1486" r:id="rId17"/>
    <p:sldId id="1408" r:id="rId18"/>
    <p:sldId id="1390" r:id="rId19"/>
    <p:sldId id="1383" r:id="rId20"/>
    <p:sldId id="1396" r:id="rId21"/>
    <p:sldId id="1480" r:id="rId22"/>
    <p:sldId id="1461" r:id="rId23"/>
    <p:sldId id="1387" r:id="rId24"/>
    <p:sldId id="1388" r:id="rId25"/>
    <p:sldId id="558" r:id="rId26"/>
    <p:sldId id="299" r:id="rId27"/>
    <p:sldId id="1481" r:id="rId28"/>
    <p:sldId id="1391" r:id="rId29"/>
    <p:sldId id="1482" r:id="rId30"/>
    <p:sldId id="1392" r:id="rId31"/>
    <p:sldId id="382" r:id="rId32"/>
    <p:sldId id="1483" r:id="rId33"/>
    <p:sldId id="1394" r:id="rId34"/>
    <p:sldId id="1399" r:id="rId35"/>
    <p:sldId id="1397" r:id="rId36"/>
    <p:sldId id="1405" r:id="rId37"/>
    <p:sldId id="1485" r:id="rId38"/>
    <p:sldId id="277" r:id="rId39"/>
    <p:sldId id="276" r:id="rId40"/>
    <p:sldId id="275" r:id="rId41"/>
    <p:sldId id="258" r:id="rId42"/>
    <p:sldId id="1475" r:id="rId43"/>
    <p:sldId id="1479" r:id="rId44"/>
    <p:sldId id="262" r:id="rId45"/>
    <p:sldId id="264" r:id="rId46"/>
    <p:sldId id="265" r:id="rId47"/>
    <p:sldId id="270" r:id="rId48"/>
    <p:sldId id="287" r:id="rId49"/>
    <p:sldId id="1346" r:id="rId50"/>
    <p:sldId id="1353" r:id="rId51"/>
    <p:sldId id="1344" r:id="rId52"/>
    <p:sldId id="282" r:id="rId53"/>
    <p:sldId id="283" r:id="rId54"/>
    <p:sldId id="1349" r:id="rId55"/>
    <p:sldId id="1351" r:id="rId56"/>
    <p:sldId id="284" r:id="rId57"/>
    <p:sldId id="285" r:id="rId58"/>
    <p:sldId id="274" r:id="rId59"/>
    <p:sldId id="286" r:id="rId60"/>
    <p:sldId id="268" r:id="rId61"/>
    <p:sldId id="271" r:id="rId62"/>
    <p:sldId id="259" r:id="rId63"/>
    <p:sldId id="269" r:id="rId64"/>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20AC"/>
    <a:srgbClr val="EEECE1"/>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830A4-7CE8-A5C6-D87B-B48C035B724F}" v="9" dt="2023-09-20T15:33:21.838"/>
    <p1510:client id="{1CF08DFD-1977-D5A2-F26B-63D121CFD4E9}" v="143" dt="2023-09-19T18:49:10.876"/>
    <p1510:client id="{4791E91A-6584-C22D-2136-871CF83A5E7F}" v="51" dt="2023-09-20T06:47:47.676"/>
    <p1510:client id="{6E1231CD-1E2C-4E45-9AE1-B9D9AA2EBE16}" v="162" dt="2023-09-19T15:40:17.864"/>
    <p1510:client id="{6231AD51-EF6F-CB8E-6F01-959BAD0861F7}" v="880" dt="2023-09-20T15:12:48.072"/>
    <p1510:client id="{717C3C5D-6C7B-BB9D-D70A-7B02814877E3}" v="298" dt="2023-09-19T13:50:04.255"/>
    <p1510:client id="{7B3DDF29-C664-787C-1A69-BD15090AFF3E}" v="2" dt="2023-09-20T15:53:36.219"/>
    <p1510:client id="{BDC06FE1-ECC0-47A2-8B46-D470B51FF03E}" v="47" dt="2023-09-19T20:33:41.7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789" autoAdjust="0"/>
  </p:normalViewPr>
  <p:slideViewPr>
    <p:cSldViewPr snapToGrid="0">
      <p:cViewPr varScale="1">
        <p:scale>
          <a:sx n="87" d="100"/>
          <a:sy n="87" d="100"/>
        </p:scale>
        <p:origin x="14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0A65AAE8-DE62-4A1E-B3C6-E1D4E1C2B8EB}" type="datetimeFigureOut">
              <a:rPr lang="en-GB" smtClean="0"/>
              <a:t>07/10/2024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79F593F5-492F-4505-B6C4-2800D7DFCA78}" type="slidenum">
              <a:rPr lang="en-GB" smtClean="0"/>
              <a:t>‹#›</a:t>
            </a:fld>
            <a:endParaRPr lang="en-GB"/>
          </a:p>
        </p:txBody>
      </p:sp>
    </p:spTree>
    <p:extLst>
      <p:ext uri="{BB962C8B-B14F-4D97-AF65-F5344CB8AC3E}">
        <p14:creationId xmlns:p14="http://schemas.microsoft.com/office/powerpoint/2010/main" val="3016215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9F593F5-492F-4505-B6C4-2800D7DFCA78}" type="slidenum">
              <a:rPr lang="en-GB" smtClean="0"/>
              <a:t>1</a:t>
            </a:fld>
            <a:endParaRPr lang="en-GB"/>
          </a:p>
        </p:txBody>
      </p:sp>
    </p:spTree>
    <p:extLst>
      <p:ext uri="{BB962C8B-B14F-4D97-AF65-F5344CB8AC3E}">
        <p14:creationId xmlns:p14="http://schemas.microsoft.com/office/powerpoint/2010/main" val="811978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62138"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138"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506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62138"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138"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204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62138"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138"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349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62138"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138"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586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62138"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138"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262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776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62138"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138"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584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73413" y="804863"/>
            <a:ext cx="3854450" cy="2168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34258" rtl="0" eaLnBrk="1" fontAlgn="auto" latinLnBrk="0" hangingPunct="1">
              <a:lnSpc>
                <a:spcPct val="100000"/>
              </a:lnSpc>
              <a:spcBef>
                <a:spcPts val="0"/>
              </a:spcBef>
              <a:spcAft>
                <a:spcPts val="0"/>
              </a:spcAft>
              <a:buClrTx/>
              <a:buSzTx/>
              <a:buFontTx/>
              <a:buNone/>
              <a:tabLst/>
              <a:defRPr/>
            </a:pPr>
            <a:fld id="{44C2A38B-6136-4DB1-B878-88F175E62537}"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34258"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8230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62138"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138"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135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pPr marL="0" marR="0" lvl="0" indent="0" algn="r" defTabSz="934258" rtl="0" eaLnBrk="1" fontAlgn="auto" latinLnBrk="0" hangingPunct="1">
              <a:lnSpc>
                <a:spcPct val="100000"/>
              </a:lnSpc>
              <a:spcBef>
                <a:spcPts val="0"/>
              </a:spcBef>
              <a:spcAft>
                <a:spcPts val="0"/>
              </a:spcAft>
              <a:buClrTx/>
              <a:buSzTx/>
              <a:buFontTx/>
              <a:buNone/>
              <a:tabLst/>
              <a:defRPr/>
            </a:pPr>
            <a:fld id="{082790B1-BE57-48AD-803B-9BD06318EEB6}"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34258"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1221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34258" rtl="0" eaLnBrk="1" fontAlgn="auto" latinLnBrk="0" hangingPunct="1">
              <a:lnSpc>
                <a:spcPct val="100000"/>
              </a:lnSpc>
              <a:spcBef>
                <a:spcPts val="0"/>
              </a:spcBef>
              <a:spcAft>
                <a:spcPts val="0"/>
              </a:spcAft>
              <a:buClrTx/>
              <a:buSzTx/>
              <a:buFontTx/>
              <a:buNone/>
              <a:tabLst/>
              <a:defRPr/>
            </a:pPr>
            <a:fld id="{A9E24B83-3789-4126-B9F0-1E6A88AA8970}"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425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059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462138" rtl="0" eaLnBrk="1" fontAlgn="auto" latinLnBrk="0" hangingPunct="1">
              <a:lnSpc>
                <a:spcPct val="100000"/>
              </a:lnSpc>
              <a:spcBef>
                <a:spcPts val="0"/>
              </a:spcBef>
              <a:spcAft>
                <a:spcPts val="0"/>
              </a:spcAft>
              <a:buClrTx/>
              <a:buSzTx/>
              <a:buFontTx/>
              <a:buNone/>
              <a:tabLst/>
              <a:defRPr/>
            </a:pPr>
            <a:fld id="{A9E24B83-3789-4126-B9F0-1E6A88AA8970}"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138"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286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149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462138"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138"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465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559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62138"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138"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488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258">
              <a:defRPr/>
            </a:pPr>
            <a:endParaRPr lang="en-GB" dirty="0"/>
          </a:p>
        </p:txBody>
      </p:sp>
      <p:sp>
        <p:nvSpPr>
          <p:cNvPr id="4" name="Slide Number Placeholder 3"/>
          <p:cNvSpPr>
            <a:spLocks noGrp="1"/>
          </p:cNvSpPr>
          <p:nvPr>
            <p:ph type="sldNum" sz="quarter" idx="5"/>
          </p:nvPr>
        </p:nvSpPr>
        <p:spPr/>
        <p:txBody>
          <a:bodyPr/>
          <a:lstStyle/>
          <a:p>
            <a:pPr marL="0" marR="0" lvl="0" indent="0" algn="r" defTabSz="462138" rtl="0" eaLnBrk="1" fontAlgn="auto" latinLnBrk="0" hangingPunct="1">
              <a:lnSpc>
                <a:spcPct val="100000"/>
              </a:lnSpc>
              <a:spcBef>
                <a:spcPts val="0"/>
              </a:spcBef>
              <a:spcAft>
                <a:spcPts val="0"/>
              </a:spcAft>
              <a:buClrTx/>
              <a:buSzTx/>
              <a:buFontTx/>
              <a:buNone/>
              <a:tabLst/>
              <a:defRPr/>
            </a:pPr>
            <a:fld id="{8F0B3EDF-DBE5-407F-ACF2-075561A9EA4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138"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120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62138"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138"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360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62138"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138"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0451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462138"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138"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328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462138"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138"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722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a:t>
            </a:fld>
            <a:endParaRPr lang="en-GB"/>
          </a:p>
        </p:txBody>
      </p:sp>
    </p:spTree>
    <p:extLst>
      <p:ext uri="{BB962C8B-B14F-4D97-AF65-F5344CB8AC3E}">
        <p14:creationId xmlns:p14="http://schemas.microsoft.com/office/powerpoint/2010/main" val="2686359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endParaRPr lang="en-GB" dirty="0"/>
          </a:p>
        </p:txBody>
      </p:sp>
      <p:sp>
        <p:nvSpPr>
          <p:cNvPr id="4" name="Slide Number Placeholder 3"/>
          <p:cNvSpPr>
            <a:spLocks noGrp="1"/>
          </p:cNvSpPr>
          <p:nvPr>
            <p:ph type="sldNum" sz="quarter" idx="5"/>
          </p:nvPr>
        </p:nvSpPr>
        <p:spPr/>
        <p:txBody>
          <a:bodyPr/>
          <a:lstStyle/>
          <a:p>
            <a:pPr marL="0" marR="0" lvl="0" indent="0" algn="r" defTabSz="462138"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138"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001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415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9F593F5-492F-4505-B6C4-2800D7DFCA78}" type="slidenum">
              <a:rPr lang="en-GB" smtClean="0"/>
              <a:t>32</a:t>
            </a:fld>
            <a:endParaRPr lang="en-GB"/>
          </a:p>
        </p:txBody>
      </p:sp>
    </p:spTree>
    <p:extLst>
      <p:ext uri="{BB962C8B-B14F-4D97-AF65-F5344CB8AC3E}">
        <p14:creationId xmlns:p14="http://schemas.microsoft.com/office/powerpoint/2010/main" val="3300086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33</a:t>
            </a:fld>
            <a:endParaRPr lang="en-GB"/>
          </a:p>
        </p:txBody>
      </p:sp>
    </p:spTree>
    <p:extLst>
      <p:ext uri="{BB962C8B-B14F-4D97-AF65-F5344CB8AC3E}">
        <p14:creationId xmlns:p14="http://schemas.microsoft.com/office/powerpoint/2010/main" val="2871403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9F593F5-492F-4505-B6C4-2800D7DFCA78}" type="slidenum">
              <a:rPr lang="en-GB" smtClean="0"/>
              <a:t>34</a:t>
            </a:fld>
            <a:endParaRPr lang="en-GB"/>
          </a:p>
        </p:txBody>
      </p:sp>
    </p:spTree>
    <p:extLst>
      <p:ext uri="{BB962C8B-B14F-4D97-AF65-F5344CB8AC3E}">
        <p14:creationId xmlns:p14="http://schemas.microsoft.com/office/powerpoint/2010/main" val="3678097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F593F5-492F-4505-B6C4-2800D7DFCA78}" type="slidenum">
              <a:rPr lang="en-GB" smtClean="0"/>
              <a:t>35</a:t>
            </a:fld>
            <a:endParaRPr lang="en-GB"/>
          </a:p>
        </p:txBody>
      </p:sp>
    </p:spTree>
    <p:extLst>
      <p:ext uri="{BB962C8B-B14F-4D97-AF65-F5344CB8AC3E}">
        <p14:creationId xmlns:p14="http://schemas.microsoft.com/office/powerpoint/2010/main" val="42822679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993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293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F593F5-492F-4505-B6C4-2800D7DFCA78}" type="slidenum">
              <a:rPr lang="en-GB" smtClean="0"/>
              <a:t>38</a:t>
            </a:fld>
            <a:endParaRPr lang="en-GB"/>
          </a:p>
        </p:txBody>
      </p:sp>
    </p:spTree>
    <p:extLst>
      <p:ext uri="{BB962C8B-B14F-4D97-AF65-F5344CB8AC3E}">
        <p14:creationId xmlns:p14="http://schemas.microsoft.com/office/powerpoint/2010/main" val="1457902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9F593F5-492F-4505-B6C4-2800D7DFCA78}" type="slidenum">
              <a:rPr lang="en-GB" smtClean="0"/>
              <a:t>39</a:t>
            </a:fld>
            <a:endParaRPr lang="en-GB"/>
          </a:p>
        </p:txBody>
      </p:sp>
    </p:spTree>
    <p:extLst>
      <p:ext uri="{BB962C8B-B14F-4D97-AF65-F5344CB8AC3E}">
        <p14:creationId xmlns:p14="http://schemas.microsoft.com/office/powerpoint/2010/main" val="2273281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4</a:t>
            </a:fld>
            <a:endParaRPr lang="en-GB"/>
          </a:p>
        </p:txBody>
      </p:sp>
    </p:spTree>
    <p:extLst>
      <p:ext uri="{BB962C8B-B14F-4D97-AF65-F5344CB8AC3E}">
        <p14:creationId xmlns:p14="http://schemas.microsoft.com/office/powerpoint/2010/main" val="34371243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F593F5-492F-4505-B6C4-2800D7DFCA78}" type="slidenum">
              <a:rPr lang="en-GB" smtClean="0"/>
              <a:t>40</a:t>
            </a:fld>
            <a:endParaRPr lang="en-GB"/>
          </a:p>
        </p:txBody>
      </p:sp>
    </p:spTree>
    <p:extLst>
      <p:ext uri="{BB962C8B-B14F-4D97-AF65-F5344CB8AC3E}">
        <p14:creationId xmlns:p14="http://schemas.microsoft.com/office/powerpoint/2010/main" val="38466719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F593F5-492F-4505-B6C4-2800D7DFCA78}" type="slidenum">
              <a:rPr lang="en-GB" smtClean="0"/>
              <a:t>41</a:t>
            </a:fld>
            <a:endParaRPr lang="en-GB"/>
          </a:p>
        </p:txBody>
      </p:sp>
    </p:spTree>
    <p:extLst>
      <p:ext uri="{BB962C8B-B14F-4D97-AF65-F5344CB8AC3E}">
        <p14:creationId xmlns:p14="http://schemas.microsoft.com/office/powerpoint/2010/main" val="3046595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42</a:t>
            </a:fld>
            <a:endParaRPr lang="en-GB"/>
          </a:p>
        </p:txBody>
      </p:sp>
    </p:spTree>
    <p:extLst>
      <p:ext uri="{BB962C8B-B14F-4D97-AF65-F5344CB8AC3E}">
        <p14:creationId xmlns:p14="http://schemas.microsoft.com/office/powerpoint/2010/main" val="25027805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Times New Roman" charset="0"/>
              <a:ea typeface="MS PGothic" charset="0"/>
            </a:endParaRPr>
          </a:p>
        </p:txBody>
      </p:sp>
      <p:sp>
        <p:nvSpPr>
          <p:cNvPr id="4" name="Slide Number Placeholder 3"/>
          <p:cNvSpPr>
            <a:spLocks noGrp="1"/>
          </p:cNvSpPr>
          <p:nvPr>
            <p:ph type="sldNum" sz="quarter" idx="5"/>
          </p:nvPr>
        </p:nvSpPr>
        <p:spPr/>
        <p:txBody>
          <a:bodyPr/>
          <a:lstStyle/>
          <a:p>
            <a:pPr marL="0" marR="0" lvl="0" indent="0" algn="r" defTabSz="483032" rtl="0" eaLnBrk="1" fontAlgn="auto" latinLnBrk="0" hangingPunct="1">
              <a:lnSpc>
                <a:spcPct val="100000"/>
              </a:lnSpc>
              <a:spcBef>
                <a:spcPts val="0"/>
              </a:spcBef>
              <a:spcAft>
                <a:spcPts val="0"/>
              </a:spcAft>
              <a:buClrTx/>
              <a:buSzTx/>
              <a:buFontTx/>
              <a:buNone/>
              <a:tabLst/>
              <a:defRPr/>
            </a:pPr>
            <a:fld id="{8F0B3EDF-DBE5-407F-ACF2-075561A9EA4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032" rtl="0" eaLnBrk="1" fontAlgn="auto" latinLnBrk="0" hangingPunct="1">
                <a:lnSpc>
                  <a:spcPct val="100000"/>
                </a:lnSpc>
                <a:spcBef>
                  <a:spcPts val="0"/>
                </a:spcBef>
                <a:spcAft>
                  <a:spcPts val="0"/>
                </a:spcAft>
                <a:buClrTx/>
                <a:buSzTx/>
                <a:buFontTx/>
                <a:buNone/>
                <a:tabLst/>
                <a:defRPr/>
              </a:pPr>
              <a:t>43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6783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44</a:t>
            </a:fld>
            <a:endParaRPr lang="en-GB"/>
          </a:p>
        </p:txBody>
      </p:sp>
    </p:spTree>
    <p:extLst>
      <p:ext uri="{BB962C8B-B14F-4D97-AF65-F5344CB8AC3E}">
        <p14:creationId xmlns:p14="http://schemas.microsoft.com/office/powerpoint/2010/main" val="41848831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Times New Roman" charset="0"/>
              <a:ea typeface="MS PGothic" charset="0"/>
            </a:endParaRPr>
          </a:p>
        </p:txBody>
      </p:sp>
      <p:sp>
        <p:nvSpPr>
          <p:cNvPr id="4" name="Slide Number Placeholder 3"/>
          <p:cNvSpPr>
            <a:spLocks noGrp="1"/>
          </p:cNvSpPr>
          <p:nvPr>
            <p:ph type="sldNum" sz="quarter" idx="5"/>
          </p:nvPr>
        </p:nvSpPr>
        <p:spPr/>
        <p:txBody>
          <a:bodyPr/>
          <a:lstStyle/>
          <a:p>
            <a:pPr marL="0" marR="0" lvl="0" indent="0" algn="r" defTabSz="483032" rtl="0" eaLnBrk="1" fontAlgn="auto" latinLnBrk="0" hangingPunct="1">
              <a:lnSpc>
                <a:spcPct val="100000"/>
              </a:lnSpc>
              <a:spcBef>
                <a:spcPts val="0"/>
              </a:spcBef>
              <a:spcAft>
                <a:spcPts val="0"/>
              </a:spcAft>
              <a:buClrTx/>
              <a:buSzTx/>
              <a:buFontTx/>
              <a:buNone/>
              <a:tabLst/>
              <a:defRPr/>
            </a:pPr>
            <a:fld id="{8F0B3EDF-DBE5-407F-ACF2-075561A9EA4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032" rtl="0" eaLnBrk="1" fontAlgn="auto" latinLnBrk="0" hangingPunct="1">
                <a:lnSpc>
                  <a:spcPct val="100000"/>
                </a:lnSpc>
                <a:spcBef>
                  <a:spcPts val="0"/>
                </a:spcBef>
                <a:spcAft>
                  <a:spcPts val="0"/>
                </a:spcAft>
                <a:buClrTx/>
                <a:buSzTx/>
                <a:buFontTx/>
                <a:buNone/>
                <a:tabLst/>
                <a:defRPr/>
              </a:pPr>
              <a:t>45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480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a:t>
            </a:r>
          </a:p>
        </p:txBody>
      </p:sp>
      <p:sp>
        <p:nvSpPr>
          <p:cNvPr id="4" name="Slide Number Placeholder 3"/>
          <p:cNvSpPr>
            <a:spLocks noGrp="1"/>
          </p:cNvSpPr>
          <p:nvPr>
            <p:ph type="sldNum" sz="quarter" idx="5"/>
          </p:nvPr>
        </p:nvSpPr>
        <p:spPr/>
        <p:txBody>
          <a:bodyPr/>
          <a:lstStyle/>
          <a:p>
            <a:fld id="{79F593F5-492F-4505-B6C4-2800D7DFCA78}" type="slidenum">
              <a:rPr lang="en-GB" smtClean="0"/>
              <a:t>46</a:t>
            </a:fld>
            <a:endParaRPr lang="en-GB"/>
          </a:p>
        </p:txBody>
      </p:sp>
    </p:spTree>
    <p:extLst>
      <p:ext uri="{BB962C8B-B14F-4D97-AF65-F5344CB8AC3E}">
        <p14:creationId xmlns:p14="http://schemas.microsoft.com/office/powerpoint/2010/main" val="20224106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9F593F5-492F-4505-B6C4-2800D7DFCA78}" type="slidenum">
              <a:rPr lang="en-GB" smtClean="0"/>
              <a:t>47</a:t>
            </a:fld>
            <a:endParaRPr lang="en-GB"/>
          </a:p>
        </p:txBody>
      </p:sp>
    </p:spTree>
    <p:extLst>
      <p:ext uri="{BB962C8B-B14F-4D97-AF65-F5344CB8AC3E}">
        <p14:creationId xmlns:p14="http://schemas.microsoft.com/office/powerpoint/2010/main" val="24048234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48</a:t>
            </a:fld>
            <a:endParaRPr lang="en-GB"/>
          </a:p>
        </p:txBody>
      </p:sp>
    </p:spTree>
    <p:extLst>
      <p:ext uri="{BB962C8B-B14F-4D97-AF65-F5344CB8AC3E}">
        <p14:creationId xmlns:p14="http://schemas.microsoft.com/office/powerpoint/2010/main" val="13932748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49</a:t>
            </a:fld>
            <a:endParaRPr lang="en-GB"/>
          </a:p>
        </p:txBody>
      </p:sp>
    </p:spTree>
    <p:extLst>
      <p:ext uri="{BB962C8B-B14F-4D97-AF65-F5344CB8AC3E}">
        <p14:creationId xmlns:p14="http://schemas.microsoft.com/office/powerpoint/2010/main" val="2135367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5</a:t>
            </a:fld>
            <a:endParaRPr lang="en-GB"/>
          </a:p>
        </p:txBody>
      </p:sp>
    </p:spTree>
    <p:extLst>
      <p:ext uri="{BB962C8B-B14F-4D97-AF65-F5344CB8AC3E}">
        <p14:creationId xmlns:p14="http://schemas.microsoft.com/office/powerpoint/2010/main" val="38662802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50</a:t>
            </a:fld>
            <a:endParaRPr lang="en-GB"/>
          </a:p>
        </p:txBody>
      </p:sp>
    </p:spTree>
    <p:extLst>
      <p:ext uri="{BB962C8B-B14F-4D97-AF65-F5344CB8AC3E}">
        <p14:creationId xmlns:p14="http://schemas.microsoft.com/office/powerpoint/2010/main" val="18291079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51</a:t>
            </a:fld>
            <a:endParaRPr lang="en-GB"/>
          </a:p>
        </p:txBody>
      </p:sp>
    </p:spTree>
    <p:extLst>
      <p:ext uri="{BB962C8B-B14F-4D97-AF65-F5344CB8AC3E}">
        <p14:creationId xmlns:p14="http://schemas.microsoft.com/office/powerpoint/2010/main" val="866107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52</a:t>
            </a:fld>
            <a:endParaRPr lang="en-GB"/>
          </a:p>
        </p:txBody>
      </p:sp>
    </p:spTree>
    <p:extLst>
      <p:ext uri="{BB962C8B-B14F-4D97-AF65-F5344CB8AC3E}">
        <p14:creationId xmlns:p14="http://schemas.microsoft.com/office/powerpoint/2010/main" val="8221348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9F593F5-492F-4505-B6C4-2800D7DFCA78}" type="slidenum">
              <a:rPr lang="en-GB" smtClean="0"/>
              <a:t>53</a:t>
            </a:fld>
            <a:endParaRPr lang="en-GB"/>
          </a:p>
        </p:txBody>
      </p:sp>
    </p:spTree>
    <p:extLst>
      <p:ext uri="{BB962C8B-B14F-4D97-AF65-F5344CB8AC3E}">
        <p14:creationId xmlns:p14="http://schemas.microsoft.com/office/powerpoint/2010/main" val="462622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F593F5-492F-4505-B6C4-2800D7DFCA78}" type="slidenum">
              <a:rPr lang="en-GB" smtClean="0"/>
              <a:t>54</a:t>
            </a:fld>
            <a:endParaRPr lang="en-GB"/>
          </a:p>
        </p:txBody>
      </p:sp>
    </p:spTree>
    <p:extLst>
      <p:ext uri="{BB962C8B-B14F-4D97-AF65-F5344CB8AC3E}">
        <p14:creationId xmlns:p14="http://schemas.microsoft.com/office/powerpoint/2010/main" val="15610183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F593F5-492F-4505-B6C4-2800D7DFCA78}" type="slidenum">
              <a:rPr lang="en-GB" smtClean="0"/>
              <a:t>55</a:t>
            </a:fld>
            <a:endParaRPr lang="en-GB"/>
          </a:p>
        </p:txBody>
      </p:sp>
    </p:spTree>
    <p:extLst>
      <p:ext uri="{BB962C8B-B14F-4D97-AF65-F5344CB8AC3E}">
        <p14:creationId xmlns:p14="http://schemas.microsoft.com/office/powerpoint/2010/main" val="31312152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F593F5-492F-4505-B6C4-2800D7DFCA78}" type="slidenum">
              <a:rPr lang="en-GB" smtClean="0"/>
              <a:t>56</a:t>
            </a:fld>
            <a:endParaRPr lang="en-GB"/>
          </a:p>
        </p:txBody>
      </p:sp>
    </p:spTree>
    <p:extLst>
      <p:ext uri="{BB962C8B-B14F-4D97-AF65-F5344CB8AC3E}">
        <p14:creationId xmlns:p14="http://schemas.microsoft.com/office/powerpoint/2010/main" val="15865389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5"/>
          </p:nvPr>
        </p:nvSpPr>
        <p:spPr/>
        <p:txBody>
          <a:bodyPr/>
          <a:lstStyle/>
          <a:p>
            <a:fld id="{79F593F5-492F-4505-B6C4-2800D7DFCA78}" type="slidenum">
              <a:rPr lang="en-GB" smtClean="0"/>
              <a:t>57</a:t>
            </a:fld>
            <a:endParaRPr lang="en-GB"/>
          </a:p>
        </p:txBody>
      </p:sp>
    </p:spTree>
    <p:extLst>
      <p:ext uri="{BB962C8B-B14F-4D97-AF65-F5344CB8AC3E}">
        <p14:creationId xmlns:p14="http://schemas.microsoft.com/office/powerpoint/2010/main" val="4137335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F593F5-492F-4505-B6C4-2800D7DFCA78}" type="slidenum">
              <a:rPr lang="en-GB" smtClean="0"/>
              <a:t>6</a:t>
            </a:fld>
            <a:endParaRPr lang="en-GB"/>
          </a:p>
        </p:txBody>
      </p:sp>
    </p:spTree>
    <p:extLst>
      <p:ext uri="{BB962C8B-B14F-4D97-AF65-F5344CB8AC3E}">
        <p14:creationId xmlns:p14="http://schemas.microsoft.com/office/powerpoint/2010/main" val="83346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9F593F5-492F-4505-B6C4-2800D7DFCA78}" type="slidenum">
              <a:rPr lang="en-GB" smtClean="0"/>
              <a:t>7</a:t>
            </a:fld>
            <a:endParaRPr lang="en-GB"/>
          </a:p>
        </p:txBody>
      </p:sp>
    </p:spTree>
    <p:extLst>
      <p:ext uri="{BB962C8B-B14F-4D97-AF65-F5344CB8AC3E}">
        <p14:creationId xmlns:p14="http://schemas.microsoft.com/office/powerpoint/2010/main" val="700786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9F593F5-492F-4505-B6C4-2800D7DFCA78}" type="slidenum">
              <a:rPr lang="en-GB" smtClean="0"/>
              <a:t>8</a:t>
            </a:fld>
            <a:endParaRPr lang="en-GB"/>
          </a:p>
        </p:txBody>
      </p:sp>
    </p:spTree>
    <p:extLst>
      <p:ext uri="{BB962C8B-B14F-4D97-AF65-F5344CB8AC3E}">
        <p14:creationId xmlns:p14="http://schemas.microsoft.com/office/powerpoint/2010/main" val="3690362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258">
              <a:defRPr/>
            </a:pPr>
            <a:endParaRPr lang="en-GB" b="1" dirty="0"/>
          </a:p>
        </p:txBody>
      </p:sp>
      <p:sp>
        <p:nvSpPr>
          <p:cNvPr id="4" name="Slide Number Placeholder 3"/>
          <p:cNvSpPr>
            <a:spLocks noGrp="1"/>
          </p:cNvSpPr>
          <p:nvPr>
            <p:ph type="sldNum" sz="quarter" idx="5"/>
          </p:nvPr>
        </p:nvSpPr>
        <p:spPr/>
        <p:txBody>
          <a:bodyPr/>
          <a:lstStyle/>
          <a:p>
            <a:pPr marL="0" marR="0" lvl="0" indent="0" algn="r" defTabSz="462138" rtl="0" eaLnBrk="1" fontAlgn="auto" latinLnBrk="0" hangingPunct="1">
              <a:lnSpc>
                <a:spcPct val="100000"/>
              </a:lnSpc>
              <a:spcBef>
                <a:spcPts val="0"/>
              </a:spcBef>
              <a:spcAft>
                <a:spcPts val="0"/>
              </a:spcAft>
              <a:buClrTx/>
              <a:buSzTx/>
              <a:buFontTx/>
              <a:buNone/>
              <a:tabLst/>
              <a:defRPr/>
            </a:pPr>
            <a:fld id="{2F93F733-BE17-45AB-B69C-D4DC6D530660}"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138"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2825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656395"/>
            <a:ext cx="10363200" cy="1324950"/>
          </a:xfrm>
        </p:spPr>
        <p:txBody>
          <a:bodyPr anchor="b">
            <a:noAutofit/>
          </a:bodyPr>
          <a:lstStyle>
            <a:lvl1pPr algn="ctr">
              <a:defRPr sz="4800" b="1">
                <a:solidFill>
                  <a:srgbClr val="002060"/>
                </a:solidFill>
              </a:defRPr>
            </a:lvl1pPr>
          </a:lstStyle>
          <a:p>
            <a:r>
              <a:rPr lang="en-US"/>
              <a:t>Title</a:t>
            </a:r>
          </a:p>
        </p:txBody>
      </p:sp>
      <p:sp>
        <p:nvSpPr>
          <p:cNvPr id="3" name="Subtitle 2"/>
          <p:cNvSpPr>
            <a:spLocks noGrp="1"/>
          </p:cNvSpPr>
          <p:nvPr>
            <p:ph type="subTitle" idx="1" hasCustomPrompt="1"/>
          </p:nvPr>
        </p:nvSpPr>
        <p:spPr>
          <a:xfrm>
            <a:off x="1524000" y="5263965"/>
            <a:ext cx="9144000" cy="365125"/>
          </a:xfrm>
        </p:spPr>
        <p:txBody>
          <a:bodyPr>
            <a:normAutofit/>
          </a:bodyPr>
          <a:lstStyle>
            <a:lvl1pPr marL="0" indent="0" algn="ctr">
              <a:buNone/>
              <a:defRPr sz="3200" b="1" baseline="300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pic>
        <p:nvPicPr>
          <p:cNvPr id="7" name="Picture 6">
            <a:extLst>
              <a:ext uri="{FF2B5EF4-FFF2-40B4-BE49-F238E27FC236}">
                <a16:creationId xmlns:a16="http://schemas.microsoft.com/office/drawing/2014/main" id="{8938F15D-FCCC-B741-954E-115B4D2A0A4F}"/>
              </a:ext>
            </a:extLst>
          </p:cNvPr>
          <p:cNvPicPr>
            <a:picLocks noChangeAspect="1"/>
          </p:cNvPicPr>
          <p:nvPr userDrawn="1"/>
        </p:nvPicPr>
        <p:blipFill>
          <a:blip r:embed="rId2"/>
          <a:stretch>
            <a:fillRect/>
          </a:stretch>
        </p:blipFill>
        <p:spPr>
          <a:xfrm>
            <a:off x="3313461" y="2116435"/>
            <a:ext cx="5565079" cy="2783898"/>
          </a:xfrm>
          <a:prstGeom prst="rect">
            <a:avLst/>
          </a:prstGeom>
        </p:spPr>
      </p:pic>
      <p:sp>
        <p:nvSpPr>
          <p:cNvPr id="8" name="Rectangle 7">
            <a:extLst>
              <a:ext uri="{FF2B5EF4-FFF2-40B4-BE49-F238E27FC236}">
                <a16:creationId xmlns:a16="http://schemas.microsoft.com/office/drawing/2014/main" id="{A702B4EA-5792-0A89-8A86-A52EC15FC2C6}"/>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284681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06419335-E17E-B2A7-23D3-A2CCBFB77EAB}"/>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597723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D5FE3D5-90D8-80AA-7D23-45A3BE8BD9B6}"/>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389189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8DF1B99-B0C9-477F-B3A2-7ED040C4E0B5}"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2042421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DF1B99-B0C9-477F-B3A2-7ED040C4E0B5}"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2936933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DF1B99-B0C9-477F-B3A2-7ED040C4E0B5}"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3901780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8DF1B99-B0C9-477F-B3A2-7ED040C4E0B5}" type="datetimeFigureOut">
              <a:rPr lang="en-GB" smtClean="0"/>
              <a:t>07/10/2024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62598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8DF1B99-B0C9-477F-B3A2-7ED040C4E0B5}" type="datetimeFigureOut">
              <a:rPr lang="en-GB" smtClean="0"/>
              <a:t>07/10/2024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3084976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8DF1B99-B0C9-477F-B3A2-7ED040C4E0B5}" type="datetimeFigureOut">
              <a:rPr lang="en-GB" smtClean="0"/>
              <a:t>07/10/2024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1329024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F1B99-B0C9-477F-B3A2-7ED040C4E0B5}" type="datetimeFigureOut">
              <a:rPr lang="en-GB" smtClean="0"/>
              <a:t>07/10/2024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3459666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DF1B99-B0C9-477F-B3A2-7ED040C4E0B5}" type="datetimeFigureOut">
              <a:rPr lang="en-GB" smtClean="0"/>
              <a:t>07/10/2024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2866394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85657"/>
            <a:ext cx="10515600" cy="762633"/>
          </a:xfrm>
          <a:ln>
            <a:solidFill>
              <a:srgbClr val="0420AC"/>
            </a:solidFill>
          </a:ln>
        </p:spPr>
        <p:txBody>
          <a:bodyPr/>
          <a:lstStyle>
            <a:lvl1pPr algn="ctr">
              <a:defRPr/>
            </a:lvl1pPr>
          </a:lstStyle>
          <a:p>
            <a:r>
              <a:rPr lang="en-US"/>
              <a:t>Click to edit Master title style</a:t>
            </a:r>
          </a:p>
        </p:txBody>
      </p:sp>
      <p:sp>
        <p:nvSpPr>
          <p:cNvPr id="3" name="Content Placeholder 2"/>
          <p:cNvSpPr>
            <a:spLocks noGrp="1"/>
          </p:cNvSpPr>
          <p:nvPr>
            <p:ph idx="1"/>
          </p:nvPr>
        </p:nvSpPr>
        <p:spPr>
          <a:xfrm>
            <a:off x="838200" y="1419647"/>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344262B-8917-EB22-335E-4418EAEC820C}"/>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842632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DF1B99-B0C9-477F-B3A2-7ED040C4E0B5}" type="datetimeFigureOut">
              <a:rPr lang="en-GB" smtClean="0"/>
              <a:t>07/10/2024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900655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DF1B99-B0C9-477F-B3A2-7ED040C4E0B5}"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579828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DF1B99-B0C9-477F-B3A2-7ED040C4E0B5}" type="datetimeFigureOut">
              <a:rPr lang="en-GB" smtClean="0"/>
              <a:t>07/10/2024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747F2B-7AED-4A0D-AA30-788CE124EA1E}" type="slidenum">
              <a:rPr lang="en-GB" smtClean="0"/>
              <a:t>‹#›</a:t>
            </a:fld>
            <a:endParaRPr lang="en-GB"/>
          </a:p>
        </p:txBody>
      </p:sp>
    </p:spTree>
    <p:extLst>
      <p:ext uri="{BB962C8B-B14F-4D97-AF65-F5344CB8AC3E}">
        <p14:creationId xmlns:p14="http://schemas.microsoft.com/office/powerpoint/2010/main" val="370540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656395"/>
            <a:ext cx="10363200" cy="1324950"/>
          </a:xfrm>
        </p:spPr>
        <p:txBody>
          <a:bodyPr anchor="b">
            <a:noAutofit/>
          </a:bodyPr>
          <a:lstStyle>
            <a:lvl1pPr algn="ctr">
              <a:defRPr sz="4800" b="1">
                <a:solidFill>
                  <a:srgbClr val="002060"/>
                </a:solidFill>
              </a:defRPr>
            </a:lvl1pPr>
          </a:lstStyle>
          <a:p>
            <a:r>
              <a:rPr lang="en-US"/>
              <a:t>Title</a:t>
            </a:r>
          </a:p>
        </p:txBody>
      </p:sp>
      <p:sp>
        <p:nvSpPr>
          <p:cNvPr id="3" name="Subtitle 2"/>
          <p:cNvSpPr>
            <a:spLocks noGrp="1"/>
          </p:cNvSpPr>
          <p:nvPr>
            <p:ph type="subTitle" idx="1" hasCustomPrompt="1"/>
          </p:nvPr>
        </p:nvSpPr>
        <p:spPr>
          <a:xfrm>
            <a:off x="1524000" y="5263965"/>
            <a:ext cx="9144000" cy="365125"/>
          </a:xfrm>
        </p:spPr>
        <p:txBody>
          <a:bodyPr>
            <a:normAutofit/>
          </a:bodyPr>
          <a:lstStyle>
            <a:lvl1pPr marL="0" indent="0" algn="ctr">
              <a:buNone/>
              <a:defRPr sz="3200" b="1" baseline="3000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pic>
        <p:nvPicPr>
          <p:cNvPr id="7" name="Picture 6">
            <a:extLst>
              <a:ext uri="{FF2B5EF4-FFF2-40B4-BE49-F238E27FC236}">
                <a16:creationId xmlns:a16="http://schemas.microsoft.com/office/drawing/2014/main" id="{8938F15D-FCCC-B741-954E-115B4D2A0A4F}"/>
              </a:ext>
            </a:extLst>
          </p:cNvPr>
          <p:cNvPicPr>
            <a:picLocks noChangeAspect="1"/>
          </p:cNvPicPr>
          <p:nvPr userDrawn="1"/>
        </p:nvPicPr>
        <p:blipFill>
          <a:blip r:embed="rId2"/>
          <a:stretch>
            <a:fillRect/>
          </a:stretch>
        </p:blipFill>
        <p:spPr>
          <a:xfrm>
            <a:off x="3313461" y="2116435"/>
            <a:ext cx="5565079" cy="2783898"/>
          </a:xfrm>
          <a:prstGeom prst="rect">
            <a:avLst/>
          </a:prstGeom>
        </p:spPr>
      </p:pic>
      <p:sp>
        <p:nvSpPr>
          <p:cNvPr id="8" name="Rectangle 7">
            <a:extLst>
              <a:ext uri="{FF2B5EF4-FFF2-40B4-BE49-F238E27FC236}">
                <a16:creationId xmlns:a16="http://schemas.microsoft.com/office/drawing/2014/main" id="{A702B4EA-5792-0A89-8A86-A52EC15FC2C6}"/>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587628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85657"/>
            <a:ext cx="10515600" cy="762633"/>
          </a:xfrm>
          <a:ln>
            <a:solidFill>
              <a:srgbClr val="0420AC"/>
            </a:solidFill>
          </a:ln>
        </p:spPr>
        <p:txBody>
          <a:bodyPr/>
          <a:lstStyle>
            <a:lvl1pPr algn="ctr">
              <a:defRPr/>
            </a:lvl1pPr>
          </a:lstStyle>
          <a:p>
            <a:r>
              <a:rPr lang="en-US"/>
              <a:t>Click to edit Master title style</a:t>
            </a:r>
          </a:p>
        </p:txBody>
      </p:sp>
      <p:sp>
        <p:nvSpPr>
          <p:cNvPr id="3" name="Content Placeholder 2"/>
          <p:cNvSpPr>
            <a:spLocks noGrp="1"/>
          </p:cNvSpPr>
          <p:nvPr>
            <p:ph idx="1"/>
          </p:nvPr>
        </p:nvSpPr>
        <p:spPr>
          <a:xfrm>
            <a:off x="838200" y="1419647"/>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344262B-8917-EB22-335E-4418EAEC820C}"/>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354989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rgbClr val="002060"/>
                </a:solidFill>
              </a:defRPr>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00206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Rectangle 7">
            <a:extLst>
              <a:ext uri="{FF2B5EF4-FFF2-40B4-BE49-F238E27FC236}">
                <a16:creationId xmlns:a16="http://schemas.microsoft.com/office/drawing/2014/main" id="{1EF832C5-7E5A-1B4A-E2EB-8796CEEFDA06}"/>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853137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C24E53F5-B3FC-37A3-854A-E9B7546E5167}"/>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125438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5B99199C-A2AD-6E18-4CE4-363E655CC8A5}"/>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151026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CFF055C6-2C9F-43F2-803D-CA5D70BAB727}" type="datetimeFigureOut">
              <a:rPr lang="en-GB" smtClean="0"/>
              <a:t>07/10/2024</a:t>
            </a:fld>
            <a:endParaRPr lang="en-GB"/>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C1BD93C-EFF1-444B-9E03-D20EDDE710E1}" type="slidenum">
              <a:rPr lang="en-GB" smtClean="0"/>
              <a:t>‹#›</a:t>
            </a:fld>
            <a:endParaRPr lang="en-GB"/>
          </a:p>
        </p:txBody>
      </p:sp>
      <p:sp>
        <p:nvSpPr>
          <p:cNvPr id="7" name="Rectangle 6">
            <a:extLst>
              <a:ext uri="{FF2B5EF4-FFF2-40B4-BE49-F238E27FC236}">
                <a16:creationId xmlns:a16="http://schemas.microsoft.com/office/drawing/2014/main" id="{FBD5D7DA-B939-B342-2344-531FAFA62A2B}"/>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979265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FD6AC8-B55D-24ED-8573-7C48D76EDB22}"/>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476338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solidFill>
                  <a:srgbClr val="002060"/>
                </a:solidFill>
              </a:defRPr>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00206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Rectangle 7">
            <a:extLst>
              <a:ext uri="{FF2B5EF4-FFF2-40B4-BE49-F238E27FC236}">
                <a16:creationId xmlns:a16="http://schemas.microsoft.com/office/drawing/2014/main" id="{1EF832C5-7E5A-1B4A-E2EB-8796CEEFDA06}"/>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122155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17496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332D9A0E-7834-AB1B-BF5A-3AC11F3818ED}"/>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318655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06419335-E17E-B2A7-23D3-A2CCBFB77EAB}"/>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884759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D5FE3D5-90D8-80AA-7D23-45A3BE8BD9B6}"/>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055376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4221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334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0254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40261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0549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1758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C24E53F5-B3FC-37A3-854A-E9B7546E5167}"/>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8169381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219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135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036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963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643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5B99199C-A2AD-6E18-4CE4-363E655CC8A5}"/>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06298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CFF055C6-2C9F-43F2-803D-CA5D70BAB727}" type="datetimeFigureOut">
              <a:rPr lang="en-GB" smtClean="0"/>
              <a:t>07/10/2024</a:t>
            </a:fld>
            <a:endParaRPr lang="en-GB"/>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5C1BD93C-EFF1-444B-9E03-D20EDDE710E1}" type="slidenum">
              <a:rPr lang="en-GB" smtClean="0"/>
              <a:t>‹#›</a:t>
            </a:fld>
            <a:endParaRPr lang="en-GB"/>
          </a:p>
        </p:txBody>
      </p:sp>
      <p:sp>
        <p:nvSpPr>
          <p:cNvPr id="7" name="Rectangle 6">
            <a:extLst>
              <a:ext uri="{FF2B5EF4-FFF2-40B4-BE49-F238E27FC236}">
                <a16:creationId xmlns:a16="http://schemas.microsoft.com/office/drawing/2014/main" id="{FBD5D7DA-B939-B342-2344-531FAFA62A2B}"/>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081102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FD6AC8-B55D-24ED-8573-7C48D76EDB22}"/>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054843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3282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332D9A0E-7834-AB1B-BF5A-3AC11F3818ED}"/>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000985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6DE981E-FAAF-BBAC-98CB-7D39AF0BCF5A}"/>
              </a:ext>
            </a:extLst>
          </p:cNvPr>
          <p:cNvSpPr/>
          <p:nvPr userDrawn="1"/>
        </p:nvSpPr>
        <p:spPr>
          <a:xfrm>
            <a:off x="0" y="6492874"/>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t>R  E  S  P  E  C  T    +    L  O  V  E    +    I  N  T  E  G  R  I  T  Y    +    S  E  R  V  I  C  E    +    R  E  S  I  L  I  E  N  C  E</a:t>
            </a:r>
          </a:p>
        </p:txBody>
      </p:sp>
      <p:sp>
        <p:nvSpPr>
          <p:cNvPr id="8" name="Rectangle 7">
            <a:extLst>
              <a:ext uri="{FF2B5EF4-FFF2-40B4-BE49-F238E27FC236}">
                <a16:creationId xmlns:a16="http://schemas.microsoft.com/office/drawing/2014/main" id="{B024059D-7E86-72B7-16D2-1F04E7838CF1}"/>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4237276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DF1B99-B0C9-477F-B3A2-7ED040C4E0B5}" type="datetimeFigureOut">
              <a:rPr lang="en-GB" smtClean="0"/>
              <a:t>07/10/2024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747F2B-7AED-4A0D-AA30-788CE124EA1E}" type="slidenum">
              <a:rPr lang="en-GB" smtClean="0"/>
              <a:t>‹#›</a:t>
            </a:fld>
            <a:endParaRPr lang="en-GB"/>
          </a:p>
        </p:txBody>
      </p:sp>
    </p:spTree>
    <p:extLst>
      <p:ext uri="{BB962C8B-B14F-4D97-AF65-F5344CB8AC3E}">
        <p14:creationId xmlns:p14="http://schemas.microsoft.com/office/powerpoint/2010/main" val="4294721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6DE981E-FAAF-BBAC-98CB-7D39AF0BCF5A}"/>
              </a:ext>
            </a:extLst>
          </p:cNvPr>
          <p:cNvSpPr/>
          <p:nvPr userDrawn="1"/>
        </p:nvSpPr>
        <p:spPr>
          <a:xfrm>
            <a:off x="0" y="6492874"/>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t>R e s p e c t    †    L o v e    †    I n t e g r </a:t>
            </a:r>
            <a:r>
              <a:rPr lang="en-GB" sz="2400" err="1"/>
              <a:t>i</a:t>
            </a:r>
            <a:r>
              <a:rPr lang="en-GB" sz="2400"/>
              <a:t> t y    †    S e r v </a:t>
            </a:r>
            <a:r>
              <a:rPr lang="en-GB" sz="2400" err="1"/>
              <a:t>i</a:t>
            </a:r>
            <a:r>
              <a:rPr lang="en-GB" sz="2400"/>
              <a:t> c e    †    R e s </a:t>
            </a:r>
            <a:r>
              <a:rPr lang="en-GB" sz="2400" err="1"/>
              <a:t>i</a:t>
            </a:r>
            <a:r>
              <a:rPr lang="en-GB" sz="2400"/>
              <a:t> l </a:t>
            </a:r>
            <a:r>
              <a:rPr lang="en-GB" sz="2400" err="1"/>
              <a:t>i</a:t>
            </a:r>
            <a:r>
              <a:rPr lang="en-GB" sz="2400"/>
              <a:t> e n c e</a:t>
            </a:r>
          </a:p>
        </p:txBody>
      </p:sp>
      <p:sp>
        <p:nvSpPr>
          <p:cNvPr id="8" name="Rectangle 7">
            <a:extLst>
              <a:ext uri="{FF2B5EF4-FFF2-40B4-BE49-F238E27FC236}">
                <a16:creationId xmlns:a16="http://schemas.microsoft.com/office/drawing/2014/main" id="{B024059D-7E86-72B7-16D2-1F04E7838CF1}"/>
              </a:ext>
            </a:extLst>
          </p:cNvPr>
          <p:cNvSpPr/>
          <p:nvPr userDrawn="1"/>
        </p:nvSpPr>
        <p:spPr>
          <a:xfrm>
            <a:off x="0" y="0"/>
            <a:ext cx="12192000" cy="365126"/>
          </a:xfrm>
          <a:prstGeom prst="rect">
            <a:avLst/>
          </a:prstGeom>
          <a:solidFill>
            <a:srgbClr val="0420AC"/>
          </a:solidFill>
          <a:ln>
            <a:solidFill>
              <a:srgbClr val="0420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9537893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10/7/2024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57512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14.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14.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14.jpe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14.jpe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14.jpeg"/><Relationship Id="rId4" Type="http://schemas.openxmlformats.org/officeDocument/2006/relationships/image" Target="../media/image18.jpeg"/><Relationship Id="rId9"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4.jpeg"/><Relationship Id="rId10" Type="http://schemas.openxmlformats.org/officeDocument/2006/relationships/image" Target="../media/image31.png"/><Relationship Id="rId4" Type="http://schemas.openxmlformats.org/officeDocument/2006/relationships/image" Target="../media/image18.jpeg"/><Relationship Id="rId9"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7" Type="http://schemas.microsoft.com/office/2007/relationships/hdphoto" Target="../media/hdphoto1.wdp"/><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C4A33-1807-486B-8857-755A5983F521}"/>
              </a:ext>
            </a:extLst>
          </p:cNvPr>
          <p:cNvSpPr>
            <a:spLocks noGrp="1"/>
          </p:cNvSpPr>
          <p:nvPr>
            <p:ph type="ctrTitle"/>
          </p:nvPr>
        </p:nvSpPr>
        <p:spPr/>
        <p:txBody>
          <a:bodyPr/>
          <a:lstStyle/>
          <a:p>
            <a:r>
              <a:rPr lang="en-GB">
                <a:latin typeface="Calibri"/>
                <a:cs typeface="Calibri"/>
              </a:rPr>
              <a:t>Parent/Carer Information Evening Y10</a:t>
            </a:r>
          </a:p>
        </p:txBody>
      </p:sp>
      <p:sp>
        <p:nvSpPr>
          <p:cNvPr id="3" name="Subtitle 2">
            <a:extLst>
              <a:ext uri="{FF2B5EF4-FFF2-40B4-BE49-F238E27FC236}">
                <a16:creationId xmlns:a16="http://schemas.microsoft.com/office/drawing/2014/main" id="{24842046-F956-2E8F-7581-036269170EA8}"/>
              </a:ext>
            </a:extLst>
          </p:cNvPr>
          <p:cNvSpPr>
            <a:spLocks noGrp="1"/>
          </p:cNvSpPr>
          <p:nvPr>
            <p:ph type="subTitle" idx="1"/>
          </p:nvPr>
        </p:nvSpPr>
        <p:spPr/>
        <p:txBody>
          <a:bodyPr>
            <a:normAutofit lnSpcReduction="10000"/>
          </a:bodyPr>
          <a:lstStyle/>
          <a:p>
            <a:r>
              <a:rPr lang="en-GB" dirty="0"/>
              <a:t>11th September 2024</a:t>
            </a:r>
          </a:p>
        </p:txBody>
      </p:sp>
    </p:spTree>
    <p:extLst>
      <p:ext uri="{BB962C8B-B14F-4D97-AF65-F5344CB8AC3E}">
        <p14:creationId xmlns:p14="http://schemas.microsoft.com/office/powerpoint/2010/main" val="4204251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E915-DF46-B356-B70E-7B1E38F9383F}"/>
              </a:ext>
            </a:extLst>
          </p:cNvPr>
          <p:cNvSpPr>
            <a:spLocks noGrp="1"/>
          </p:cNvSpPr>
          <p:nvPr>
            <p:ph type="title"/>
          </p:nvPr>
        </p:nvSpPr>
        <p:spPr/>
        <p:txBody>
          <a:bodyPr/>
          <a:lstStyle/>
          <a:p>
            <a:r>
              <a:rPr lang="en-GB"/>
              <a:t>How do I achieve well?</a:t>
            </a:r>
          </a:p>
        </p:txBody>
      </p:sp>
    </p:spTree>
    <p:extLst>
      <p:ext uri="{BB962C8B-B14F-4D97-AF65-F5344CB8AC3E}">
        <p14:creationId xmlns:p14="http://schemas.microsoft.com/office/powerpoint/2010/main" val="2498349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30CF1-28B4-0018-A797-7FD0C14FFA61}"/>
              </a:ext>
            </a:extLst>
          </p:cNvPr>
          <p:cNvSpPr>
            <a:spLocks noGrp="1"/>
          </p:cNvSpPr>
          <p:nvPr>
            <p:ph type="title"/>
          </p:nvPr>
        </p:nvSpPr>
        <p:spPr/>
        <p:txBody>
          <a:bodyPr/>
          <a:lstStyle/>
          <a:p>
            <a:r>
              <a:rPr lang="en-GB"/>
              <a:t>Get what you want by studying hard</a:t>
            </a:r>
          </a:p>
        </p:txBody>
      </p:sp>
      <p:sp>
        <p:nvSpPr>
          <p:cNvPr id="4" name="TextBox 3">
            <a:extLst>
              <a:ext uri="{FF2B5EF4-FFF2-40B4-BE49-F238E27FC236}">
                <a16:creationId xmlns:a16="http://schemas.microsoft.com/office/drawing/2014/main" id="{0FF21297-9C59-EEC2-B570-A07076B1F10A}"/>
              </a:ext>
            </a:extLst>
          </p:cNvPr>
          <p:cNvSpPr txBox="1"/>
          <p:nvPr/>
        </p:nvSpPr>
        <p:spPr>
          <a:xfrm>
            <a:off x="129666" y="1543049"/>
            <a:ext cx="5772150" cy="4431983"/>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Calibri" panose="020F0502020204030204"/>
                <a:ea typeface="+mn-ea"/>
                <a:cs typeface="+mn-cs"/>
              </a:rPr>
              <a:t>There’s nobody in this world that is going to get you what you want.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uLnTx/>
                <a:uFillTx/>
                <a:latin typeface="Calibri" panose="020F0502020204030204"/>
                <a:ea typeface="+mn-ea"/>
                <a:cs typeface="+mn-cs"/>
              </a:rPr>
              <a:t>You’re going to have to go out there and </a:t>
            </a:r>
            <a:r>
              <a:rPr kumimoji="0" lang="en-GB" sz="3600" b="1" i="0" u="none" strike="noStrike" kern="1200" cap="none" spc="0" normalizeH="0" baseline="0" noProof="0">
                <a:ln>
                  <a:noFill/>
                </a:ln>
                <a:solidFill>
                  <a:prstClr val="white"/>
                </a:solidFill>
                <a:effectLst/>
                <a:uLnTx/>
                <a:uFillTx/>
                <a:latin typeface="Calibri" panose="020F0502020204030204"/>
                <a:ea typeface="+mn-ea"/>
                <a:cs typeface="+mn-cs"/>
              </a:rPr>
              <a:t>get what you want by studying hard</a:t>
            </a:r>
            <a:r>
              <a:rPr kumimoji="0" lang="en-GB" sz="3600" b="0" i="0" u="none" strike="noStrike" kern="1200" cap="none" spc="0" normalizeH="0" baseline="0" noProof="0">
                <a:ln>
                  <a:noFill/>
                </a:ln>
                <a:solidFill>
                  <a:prstClr val="white"/>
                </a:solidFill>
                <a:effectLst/>
                <a:uLnTx/>
                <a:uFillTx/>
                <a:latin typeface="Calibri" panose="020F0502020204030204"/>
                <a:ea typeface="+mn-ea"/>
                <a:cs typeface="+mn-cs"/>
              </a:rPr>
              <a:t>.</a:t>
            </a:r>
          </a:p>
        </p:txBody>
      </p:sp>
      <p:pic>
        <p:nvPicPr>
          <p:cNvPr id="1028" name="Picture 4" descr="Good Things, Work Hard Poster – SchoolPosters.com LLC">
            <a:extLst>
              <a:ext uri="{FF2B5EF4-FFF2-40B4-BE49-F238E27FC236}">
                <a16:creationId xmlns:a16="http://schemas.microsoft.com/office/drawing/2014/main" id="{0F04E414-DB6E-B110-ED07-D932C3647F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57"/>
          <a:stretch/>
        </p:blipFill>
        <p:spPr bwMode="auto">
          <a:xfrm>
            <a:off x="6027698" y="1543049"/>
            <a:ext cx="2927693" cy="443198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ard work beats talent lettering 26692385 Vector Art at Vecteezy">
            <a:extLst>
              <a:ext uri="{FF2B5EF4-FFF2-40B4-BE49-F238E27FC236}">
                <a16:creationId xmlns:a16="http://schemas.microsoft.com/office/drawing/2014/main" id="{C59BB4AC-A965-02D1-1221-D02F427D4C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538" y="2376618"/>
            <a:ext cx="3013796" cy="301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876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E915-DF46-B356-B70E-7B1E38F9383F}"/>
              </a:ext>
            </a:extLst>
          </p:cNvPr>
          <p:cNvSpPr>
            <a:spLocks noGrp="1"/>
          </p:cNvSpPr>
          <p:nvPr>
            <p:ph type="title"/>
          </p:nvPr>
        </p:nvSpPr>
        <p:spPr/>
        <p:txBody>
          <a:bodyPr/>
          <a:lstStyle/>
          <a:p>
            <a:r>
              <a:rPr lang="en-GB"/>
              <a:t>How do I achieve well?</a:t>
            </a:r>
          </a:p>
        </p:txBody>
      </p:sp>
      <p:sp>
        <p:nvSpPr>
          <p:cNvPr id="3" name="Content Placeholder 2">
            <a:extLst>
              <a:ext uri="{FF2B5EF4-FFF2-40B4-BE49-F238E27FC236}">
                <a16:creationId xmlns:a16="http://schemas.microsoft.com/office/drawing/2014/main" id="{82CC8F20-9DD0-AFBA-0B28-C4CF82BF420B}"/>
              </a:ext>
            </a:extLst>
          </p:cNvPr>
          <p:cNvSpPr>
            <a:spLocks noGrp="1"/>
          </p:cNvSpPr>
          <p:nvPr>
            <p:ph idx="1"/>
          </p:nvPr>
        </p:nvSpPr>
        <p:spPr/>
        <p:txBody>
          <a:bodyPr/>
          <a:lstStyle/>
          <a:p>
            <a:pPr marL="514350" indent="-514350">
              <a:buFont typeface="+mj-lt"/>
              <a:buAutoNum type="arabicPeriod"/>
            </a:pPr>
            <a:r>
              <a:rPr lang="en-GB" b="1"/>
              <a:t>Study hard </a:t>
            </a:r>
            <a:r>
              <a:rPr lang="en-GB"/>
              <a:t>– 100% effort, 100% of the time.</a:t>
            </a:r>
          </a:p>
        </p:txBody>
      </p:sp>
      <p:pic>
        <p:nvPicPr>
          <p:cNvPr id="6" name="Picture 4" descr="Don't Study Too Hard – Warhawk Fitness Get-U-Fit BLOG">
            <a:extLst>
              <a:ext uri="{FF2B5EF4-FFF2-40B4-BE49-F238E27FC236}">
                <a16:creationId xmlns:a16="http://schemas.microsoft.com/office/drawing/2014/main" id="{87306899-D6D2-AA8F-F62A-D294F871E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23" y="1425605"/>
            <a:ext cx="678274" cy="45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900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30CF1-28B4-0018-A797-7FD0C14FFA61}"/>
              </a:ext>
            </a:extLst>
          </p:cNvPr>
          <p:cNvSpPr>
            <a:spLocks noGrp="1"/>
          </p:cNvSpPr>
          <p:nvPr>
            <p:ph type="title"/>
          </p:nvPr>
        </p:nvSpPr>
        <p:spPr/>
        <p:txBody>
          <a:bodyPr/>
          <a:lstStyle/>
          <a:p>
            <a:r>
              <a:rPr lang="en-GB"/>
              <a:t>Attitude is everything</a:t>
            </a:r>
          </a:p>
        </p:txBody>
      </p:sp>
      <p:pic>
        <p:nvPicPr>
          <p:cNvPr id="4098" name="Picture 2" descr="25 Never Give Up Quotes About Perseverance">
            <a:extLst>
              <a:ext uri="{FF2B5EF4-FFF2-40B4-BE49-F238E27FC236}">
                <a16:creationId xmlns:a16="http://schemas.microsoft.com/office/drawing/2014/main" id="{D6BF0BAA-1598-1E5D-EB64-EAAA1E62DF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59" t="18202" r="10968" b="22685"/>
          <a:stretch/>
        </p:blipFill>
        <p:spPr bwMode="auto">
          <a:xfrm>
            <a:off x="838200" y="1419646"/>
            <a:ext cx="4408203" cy="488590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wo guys on a bus | WORKING HARD.&#10;EVERYTHING GETS EASIER. HARDLY WORKING.&#10;EVERYTHING GETS HARDER. | image tagged in two guys on a bus | made w/ Imgflip meme maker">
            <a:extLst>
              <a:ext uri="{FF2B5EF4-FFF2-40B4-BE49-F238E27FC236}">
                <a16:creationId xmlns:a16="http://schemas.microsoft.com/office/drawing/2014/main" id="{24298BC2-766D-1A9C-5970-52FB735875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8850" y="1419645"/>
            <a:ext cx="5354950" cy="4885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208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Stay positive</a:t>
            </a:r>
          </a:p>
        </p:txBody>
      </p:sp>
      <p:sp>
        <p:nvSpPr>
          <p:cNvPr id="5" name="Rectangle 4"/>
          <p:cNvSpPr/>
          <p:nvPr/>
        </p:nvSpPr>
        <p:spPr>
          <a:xfrm>
            <a:off x="838200" y="1505840"/>
            <a:ext cx="5165132" cy="440120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50" normalizeH="0" baseline="0" noProof="0">
                <a:ln w="11430">
                  <a:solidFill>
                    <a:prstClr val="black"/>
                  </a:solidFill>
                </a:ln>
                <a:solidFill>
                  <a:srgbClr val="7030A0"/>
                </a:solidFill>
                <a:effectLst>
                  <a:glow rad="228600">
                    <a:srgbClr val="5B9BD5">
                      <a:satMod val="175000"/>
                      <a:alpha val="40000"/>
                    </a:srgbClr>
                  </a:glow>
                  <a:outerShdw blurRad="76200" dist="50800" dir="5400000" algn="tl" rotWithShape="0">
                    <a:srgbClr val="000000">
                      <a:alpha val="65000"/>
                    </a:srgbClr>
                  </a:outerShdw>
                </a:effectLst>
                <a:uLnTx/>
                <a:uFillTx/>
                <a:latin typeface="Calibri" panose="020F0502020204030204"/>
                <a:ea typeface="+mn-ea"/>
                <a:cs typeface="+mn-cs"/>
              </a:rPr>
              <a:t>We sometimes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50" normalizeH="0" baseline="0" noProof="0">
                <a:ln w="11430">
                  <a:solidFill>
                    <a:prstClr val="black"/>
                  </a:solidFill>
                </a:ln>
                <a:solidFill>
                  <a:srgbClr val="7030A0"/>
                </a:solidFill>
                <a:effectLst>
                  <a:glow rad="228600">
                    <a:srgbClr val="5B9BD5">
                      <a:satMod val="175000"/>
                      <a:alpha val="40000"/>
                    </a:srgbClr>
                  </a:glow>
                  <a:outerShdw blurRad="76200" dist="50800" dir="5400000" algn="tl" rotWithShape="0">
                    <a:srgbClr val="000000">
                      <a:alpha val="65000"/>
                    </a:srgbClr>
                  </a:outerShdw>
                </a:effectLst>
                <a:uLnTx/>
                <a:uFillTx/>
                <a:latin typeface="Calibri" panose="020F0502020204030204"/>
                <a:ea typeface="+mn-ea"/>
                <a:cs typeface="+mn-cs"/>
              </a:rPr>
              <a:t>have to fail 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50" normalizeH="0" baseline="0" noProof="0">
                <a:ln w="11430">
                  <a:solidFill>
                    <a:prstClr val="black"/>
                  </a:solidFill>
                </a:ln>
                <a:solidFill>
                  <a:srgbClr val="7030A0"/>
                </a:solidFill>
                <a:effectLst>
                  <a:glow rad="228600">
                    <a:srgbClr val="5B9BD5">
                      <a:satMod val="175000"/>
                      <a:alpha val="40000"/>
                    </a:srgbClr>
                  </a:glow>
                  <a:outerShdw blurRad="76200" dist="50800" dir="5400000" algn="tl" rotWithShape="0">
                    <a:srgbClr val="000000">
                      <a:alpha val="65000"/>
                    </a:srgbClr>
                  </a:outerShdw>
                </a:effectLst>
                <a:uLnTx/>
                <a:uFillTx/>
                <a:latin typeface="Calibri" panose="020F0502020204030204"/>
                <a:ea typeface="+mn-ea"/>
                <a:cs typeface="+mn-cs"/>
              </a:rPr>
              <a:t>order to know how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50" normalizeH="0" baseline="0" noProof="0">
                <a:ln w="11430">
                  <a:solidFill>
                    <a:prstClr val="black"/>
                  </a:solidFill>
                </a:ln>
                <a:solidFill>
                  <a:srgbClr val="7030A0"/>
                </a:solidFill>
                <a:effectLst>
                  <a:glow rad="228600">
                    <a:srgbClr val="5B9BD5">
                      <a:satMod val="175000"/>
                      <a:alpha val="40000"/>
                    </a:srgbClr>
                  </a:glow>
                  <a:outerShdw blurRad="76200" dist="50800" dir="5400000" algn="tl" rotWithShape="0">
                    <a:srgbClr val="000000">
                      <a:alpha val="65000"/>
                    </a:srgbClr>
                  </a:outerShdw>
                </a:effectLst>
                <a:uLnTx/>
                <a:uFillTx/>
                <a:latin typeface="Calibri" panose="020F0502020204030204"/>
                <a:ea typeface="+mn-ea"/>
                <a:cs typeface="+mn-cs"/>
              </a:rPr>
              <a:t>to succeed.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50" normalizeH="0" baseline="0" noProof="0">
              <a:ln w="11430">
                <a:solidFill>
                  <a:prstClr val="black"/>
                </a:solidFill>
              </a:ln>
              <a:solidFill>
                <a:srgbClr val="7030A0"/>
              </a:solidFill>
              <a:effectLst>
                <a:glow rad="228600">
                  <a:srgbClr val="5B9BD5">
                    <a:satMod val="175000"/>
                    <a:alpha val="40000"/>
                  </a:srgbClr>
                </a:glow>
                <a:outerShdw blurRad="76200" dist="50800" dir="5400000" algn="tl" rotWithShape="0">
                  <a:srgbClr val="000000">
                    <a:alpha val="65000"/>
                  </a:srgbClr>
                </a:outerShdw>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50" normalizeH="0" baseline="0" noProof="0">
                <a:ln w="11430">
                  <a:solidFill>
                    <a:prstClr val="black"/>
                  </a:solidFill>
                </a:ln>
                <a:solidFill>
                  <a:srgbClr val="7030A0"/>
                </a:solidFill>
                <a:effectLst>
                  <a:glow rad="228600">
                    <a:srgbClr val="5B9BD5">
                      <a:satMod val="175000"/>
                      <a:alpha val="40000"/>
                    </a:srgbClr>
                  </a:glow>
                  <a:outerShdw blurRad="76200" dist="50800" dir="5400000" algn="tl" rotWithShape="0">
                    <a:srgbClr val="000000">
                      <a:alpha val="65000"/>
                    </a:srgbClr>
                  </a:outerShdw>
                </a:effectLst>
                <a:uLnTx/>
                <a:uFillTx/>
                <a:latin typeface="Calibri" panose="020F0502020204030204"/>
                <a:ea typeface="+mn-ea"/>
                <a:cs typeface="+mn-cs"/>
              </a:rPr>
              <a:t>So do not be afraid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50" normalizeH="0" baseline="0" noProof="0">
                <a:ln w="11430">
                  <a:solidFill>
                    <a:prstClr val="black"/>
                  </a:solidFill>
                </a:ln>
                <a:solidFill>
                  <a:srgbClr val="7030A0"/>
                </a:solidFill>
                <a:effectLst>
                  <a:glow rad="228600">
                    <a:srgbClr val="5B9BD5">
                      <a:satMod val="175000"/>
                      <a:alpha val="40000"/>
                    </a:srgbClr>
                  </a:glow>
                  <a:outerShdw blurRad="76200" dist="50800" dir="5400000" algn="tl" rotWithShape="0">
                    <a:srgbClr val="000000">
                      <a:alpha val="65000"/>
                    </a:srgbClr>
                  </a:outerShdw>
                </a:effectLst>
                <a:uLnTx/>
                <a:uFillTx/>
                <a:latin typeface="Calibri" panose="020F0502020204030204"/>
                <a:ea typeface="+mn-ea"/>
                <a:cs typeface="+mn-cs"/>
              </a:rPr>
              <a:t>when things go wrong.</a:t>
            </a:r>
          </a:p>
        </p:txBody>
      </p:sp>
      <p:pic>
        <p:nvPicPr>
          <p:cNvPr id="55300" name="Picture 4" descr="http://www.teachmychildrenwell.com/wp-content/uploads/2009/09/never-give-up.jpg"/>
          <p:cNvPicPr>
            <a:picLocks noChangeAspect="1" noChangeArrowheads="1"/>
          </p:cNvPicPr>
          <p:nvPr/>
        </p:nvPicPr>
        <p:blipFill>
          <a:blip r:embed="rId3"/>
          <a:srcRect/>
          <a:stretch>
            <a:fillRect/>
          </a:stretch>
        </p:blipFill>
        <p:spPr bwMode="auto">
          <a:xfrm>
            <a:off x="7114062" y="1549476"/>
            <a:ext cx="4239738" cy="4313935"/>
          </a:xfrm>
          <a:prstGeom prst="rect">
            <a:avLst/>
          </a:prstGeom>
          <a:noFill/>
        </p:spPr>
      </p:pic>
    </p:spTree>
    <p:extLst>
      <p:ext uri="{BB962C8B-B14F-4D97-AF65-F5344CB8AC3E}">
        <p14:creationId xmlns:p14="http://schemas.microsoft.com/office/powerpoint/2010/main" val="1422597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BCE87-D8CF-4696-BFF2-3BC04846016D}"/>
              </a:ext>
            </a:extLst>
          </p:cNvPr>
          <p:cNvSpPr>
            <a:spLocks noGrp="1"/>
          </p:cNvSpPr>
          <p:nvPr>
            <p:ph type="title"/>
          </p:nvPr>
        </p:nvSpPr>
        <p:spPr/>
        <p:txBody>
          <a:bodyPr/>
          <a:lstStyle/>
          <a:p>
            <a:r>
              <a:rPr lang="en-GB" dirty="0"/>
              <a:t>2024 Results by Attitude to Learning</a:t>
            </a:r>
          </a:p>
        </p:txBody>
      </p:sp>
      <p:sp>
        <p:nvSpPr>
          <p:cNvPr id="3" name="Content Placeholder 2">
            <a:extLst>
              <a:ext uri="{FF2B5EF4-FFF2-40B4-BE49-F238E27FC236}">
                <a16:creationId xmlns:a16="http://schemas.microsoft.com/office/drawing/2014/main" id="{E19D7C1A-64A8-441E-AC82-429924FDD14B}"/>
              </a:ext>
            </a:extLst>
          </p:cNvPr>
          <p:cNvSpPr>
            <a:spLocks noGrp="1"/>
          </p:cNvSpPr>
          <p:nvPr>
            <p:ph idx="1"/>
          </p:nvPr>
        </p:nvSpPr>
        <p:spPr/>
        <p:txBody>
          <a:bodyPr/>
          <a:lstStyle/>
          <a:p>
            <a:pPr marL="0" indent="0">
              <a:buNone/>
            </a:pPr>
            <a:r>
              <a:rPr lang="en-GB" dirty="0"/>
              <a:t>The following table shows the link between attitude to learning and the average grade for our 2024 leavers:</a:t>
            </a:r>
          </a:p>
          <a:p>
            <a:pPr marL="0" indent="0">
              <a:buNone/>
            </a:pPr>
            <a:endParaRPr lang="en-GB" dirty="0"/>
          </a:p>
        </p:txBody>
      </p:sp>
      <p:graphicFrame>
        <p:nvGraphicFramePr>
          <p:cNvPr id="4" name="Table 3">
            <a:extLst>
              <a:ext uri="{FF2B5EF4-FFF2-40B4-BE49-F238E27FC236}">
                <a16:creationId xmlns:a16="http://schemas.microsoft.com/office/drawing/2014/main" id="{4BDFF657-5C29-4777-8A1B-68377937E0F9}"/>
              </a:ext>
            </a:extLst>
          </p:cNvPr>
          <p:cNvGraphicFramePr>
            <a:graphicFrameLocks noGrp="1"/>
          </p:cNvGraphicFramePr>
          <p:nvPr>
            <p:extLst/>
          </p:nvPr>
        </p:nvGraphicFramePr>
        <p:xfrm>
          <a:off x="1136342" y="2617363"/>
          <a:ext cx="9232776" cy="2883347"/>
        </p:xfrm>
        <a:graphic>
          <a:graphicData uri="http://schemas.openxmlformats.org/drawingml/2006/table">
            <a:tbl>
              <a:tblPr firstRow="1" firstCol="1" bandRow="1"/>
              <a:tblGrid>
                <a:gridCol w="6817033">
                  <a:extLst>
                    <a:ext uri="{9D8B030D-6E8A-4147-A177-3AD203B41FA5}">
                      <a16:colId xmlns:a16="http://schemas.microsoft.com/office/drawing/2014/main" val="3397103893"/>
                    </a:ext>
                  </a:extLst>
                </a:gridCol>
                <a:gridCol w="2415743">
                  <a:extLst>
                    <a:ext uri="{9D8B030D-6E8A-4147-A177-3AD203B41FA5}">
                      <a16:colId xmlns:a16="http://schemas.microsoft.com/office/drawing/2014/main" val="3258373081"/>
                    </a:ext>
                  </a:extLst>
                </a:gridCol>
              </a:tblGrid>
              <a:tr h="306546">
                <a:tc>
                  <a:txBody>
                    <a:bodyPr/>
                    <a:lstStyle/>
                    <a:p>
                      <a:pPr algn="ctr">
                        <a:lnSpc>
                          <a:spcPct val="107000"/>
                        </a:lnSpc>
                        <a:spcAft>
                          <a:spcPts val="0"/>
                        </a:spcAft>
                      </a:pPr>
                      <a:r>
                        <a:rPr lang="en-GB"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Attitude to Learning Groups</a:t>
                      </a:r>
                      <a:endParaRPr lang="en-GB"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Average grade</a:t>
                      </a:r>
                      <a:endParaRPr lang="en-GB"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8951897"/>
                  </a:ext>
                </a:extLst>
              </a:tr>
              <a:tr h="627333">
                <a:tc>
                  <a:txBody>
                    <a:bodyPr/>
                    <a:lstStyle/>
                    <a:p>
                      <a:pPr algn="l">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Students with A to L scores of 4 with some 3s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5.69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4016568"/>
                  </a:ext>
                </a:extLst>
              </a:tr>
              <a:tr h="627333">
                <a:tc>
                  <a:txBody>
                    <a:bodyPr/>
                    <a:lstStyle/>
                    <a:p>
                      <a:pPr algn="l">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Students mainly with A to L scores of 3 with some 4s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4.26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4045034"/>
                  </a:ext>
                </a:extLst>
              </a:tr>
              <a:tr h="627333">
                <a:tc>
                  <a:txBody>
                    <a:bodyPr/>
                    <a:lstStyle/>
                    <a:p>
                      <a:pPr algn="l">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Students mainly with A to L scores of 3 or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6458288"/>
                  </a:ext>
                </a:extLst>
              </a:tr>
              <a:tr h="627333">
                <a:tc>
                  <a:txBody>
                    <a:bodyPr/>
                    <a:lstStyle/>
                    <a:p>
                      <a:pPr algn="l">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Students mainly with A to L scores of 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1.37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5058479"/>
                  </a:ext>
                </a:extLst>
              </a:tr>
            </a:tbl>
          </a:graphicData>
        </a:graphic>
      </p:graphicFrame>
    </p:spTree>
    <p:extLst>
      <p:ext uri="{BB962C8B-B14F-4D97-AF65-F5344CB8AC3E}">
        <p14:creationId xmlns:p14="http://schemas.microsoft.com/office/powerpoint/2010/main" val="730365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E915-DF46-B356-B70E-7B1E38F9383F}"/>
              </a:ext>
            </a:extLst>
          </p:cNvPr>
          <p:cNvSpPr>
            <a:spLocks noGrp="1"/>
          </p:cNvSpPr>
          <p:nvPr>
            <p:ph type="title"/>
          </p:nvPr>
        </p:nvSpPr>
        <p:spPr/>
        <p:txBody>
          <a:bodyPr/>
          <a:lstStyle/>
          <a:p>
            <a:r>
              <a:rPr lang="en-GB"/>
              <a:t>How do I achieve well?</a:t>
            </a:r>
          </a:p>
        </p:txBody>
      </p:sp>
      <p:sp>
        <p:nvSpPr>
          <p:cNvPr id="3" name="Content Placeholder 2">
            <a:extLst>
              <a:ext uri="{FF2B5EF4-FFF2-40B4-BE49-F238E27FC236}">
                <a16:creationId xmlns:a16="http://schemas.microsoft.com/office/drawing/2014/main" id="{82CC8F20-9DD0-AFBA-0B28-C4CF82BF420B}"/>
              </a:ext>
            </a:extLst>
          </p:cNvPr>
          <p:cNvSpPr>
            <a:spLocks noGrp="1"/>
          </p:cNvSpPr>
          <p:nvPr>
            <p:ph idx="1"/>
          </p:nvPr>
        </p:nvSpPr>
        <p:spPr/>
        <p:txBody>
          <a:bodyPr/>
          <a:lstStyle/>
          <a:p>
            <a:pPr marL="514350" indent="-514350">
              <a:buFont typeface="+mj-lt"/>
              <a:buAutoNum type="arabicPeriod"/>
            </a:pPr>
            <a:r>
              <a:rPr lang="en-GB" b="1"/>
              <a:t>Study hard </a:t>
            </a:r>
            <a:r>
              <a:rPr lang="en-GB"/>
              <a:t>– 100% effort, 100% of the time.</a:t>
            </a:r>
          </a:p>
          <a:p>
            <a:pPr marL="514350" indent="-514350">
              <a:buFont typeface="+mj-lt"/>
              <a:buAutoNum type="arabicPeriod"/>
            </a:pPr>
            <a:r>
              <a:rPr lang="en-GB" b="1"/>
              <a:t>Positive attitude</a:t>
            </a:r>
            <a:r>
              <a:rPr lang="en-GB"/>
              <a:t> – Rise to the challenges you are presented with.</a:t>
            </a:r>
          </a:p>
        </p:txBody>
      </p:sp>
      <p:pic>
        <p:nvPicPr>
          <p:cNvPr id="5" name="Picture 2" descr="Success Kid - Wikipedia">
            <a:extLst>
              <a:ext uri="{FF2B5EF4-FFF2-40B4-BE49-F238E27FC236}">
                <a16:creationId xmlns:a16="http://schemas.microsoft.com/office/drawing/2014/main" id="{2E6B58E6-FF92-EEAE-7408-F3C2CA6A63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885"/>
          <a:stretch/>
        </p:blipFill>
        <p:spPr bwMode="auto">
          <a:xfrm>
            <a:off x="276534" y="1937521"/>
            <a:ext cx="469053" cy="4668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on't Study Too Hard – Warhawk Fitness Get-U-Fit BLOG">
            <a:extLst>
              <a:ext uri="{FF2B5EF4-FFF2-40B4-BE49-F238E27FC236}">
                <a16:creationId xmlns:a16="http://schemas.microsoft.com/office/drawing/2014/main" id="{87306899-D6D2-AA8F-F62A-D294F871E8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3" y="1425605"/>
            <a:ext cx="678274" cy="45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078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778213"/>
          </a:xfr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b="1">
                <a:latin typeface="+mj-lt"/>
              </a:rPr>
              <a:t>Something to think about...</a:t>
            </a:r>
            <a:endParaRPr lang="en-GB">
              <a:latin typeface="+mj-lt"/>
            </a:endParaRPr>
          </a:p>
        </p:txBody>
      </p:sp>
      <p:sp>
        <p:nvSpPr>
          <p:cNvPr id="7" name="Subtitle 2">
            <a:extLst>
              <a:ext uri="{FF2B5EF4-FFF2-40B4-BE49-F238E27FC236}">
                <a16:creationId xmlns:a16="http://schemas.microsoft.com/office/drawing/2014/main" id="{E31E58B4-D32C-F950-DD39-452727138700}"/>
              </a:ext>
            </a:extLst>
          </p:cNvPr>
          <p:cNvSpPr txBox="1">
            <a:spLocks/>
          </p:cNvSpPr>
          <p:nvPr/>
        </p:nvSpPr>
        <p:spPr>
          <a:xfrm>
            <a:off x="198540" y="873334"/>
            <a:ext cx="11794920" cy="77821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4400" b="1" i="0" u="none" strike="noStrike" kern="1200" cap="none" spc="0" normalizeH="0" baseline="0" noProof="0">
                <a:ln>
                  <a:noFill/>
                </a:ln>
                <a:solidFill>
                  <a:srgbClr val="002060"/>
                </a:solidFill>
                <a:effectLst/>
                <a:uLnTx/>
                <a:uFillTx/>
                <a:latin typeface="Calibri"/>
                <a:ea typeface="+mn-ea"/>
                <a:cs typeface="+mn-cs"/>
              </a:rPr>
              <a:t>Why do think attendance is so important?</a:t>
            </a:r>
          </a:p>
        </p:txBody>
      </p:sp>
      <p:pic>
        <p:nvPicPr>
          <p:cNvPr id="4" name="Picture 2" descr="Draft: “This I believe… rearranging the classroom” – Oscar's ...">
            <a:extLst>
              <a:ext uri="{FF2B5EF4-FFF2-40B4-BE49-F238E27FC236}">
                <a16:creationId xmlns:a16="http://schemas.microsoft.com/office/drawing/2014/main" id="{3E6562C5-7C3D-3D1A-123B-8CD258CF2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350" y="1746670"/>
            <a:ext cx="7353300" cy="490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957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82138-76C8-A6EA-EC51-2168B3615DC1}"/>
              </a:ext>
            </a:extLst>
          </p:cNvPr>
          <p:cNvSpPr>
            <a:spLocks noGrp="1"/>
          </p:cNvSpPr>
          <p:nvPr>
            <p:ph type="title"/>
          </p:nvPr>
        </p:nvSpPr>
        <p:spPr/>
        <p:txBody>
          <a:bodyPr/>
          <a:lstStyle/>
          <a:p>
            <a:r>
              <a:rPr lang="en-GB"/>
              <a:t>The learning jigsaw</a:t>
            </a:r>
          </a:p>
        </p:txBody>
      </p:sp>
      <p:pic>
        <p:nvPicPr>
          <p:cNvPr id="4" name="Picture 3"/>
          <p:cNvPicPr>
            <a:picLocks noChangeAspect="1"/>
          </p:cNvPicPr>
          <p:nvPr/>
        </p:nvPicPr>
        <p:blipFill rotWithShape="1">
          <a:blip r:embed="rId3"/>
          <a:srcRect t="7963" b="7081"/>
          <a:stretch/>
        </p:blipFill>
        <p:spPr>
          <a:xfrm>
            <a:off x="2217711" y="1327150"/>
            <a:ext cx="7750246" cy="4941613"/>
          </a:xfrm>
          <a:prstGeom prst="rect">
            <a:avLst/>
          </a:prstGeom>
        </p:spPr>
      </p:pic>
      <p:sp>
        <p:nvSpPr>
          <p:cNvPr id="5" name="Title 1"/>
          <p:cNvSpPr txBox="1">
            <a:spLocks/>
          </p:cNvSpPr>
          <p:nvPr/>
        </p:nvSpPr>
        <p:spPr>
          <a:xfrm>
            <a:off x="2273300" y="4351812"/>
            <a:ext cx="7600950" cy="1859008"/>
          </a:xfrm>
          <a:prstGeom prst="rect">
            <a:avLst/>
          </a:prstGeom>
          <a:ln>
            <a:solidFill>
              <a:srgbClr val="0420AC"/>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0" normalizeH="0" baseline="0" noProof="0">
                <a:ln>
                  <a:noFill/>
                </a:ln>
                <a:solidFill>
                  <a:srgbClr val="FF0000"/>
                </a:solidFill>
                <a:effectLst/>
                <a:uLnTx/>
                <a:uFillTx/>
                <a:latin typeface="Calibri Light" panose="020F0302020204030204"/>
                <a:ea typeface="+mj-ea"/>
                <a:cs typeface="+mj-cs"/>
              </a:rPr>
              <a:t>Each lesson is like a piece in a jigsaw.</a:t>
            </a:r>
          </a:p>
        </p:txBody>
      </p:sp>
      <p:pic>
        <p:nvPicPr>
          <p:cNvPr id="2050" name="Picture 2" descr="Image result for person thinking bub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4764" y="2421411"/>
            <a:ext cx="836140" cy="836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457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happy tiger fami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34341"/>
            <a:ext cx="9144000" cy="7292341"/>
          </a:xfrm>
          <a:prstGeom prst="rect">
            <a:avLst/>
          </a:prstGeom>
          <a:solidFill>
            <a:schemeClr val="accent1">
              <a:lumMod val="60000"/>
              <a:lumOff val="40000"/>
            </a:schemeClr>
          </a:solidFill>
        </p:spPr>
      </p:pic>
      <p:sp>
        <p:nvSpPr>
          <p:cNvPr id="2" name="Rectangle 1"/>
          <p:cNvSpPr/>
          <p:nvPr/>
        </p:nvSpPr>
        <p:spPr>
          <a:xfrm>
            <a:off x="1524000" y="2488557"/>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524000" y="157979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1524000" y="63067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1524000" y="-298266"/>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1524000" y="339731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518213" y="434643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524000" y="5275380"/>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1518213" y="618695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449974" y="2488557"/>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2449974" y="157979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2449974" y="63067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2449974" y="-298266"/>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2449974" y="339731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2444187" y="434643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2449974" y="5275380"/>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2444187" y="618695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3375948" y="2488557"/>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3375948" y="157979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3375948" y="63067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3375948" y="-298266"/>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375948" y="339731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3370161" y="434643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3375948" y="5275380"/>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3370161" y="618695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4301922" y="2488557"/>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4301922" y="157979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4301922" y="63067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4301922" y="-298266"/>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4301922" y="339731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4296135" y="434643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4301922" y="5275380"/>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4296135" y="618695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5227896" y="2488557"/>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5227896" y="157979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5227896" y="63067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p:cNvSpPr/>
          <p:nvPr/>
        </p:nvSpPr>
        <p:spPr>
          <a:xfrm>
            <a:off x="5227896" y="-298266"/>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39"/>
          <p:cNvSpPr/>
          <p:nvPr/>
        </p:nvSpPr>
        <p:spPr>
          <a:xfrm>
            <a:off x="5227896" y="339731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5222109" y="434643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p:cNvSpPr/>
          <p:nvPr/>
        </p:nvSpPr>
        <p:spPr>
          <a:xfrm>
            <a:off x="5227896" y="5275380"/>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p:cNvSpPr/>
          <p:nvPr/>
        </p:nvSpPr>
        <p:spPr>
          <a:xfrm>
            <a:off x="5222109" y="618695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6153870" y="2488557"/>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6153870" y="157979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6153870" y="63067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6153870" y="-298266"/>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47"/>
          <p:cNvSpPr/>
          <p:nvPr/>
        </p:nvSpPr>
        <p:spPr>
          <a:xfrm>
            <a:off x="6153870" y="339731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p:cNvSpPr/>
          <p:nvPr/>
        </p:nvSpPr>
        <p:spPr>
          <a:xfrm>
            <a:off x="6148083" y="434643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6153870" y="5275380"/>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6148083" y="618695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51"/>
          <p:cNvSpPr/>
          <p:nvPr/>
        </p:nvSpPr>
        <p:spPr>
          <a:xfrm>
            <a:off x="7079844" y="2488557"/>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tangle 52"/>
          <p:cNvSpPr/>
          <p:nvPr/>
        </p:nvSpPr>
        <p:spPr>
          <a:xfrm>
            <a:off x="7079844" y="157979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tangle 53"/>
          <p:cNvSpPr/>
          <p:nvPr/>
        </p:nvSpPr>
        <p:spPr>
          <a:xfrm>
            <a:off x="7079844" y="63067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p:cNvSpPr/>
          <p:nvPr/>
        </p:nvSpPr>
        <p:spPr>
          <a:xfrm>
            <a:off x="7079844" y="-298266"/>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p:cNvSpPr/>
          <p:nvPr/>
        </p:nvSpPr>
        <p:spPr>
          <a:xfrm>
            <a:off x="7079844" y="339731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p:cNvSpPr/>
          <p:nvPr/>
        </p:nvSpPr>
        <p:spPr>
          <a:xfrm>
            <a:off x="7074057" y="434643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p:cNvSpPr/>
          <p:nvPr/>
        </p:nvSpPr>
        <p:spPr>
          <a:xfrm>
            <a:off x="7079844" y="5275380"/>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58"/>
          <p:cNvSpPr/>
          <p:nvPr/>
        </p:nvSpPr>
        <p:spPr>
          <a:xfrm>
            <a:off x="7074057" y="618695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ectangle 59"/>
          <p:cNvSpPr/>
          <p:nvPr/>
        </p:nvSpPr>
        <p:spPr>
          <a:xfrm>
            <a:off x="8005818" y="2488557"/>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p:cNvSpPr/>
          <p:nvPr/>
        </p:nvSpPr>
        <p:spPr>
          <a:xfrm>
            <a:off x="8005818" y="157979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8005818" y="63067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p:cNvSpPr/>
          <p:nvPr/>
        </p:nvSpPr>
        <p:spPr>
          <a:xfrm>
            <a:off x="8005818" y="-298266"/>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Rectangle 63"/>
          <p:cNvSpPr/>
          <p:nvPr/>
        </p:nvSpPr>
        <p:spPr>
          <a:xfrm>
            <a:off x="8005818" y="339731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Rectangle 64"/>
          <p:cNvSpPr/>
          <p:nvPr/>
        </p:nvSpPr>
        <p:spPr>
          <a:xfrm>
            <a:off x="8000031" y="434643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Rectangle 65"/>
          <p:cNvSpPr/>
          <p:nvPr/>
        </p:nvSpPr>
        <p:spPr>
          <a:xfrm>
            <a:off x="8005818" y="5275380"/>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p:cNvSpPr/>
          <p:nvPr/>
        </p:nvSpPr>
        <p:spPr>
          <a:xfrm>
            <a:off x="8000031" y="618695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Rectangle 67"/>
          <p:cNvSpPr/>
          <p:nvPr/>
        </p:nvSpPr>
        <p:spPr>
          <a:xfrm>
            <a:off x="8931792" y="2488557"/>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Rectangle 68"/>
          <p:cNvSpPr/>
          <p:nvPr/>
        </p:nvSpPr>
        <p:spPr>
          <a:xfrm>
            <a:off x="8931792" y="157979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Rectangle 69"/>
          <p:cNvSpPr/>
          <p:nvPr/>
        </p:nvSpPr>
        <p:spPr>
          <a:xfrm>
            <a:off x="8931792" y="63067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Rectangle 70"/>
          <p:cNvSpPr/>
          <p:nvPr/>
        </p:nvSpPr>
        <p:spPr>
          <a:xfrm>
            <a:off x="8931792" y="-298266"/>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Rectangle 71"/>
          <p:cNvSpPr/>
          <p:nvPr/>
        </p:nvSpPr>
        <p:spPr>
          <a:xfrm>
            <a:off x="8931792" y="339731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Rectangle 72"/>
          <p:cNvSpPr/>
          <p:nvPr/>
        </p:nvSpPr>
        <p:spPr>
          <a:xfrm>
            <a:off x="8926005" y="434643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p:cNvSpPr/>
          <p:nvPr/>
        </p:nvSpPr>
        <p:spPr>
          <a:xfrm>
            <a:off x="8931792" y="5275380"/>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p:cNvSpPr/>
          <p:nvPr/>
        </p:nvSpPr>
        <p:spPr>
          <a:xfrm>
            <a:off x="8926005" y="618695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Rectangle 75"/>
          <p:cNvSpPr/>
          <p:nvPr/>
        </p:nvSpPr>
        <p:spPr>
          <a:xfrm>
            <a:off x="9857766" y="2488557"/>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Rectangle 76"/>
          <p:cNvSpPr/>
          <p:nvPr/>
        </p:nvSpPr>
        <p:spPr>
          <a:xfrm>
            <a:off x="9857766" y="157979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Rectangle 77"/>
          <p:cNvSpPr/>
          <p:nvPr/>
        </p:nvSpPr>
        <p:spPr>
          <a:xfrm>
            <a:off x="9857766" y="63067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Rectangle 78"/>
          <p:cNvSpPr/>
          <p:nvPr/>
        </p:nvSpPr>
        <p:spPr>
          <a:xfrm>
            <a:off x="9857766" y="-298266"/>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Rectangle 79"/>
          <p:cNvSpPr/>
          <p:nvPr/>
        </p:nvSpPr>
        <p:spPr>
          <a:xfrm>
            <a:off x="9857766" y="3397315"/>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Rectangle 80"/>
          <p:cNvSpPr/>
          <p:nvPr/>
        </p:nvSpPr>
        <p:spPr>
          <a:xfrm>
            <a:off x="9851979" y="434643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p:cNvSpPr/>
          <p:nvPr/>
        </p:nvSpPr>
        <p:spPr>
          <a:xfrm>
            <a:off x="9857766" y="5275380"/>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Rectangle 82"/>
          <p:cNvSpPr/>
          <p:nvPr/>
        </p:nvSpPr>
        <p:spPr>
          <a:xfrm>
            <a:off x="9851979" y="6186959"/>
            <a:ext cx="914400" cy="94912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9710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4" presetClass="exit" presetSubtype="10" fill="hold" grpId="0" nodeType="afterEffect">
                                  <p:stCondLst>
                                    <p:cond delay="0"/>
                                  </p:stCondLst>
                                  <p:childTnLst>
                                    <p:animEffect transition="out" filter="randombar(horizontal)">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par>
                          <p:cTn id="12" fill="hold">
                            <p:stCondLst>
                              <p:cond delay="750"/>
                            </p:stCondLst>
                            <p:childTnLst>
                              <p:par>
                                <p:cTn id="13" presetID="14" presetClass="exit" presetSubtype="10" fill="hold" grpId="0" nodeType="afterEffect">
                                  <p:stCondLst>
                                    <p:cond delay="0"/>
                                  </p:stCondLst>
                                  <p:childTnLst>
                                    <p:animEffect transition="out" filter="randombar(horizontal)">
                                      <p:cBhvr>
                                        <p:cTn id="14" dur="250"/>
                                        <p:tgtEl>
                                          <p:spTgt spid="26"/>
                                        </p:tgtEl>
                                      </p:cBhvr>
                                    </p:animEffect>
                                    <p:set>
                                      <p:cBhvr>
                                        <p:cTn id="15" dur="1" fill="hold">
                                          <p:stCondLst>
                                            <p:cond delay="249"/>
                                          </p:stCondLst>
                                        </p:cTn>
                                        <p:tgtEl>
                                          <p:spTgt spid="26"/>
                                        </p:tgtEl>
                                        <p:attrNameLst>
                                          <p:attrName>style.visibility</p:attrName>
                                        </p:attrNameLst>
                                      </p:cBhvr>
                                      <p:to>
                                        <p:strVal val="hidden"/>
                                      </p:to>
                                    </p:set>
                                  </p:childTnLst>
                                </p:cTn>
                              </p:par>
                            </p:childTnLst>
                          </p:cTn>
                        </p:par>
                        <p:par>
                          <p:cTn id="16" fill="hold">
                            <p:stCondLst>
                              <p:cond delay="1000"/>
                            </p:stCondLst>
                            <p:childTnLst>
                              <p:par>
                                <p:cTn id="17" presetID="14" presetClass="exit" presetSubtype="10" fill="hold" grpId="0" nodeType="afterEffect">
                                  <p:stCondLst>
                                    <p:cond delay="0"/>
                                  </p:stCondLst>
                                  <p:childTnLst>
                                    <p:animEffect transition="out" filter="randombar(horizontal)">
                                      <p:cBhvr>
                                        <p:cTn id="18" dur="250"/>
                                        <p:tgtEl>
                                          <p:spTgt spid="7"/>
                                        </p:tgtEl>
                                      </p:cBhvr>
                                    </p:animEffect>
                                    <p:set>
                                      <p:cBhvr>
                                        <p:cTn id="19" dur="1" fill="hold">
                                          <p:stCondLst>
                                            <p:cond delay="249"/>
                                          </p:stCondLst>
                                        </p:cTn>
                                        <p:tgtEl>
                                          <p:spTgt spid="7"/>
                                        </p:tgtEl>
                                        <p:attrNameLst>
                                          <p:attrName>style.visibility</p:attrName>
                                        </p:attrNameLst>
                                      </p:cBhvr>
                                      <p:to>
                                        <p:strVal val="hidden"/>
                                      </p:to>
                                    </p:set>
                                  </p:childTnLst>
                                </p:cTn>
                              </p:par>
                            </p:childTnLst>
                          </p:cTn>
                        </p:par>
                        <p:par>
                          <p:cTn id="20" fill="hold">
                            <p:stCondLst>
                              <p:cond delay="1250"/>
                            </p:stCondLst>
                            <p:childTnLst>
                              <p:par>
                                <p:cTn id="21" presetID="14" presetClass="exit" presetSubtype="10" fill="hold" grpId="0" nodeType="afterEffect">
                                  <p:stCondLst>
                                    <p:cond delay="0"/>
                                  </p:stCondLst>
                                  <p:childTnLst>
                                    <p:animEffect transition="out" filter="randombar(horizontal)">
                                      <p:cBhvr>
                                        <p:cTn id="22" dur="250"/>
                                        <p:tgtEl>
                                          <p:spTgt spid="8"/>
                                        </p:tgtEl>
                                      </p:cBhvr>
                                    </p:animEffect>
                                    <p:set>
                                      <p:cBhvr>
                                        <p:cTn id="23" dur="1" fill="hold">
                                          <p:stCondLst>
                                            <p:cond delay="249"/>
                                          </p:stCondLst>
                                        </p:cTn>
                                        <p:tgtEl>
                                          <p:spTgt spid="8"/>
                                        </p:tgtEl>
                                        <p:attrNameLst>
                                          <p:attrName>style.visibility</p:attrName>
                                        </p:attrNameLst>
                                      </p:cBhvr>
                                      <p:to>
                                        <p:strVal val="hidden"/>
                                      </p:to>
                                    </p:set>
                                  </p:childTnLst>
                                </p:cTn>
                              </p:par>
                            </p:childTnLst>
                          </p:cTn>
                        </p:par>
                        <p:par>
                          <p:cTn id="24" fill="hold">
                            <p:stCondLst>
                              <p:cond delay="1500"/>
                            </p:stCondLst>
                            <p:childTnLst>
                              <p:par>
                                <p:cTn id="25" presetID="14" presetClass="exit" presetSubtype="10" fill="hold" grpId="0" nodeType="afterEffect">
                                  <p:stCondLst>
                                    <p:cond delay="0"/>
                                  </p:stCondLst>
                                  <p:childTnLst>
                                    <p:animEffect transition="out" filter="randombar(horizontal)">
                                      <p:cBhvr>
                                        <p:cTn id="26" dur="250"/>
                                        <p:tgtEl>
                                          <p:spTgt spid="2"/>
                                        </p:tgtEl>
                                      </p:cBhvr>
                                    </p:animEffect>
                                    <p:set>
                                      <p:cBhvr>
                                        <p:cTn id="27" dur="1" fill="hold">
                                          <p:stCondLst>
                                            <p:cond delay="249"/>
                                          </p:stCondLst>
                                        </p:cTn>
                                        <p:tgtEl>
                                          <p:spTgt spid="2"/>
                                        </p:tgtEl>
                                        <p:attrNameLst>
                                          <p:attrName>style.visibility</p:attrName>
                                        </p:attrNameLst>
                                      </p:cBhvr>
                                      <p:to>
                                        <p:strVal val="hidden"/>
                                      </p:to>
                                    </p:set>
                                  </p:childTnLst>
                                </p:cTn>
                              </p:par>
                            </p:childTnLst>
                          </p:cTn>
                        </p:par>
                        <p:par>
                          <p:cTn id="28" fill="hold">
                            <p:stCondLst>
                              <p:cond delay="1750"/>
                            </p:stCondLst>
                            <p:childTnLst>
                              <p:par>
                                <p:cTn id="29" presetID="14" presetClass="exit" presetSubtype="10" fill="hold" grpId="0" nodeType="afterEffect">
                                  <p:stCondLst>
                                    <p:cond delay="0"/>
                                  </p:stCondLst>
                                  <p:childTnLst>
                                    <p:animEffect transition="out" filter="randombar(horizontal)">
                                      <p:cBhvr>
                                        <p:cTn id="30" dur="250"/>
                                        <p:tgtEl>
                                          <p:spTgt spid="11"/>
                                        </p:tgtEl>
                                      </p:cBhvr>
                                    </p:animEffect>
                                    <p:set>
                                      <p:cBhvr>
                                        <p:cTn id="31" dur="1" fill="hold">
                                          <p:stCondLst>
                                            <p:cond delay="249"/>
                                          </p:stCondLst>
                                        </p:cTn>
                                        <p:tgtEl>
                                          <p:spTgt spid="11"/>
                                        </p:tgtEl>
                                        <p:attrNameLst>
                                          <p:attrName>style.visibility</p:attrName>
                                        </p:attrNameLst>
                                      </p:cBhvr>
                                      <p:to>
                                        <p:strVal val="hidden"/>
                                      </p:to>
                                    </p:set>
                                  </p:childTnLst>
                                </p:cTn>
                              </p:par>
                            </p:childTnLst>
                          </p:cTn>
                        </p:par>
                        <p:par>
                          <p:cTn id="32" fill="hold">
                            <p:stCondLst>
                              <p:cond delay="2000"/>
                            </p:stCondLst>
                            <p:childTnLst>
                              <p:par>
                                <p:cTn id="33" presetID="14" presetClass="exit" presetSubtype="10" fill="hold" grpId="0" nodeType="afterEffect">
                                  <p:stCondLst>
                                    <p:cond delay="0"/>
                                  </p:stCondLst>
                                  <p:childTnLst>
                                    <p:animEffect transition="out" filter="randombar(horizontal)">
                                      <p:cBhvr>
                                        <p:cTn id="34" dur="250"/>
                                        <p:tgtEl>
                                          <p:spTgt spid="20"/>
                                        </p:tgtEl>
                                      </p:cBhvr>
                                    </p:animEffect>
                                    <p:set>
                                      <p:cBhvr>
                                        <p:cTn id="35" dur="1" fill="hold">
                                          <p:stCondLst>
                                            <p:cond delay="249"/>
                                          </p:stCondLst>
                                        </p:cTn>
                                        <p:tgtEl>
                                          <p:spTgt spid="20"/>
                                        </p:tgtEl>
                                        <p:attrNameLst>
                                          <p:attrName>style.visibility</p:attrName>
                                        </p:attrNameLst>
                                      </p:cBhvr>
                                      <p:to>
                                        <p:strVal val="hidden"/>
                                      </p:to>
                                    </p:set>
                                  </p:childTnLst>
                                </p:cTn>
                              </p:par>
                            </p:childTnLst>
                          </p:cTn>
                        </p:par>
                        <p:par>
                          <p:cTn id="36" fill="hold">
                            <p:stCondLst>
                              <p:cond delay="2250"/>
                            </p:stCondLst>
                            <p:childTnLst>
                              <p:par>
                                <p:cTn id="37" presetID="14" presetClass="exit" presetSubtype="10" fill="hold" grpId="0" nodeType="afterEffect">
                                  <p:stCondLst>
                                    <p:cond delay="0"/>
                                  </p:stCondLst>
                                  <p:childTnLst>
                                    <p:animEffect transition="out" filter="randombar(horizontal)">
                                      <p:cBhvr>
                                        <p:cTn id="38" dur="250"/>
                                        <p:tgtEl>
                                          <p:spTgt spid="23"/>
                                        </p:tgtEl>
                                      </p:cBhvr>
                                    </p:animEffect>
                                    <p:set>
                                      <p:cBhvr>
                                        <p:cTn id="39" dur="1" fill="hold">
                                          <p:stCondLst>
                                            <p:cond delay="249"/>
                                          </p:stCondLst>
                                        </p:cTn>
                                        <p:tgtEl>
                                          <p:spTgt spid="23"/>
                                        </p:tgtEl>
                                        <p:attrNameLst>
                                          <p:attrName>style.visibility</p:attrName>
                                        </p:attrNameLst>
                                      </p:cBhvr>
                                      <p:to>
                                        <p:strVal val="hidden"/>
                                      </p:to>
                                    </p:set>
                                  </p:childTnLst>
                                </p:cTn>
                              </p:par>
                            </p:childTnLst>
                          </p:cTn>
                        </p:par>
                        <p:par>
                          <p:cTn id="40" fill="hold">
                            <p:stCondLst>
                              <p:cond delay="2500"/>
                            </p:stCondLst>
                            <p:childTnLst>
                              <p:par>
                                <p:cTn id="41" presetID="14" presetClass="exit" presetSubtype="10" fill="hold" grpId="0" nodeType="afterEffect">
                                  <p:stCondLst>
                                    <p:cond delay="0"/>
                                  </p:stCondLst>
                                  <p:childTnLst>
                                    <p:animEffect transition="out" filter="randombar(horizontal)">
                                      <p:cBhvr>
                                        <p:cTn id="42" dur="250"/>
                                        <p:tgtEl>
                                          <p:spTgt spid="27"/>
                                        </p:tgtEl>
                                      </p:cBhvr>
                                    </p:animEffect>
                                    <p:set>
                                      <p:cBhvr>
                                        <p:cTn id="43" dur="1" fill="hold">
                                          <p:stCondLst>
                                            <p:cond delay="249"/>
                                          </p:stCondLst>
                                        </p:cTn>
                                        <p:tgtEl>
                                          <p:spTgt spid="27"/>
                                        </p:tgtEl>
                                        <p:attrNameLst>
                                          <p:attrName>style.visibility</p:attrName>
                                        </p:attrNameLst>
                                      </p:cBhvr>
                                      <p:to>
                                        <p:strVal val="hidden"/>
                                      </p:to>
                                    </p:set>
                                  </p:childTnLst>
                                </p:cTn>
                              </p:par>
                            </p:childTnLst>
                          </p:cTn>
                        </p:par>
                        <p:par>
                          <p:cTn id="44" fill="hold">
                            <p:stCondLst>
                              <p:cond delay="2750"/>
                            </p:stCondLst>
                            <p:childTnLst>
                              <p:par>
                                <p:cTn id="45" presetID="14" presetClass="exit" presetSubtype="10" fill="hold" grpId="0" nodeType="afterEffect">
                                  <p:stCondLst>
                                    <p:cond delay="0"/>
                                  </p:stCondLst>
                                  <p:childTnLst>
                                    <p:animEffect transition="out" filter="randombar(horizontal)">
                                      <p:cBhvr>
                                        <p:cTn id="46" dur="250"/>
                                        <p:tgtEl>
                                          <p:spTgt spid="14"/>
                                        </p:tgtEl>
                                      </p:cBhvr>
                                    </p:animEffect>
                                    <p:set>
                                      <p:cBhvr>
                                        <p:cTn id="47" dur="1" fill="hold">
                                          <p:stCondLst>
                                            <p:cond delay="249"/>
                                          </p:stCondLst>
                                        </p:cTn>
                                        <p:tgtEl>
                                          <p:spTgt spid="14"/>
                                        </p:tgtEl>
                                        <p:attrNameLst>
                                          <p:attrName>style.visibility</p:attrName>
                                        </p:attrNameLst>
                                      </p:cBhvr>
                                      <p:to>
                                        <p:strVal val="hidden"/>
                                      </p:to>
                                    </p:set>
                                  </p:childTnLst>
                                </p:cTn>
                              </p:par>
                            </p:childTnLst>
                          </p:cTn>
                        </p:par>
                        <p:par>
                          <p:cTn id="48" fill="hold">
                            <p:stCondLst>
                              <p:cond delay="3000"/>
                            </p:stCondLst>
                            <p:childTnLst>
                              <p:par>
                                <p:cTn id="49" presetID="14" presetClass="exit" presetSubtype="10" fill="hold" grpId="0" nodeType="afterEffect">
                                  <p:stCondLst>
                                    <p:cond delay="0"/>
                                  </p:stCondLst>
                                  <p:childTnLst>
                                    <p:animEffect transition="out" filter="randombar(horizontal)">
                                      <p:cBhvr>
                                        <p:cTn id="50" dur="250"/>
                                        <p:tgtEl>
                                          <p:spTgt spid="15"/>
                                        </p:tgtEl>
                                      </p:cBhvr>
                                    </p:animEffect>
                                    <p:set>
                                      <p:cBhvr>
                                        <p:cTn id="51" dur="1" fill="hold">
                                          <p:stCondLst>
                                            <p:cond delay="249"/>
                                          </p:stCondLst>
                                        </p:cTn>
                                        <p:tgtEl>
                                          <p:spTgt spid="15"/>
                                        </p:tgtEl>
                                        <p:attrNameLst>
                                          <p:attrName>style.visibility</p:attrName>
                                        </p:attrNameLst>
                                      </p:cBhvr>
                                      <p:to>
                                        <p:strVal val="hidden"/>
                                      </p:to>
                                    </p:set>
                                  </p:childTnLst>
                                </p:cTn>
                              </p:par>
                            </p:childTnLst>
                          </p:cTn>
                        </p:par>
                        <p:par>
                          <p:cTn id="52" fill="hold">
                            <p:stCondLst>
                              <p:cond delay="3250"/>
                            </p:stCondLst>
                            <p:childTnLst>
                              <p:par>
                                <p:cTn id="53" presetID="14" presetClass="exit" presetSubtype="10" fill="hold" grpId="0" nodeType="afterEffect">
                                  <p:stCondLst>
                                    <p:cond delay="0"/>
                                  </p:stCondLst>
                                  <p:childTnLst>
                                    <p:animEffect transition="out" filter="randombar(horizontal)">
                                      <p:cBhvr>
                                        <p:cTn id="54" dur="250"/>
                                        <p:tgtEl>
                                          <p:spTgt spid="16"/>
                                        </p:tgtEl>
                                      </p:cBhvr>
                                    </p:animEffect>
                                    <p:set>
                                      <p:cBhvr>
                                        <p:cTn id="55" dur="1" fill="hold">
                                          <p:stCondLst>
                                            <p:cond delay="249"/>
                                          </p:stCondLst>
                                        </p:cTn>
                                        <p:tgtEl>
                                          <p:spTgt spid="16"/>
                                        </p:tgtEl>
                                        <p:attrNameLst>
                                          <p:attrName>style.visibility</p:attrName>
                                        </p:attrNameLst>
                                      </p:cBhvr>
                                      <p:to>
                                        <p:strVal val="hidden"/>
                                      </p:to>
                                    </p:set>
                                  </p:childTnLst>
                                </p:cTn>
                              </p:par>
                            </p:childTnLst>
                          </p:cTn>
                        </p:par>
                        <p:par>
                          <p:cTn id="56" fill="hold">
                            <p:stCondLst>
                              <p:cond delay="3500"/>
                            </p:stCondLst>
                            <p:childTnLst>
                              <p:par>
                                <p:cTn id="57" presetID="14" presetClass="exit" presetSubtype="10" fill="hold" grpId="0" nodeType="afterEffect">
                                  <p:stCondLst>
                                    <p:cond delay="0"/>
                                  </p:stCondLst>
                                  <p:childTnLst>
                                    <p:animEffect transition="out" filter="randombar(horizontal)">
                                      <p:cBhvr>
                                        <p:cTn id="58" dur="250"/>
                                        <p:tgtEl>
                                          <p:spTgt spid="25"/>
                                        </p:tgtEl>
                                      </p:cBhvr>
                                    </p:animEffect>
                                    <p:set>
                                      <p:cBhvr>
                                        <p:cTn id="59" dur="1" fill="hold">
                                          <p:stCondLst>
                                            <p:cond delay="249"/>
                                          </p:stCondLst>
                                        </p:cTn>
                                        <p:tgtEl>
                                          <p:spTgt spid="25"/>
                                        </p:tgtEl>
                                        <p:attrNameLst>
                                          <p:attrName>style.visibility</p:attrName>
                                        </p:attrNameLst>
                                      </p:cBhvr>
                                      <p:to>
                                        <p:strVal val="hidden"/>
                                      </p:to>
                                    </p:set>
                                  </p:childTnLst>
                                </p:cTn>
                              </p:par>
                            </p:childTnLst>
                          </p:cTn>
                        </p:par>
                        <p:par>
                          <p:cTn id="60" fill="hold">
                            <p:stCondLst>
                              <p:cond delay="3750"/>
                            </p:stCondLst>
                            <p:childTnLst>
                              <p:par>
                                <p:cTn id="61" presetID="14" presetClass="exit" presetSubtype="10" fill="hold" grpId="0" nodeType="afterEffect">
                                  <p:stCondLst>
                                    <p:cond delay="0"/>
                                  </p:stCondLst>
                                  <p:childTnLst>
                                    <p:animEffect transition="out" filter="randombar(horizontal)">
                                      <p:cBhvr>
                                        <p:cTn id="62" dur="250"/>
                                        <p:tgtEl>
                                          <p:spTgt spid="17"/>
                                        </p:tgtEl>
                                      </p:cBhvr>
                                    </p:animEffect>
                                    <p:set>
                                      <p:cBhvr>
                                        <p:cTn id="63" dur="1" fill="hold">
                                          <p:stCondLst>
                                            <p:cond delay="249"/>
                                          </p:stCondLst>
                                        </p:cTn>
                                        <p:tgtEl>
                                          <p:spTgt spid="17"/>
                                        </p:tgtEl>
                                        <p:attrNameLst>
                                          <p:attrName>style.visibility</p:attrName>
                                        </p:attrNameLst>
                                      </p:cBhvr>
                                      <p:to>
                                        <p:strVal val="hidden"/>
                                      </p:to>
                                    </p:set>
                                  </p:childTnLst>
                                </p:cTn>
                              </p:par>
                            </p:childTnLst>
                          </p:cTn>
                        </p:par>
                        <p:par>
                          <p:cTn id="64" fill="hold">
                            <p:stCondLst>
                              <p:cond delay="4000"/>
                            </p:stCondLst>
                            <p:childTnLst>
                              <p:par>
                                <p:cTn id="65" presetID="14" presetClass="exit" presetSubtype="10" fill="hold" grpId="0" nodeType="afterEffect">
                                  <p:stCondLst>
                                    <p:cond delay="0"/>
                                  </p:stCondLst>
                                  <p:childTnLst>
                                    <p:animEffect transition="out" filter="randombar(horizontal)">
                                      <p:cBhvr>
                                        <p:cTn id="66" dur="250"/>
                                        <p:tgtEl>
                                          <p:spTgt spid="10"/>
                                        </p:tgtEl>
                                      </p:cBhvr>
                                    </p:animEffect>
                                    <p:set>
                                      <p:cBhvr>
                                        <p:cTn id="67" dur="1" fill="hold">
                                          <p:stCondLst>
                                            <p:cond delay="249"/>
                                          </p:stCondLst>
                                        </p:cTn>
                                        <p:tgtEl>
                                          <p:spTgt spid="10"/>
                                        </p:tgtEl>
                                        <p:attrNameLst>
                                          <p:attrName>style.visibility</p:attrName>
                                        </p:attrNameLst>
                                      </p:cBhvr>
                                      <p:to>
                                        <p:strVal val="hidden"/>
                                      </p:to>
                                    </p:set>
                                  </p:childTnLst>
                                </p:cTn>
                              </p:par>
                            </p:childTnLst>
                          </p:cTn>
                        </p:par>
                        <p:par>
                          <p:cTn id="68" fill="hold">
                            <p:stCondLst>
                              <p:cond delay="4250"/>
                            </p:stCondLst>
                            <p:childTnLst>
                              <p:par>
                                <p:cTn id="69" presetID="14" presetClass="exit" presetSubtype="10" fill="hold" grpId="0" nodeType="afterEffect">
                                  <p:stCondLst>
                                    <p:cond delay="0"/>
                                  </p:stCondLst>
                                  <p:childTnLst>
                                    <p:animEffect transition="out" filter="randombar(horizontal)">
                                      <p:cBhvr>
                                        <p:cTn id="70" dur="250"/>
                                        <p:tgtEl>
                                          <p:spTgt spid="18"/>
                                        </p:tgtEl>
                                      </p:cBhvr>
                                    </p:animEffect>
                                    <p:set>
                                      <p:cBhvr>
                                        <p:cTn id="71" dur="1" fill="hold">
                                          <p:stCondLst>
                                            <p:cond delay="249"/>
                                          </p:stCondLst>
                                        </p:cTn>
                                        <p:tgtEl>
                                          <p:spTgt spid="18"/>
                                        </p:tgtEl>
                                        <p:attrNameLst>
                                          <p:attrName>style.visibility</p:attrName>
                                        </p:attrNameLst>
                                      </p:cBhvr>
                                      <p:to>
                                        <p:strVal val="hidden"/>
                                      </p:to>
                                    </p:set>
                                  </p:childTnLst>
                                </p:cTn>
                              </p:par>
                            </p:childTnLst>
                          </p:cTn>
                        </p:par>
                        <p:par>
                          <p:cTn id="72" fill="hold">
                            <p:stCondLst>
                              <p:cond delay="4500"/>
                            </p:stCondLst>
                            <p:childTnLst>
                              <p:par>
                                <p:cTn id="73" presetID="14" presetClass="exit" presetSubtype="10" fill="hold" grpId="0" nodeType="afterEffect">
                                  <p:stCondLst>
                                    <p:cond delay="0"/>
                                  </p:stCondLst>
                                  <p:childTnLst>
                                    <p:animEffect transition="out" filter="randombar(horizontal)">
                                      <p:cBhvr>
                                        <p:cTn id="74" dur="250"/>
                                        <p:tgtEl>
                                          <p:spTgt spid="19"/>
                                        </p:tgtEl>
                                      </p:cBhvr>
                                    </p:animEffect>
                                    <p:set>
                                      <p:cBhvr>
                                        <p:cTn id="75" dur="1" fill="hold">
                                          <p:stCondLst>
                                            <p:cond delay="249"/>
                                          </p:stCondLst>
                                        </p:cTn>
                                        <p:tgtEl>
                                          <p:spTgt spid="19"/>
                                        </p:tgtEl>
                                        <p:attrNameLst>
                                          <p:attrName>style.visibility</p:attrName>
                                        </p:attrNameLst>
                                      </p:cBhvr>
                                      <p:to>
                                        <p:strVal val="hidden"/>
                                      </p:to>
                                    </p:set>
                                  </p:childTnLst>
                                </p:cTn>
                              </p:par>
                            </p:childTnLst>
                          </p:cTn>
                        </p:par>
                        <p:par>
                          <p:cTn id="76" fill="hold">
                            <p:stCondLst>
                              <p:cond delay="4750"/>
                            </p:stCondLst>
                            <p:childTnLst>
                              <p:par>
                                <p:cTn id="77" presetID="14" presetClass="exit" presetSubtype="10" fill="hold" grpId="0" nodeType="afterEffect">
                                  <p:stCondLst>
                                    <p:cond delay="0"/>
                                  </p:stCondLst>
                                  <p:childTnLst>
                                    <p:animEffect transition="out" filter="randombar(horizontal)">
                                      <p:cBhvr>
                                        <p:cTn id="78" dur="250"/>
                                        <p:tgtEl>
                                          <p:spTgt spid="9"/>
                                        </p:tgtEl>
                                      </p:cBhvr>
                                    </p:animEffect>
                                    <p:set>
                                      <p:cBhvr>
                                        <p:cTn id="79" dur="1" fill="hold">
                                          <p:stCondLst>
                                            <p:cond delay="249"/>
                                          </p:stCondLst>
                                        </p:cTn>
                                        <p:tgtEl>
                                          <p:spTgt spid="9"/>
                                        </p:tgtEl>
                                        <p:attrNameLst>
                                          <p:attrName>style.visibility</p:attrName>
                                        </p:attrNameLst>
                                      </p:cBhvr>
                                      <p:to>
                                        <p:strVal val="hidden"/>
                                      </p:to>
                                    </p:set>
                                  </p:childTnLst>
                                </p:cTn>
                              </p:par>
                            </p:childTnLst>
                          </p:cTn>
                        </p:par>
                        <p:par>
                          <p:cTn id="80" fill="hold">
                            <p:stCondLst>
                              <p:cond delay="5000"/>
                            </p:stCondLst>
                            <p:childTnLst>
                              <p:par>
                                <p:cTn id="81" presetID="14" presetClass="exit" presetSubtype="10" fill="hold" grpId="0" nodeType="afterEffect">
                                  <p:stCondLst>
                                    <p:cond delay="0"/>
                                  </p:stCondLst>
                                  <p:childTnLst>
                                    <p:animEffect transition="out" filter="randombar(horizontal)">
                                      <p:cBhvr>
                                        <p:cTn id="82" dur="250"/>
                                        <p:tgtEl>
                                          <p:spTgt spid="13"/>
                                        </p:tgtEl>
                                      </p:cBhvr>
                                    </p:animEffect>
                                    <p:set>
                                      <p:cBhvr>
                                        <p:cTn id="83" dur="1" fill="hold">
                                          <p:stCondLst>
                                            <p:cond delay="249"/>
                                          </p:stCondLst>
                                        </p:cTn>
                                        <p:tgtEl>
                                          <p:spTgt spid="13"/>
                                        </p:tgtEl>
                                        <p:attrNameLst>
                                          <p:attrName>style.visibility</p:attrName>
                                        </p:attrNameLst>
                                      </p:cBhvr>
                                      <p:to>
                                        <p:strVal val="hidden"/>
                                      </p:to>
                                    </p:set>
                                  </p:childTnLst>
                                </p:cTn>
                              </p:par>
                            </p:childTnLst>
                          </p:cTn>
                        </p:par>
                        <p:par>
                          <p:cTn id="84" fill="hold">
                            <p:stCondLst>
                              <p:cond delay="5250"/>
                            </p:stCondLst>
                            <p:childTnLst>
                              <p:par>
                                <p:cTn id="85" presetID="14" presetClass="exit" presetSubtype="10" fill="hold" grpId="0" nodeType="afterEffect">
                                  <p:stCondLst>
                                    <p:cond delay="0"/>
                                  </p:stCondLst>
                                  <p:childTnLst>
                                    <p:animEffect transition="out" filter="randombar(horizontal)">
                                      <p:cBhvr>
                                        <p:cTn id="86" dur="250"/>
                                        <p:tgtEl>
                                          <p:spTgt spid="28"/>
                                        </p:tgtEl>
                                      </p:cBhvr>
                                    </p:animEffect>
                                    <p:set>
                                      <p:cBhvr>
                                        <p:cTn id="87" dur="1" fill="hold">
                                          <p:stCondLst>
                                            <p:cond delay="249"/>
                                          </p:stCondLst>
                                        </p:cTn>
                                        <p:tgtEl>
                                          <p:spTgt spid="28"/>
                                        </p:tgtEl>
                                        <p:attrNameLst>
                                          <p:attrName>style.visibility</p:attrName>
                                        </p:attrNameLst>
                                      </p:cBhvr>
                                      <p:to>
                                        <p:strVal val="hidden"/>
                                      </p:to>
                                    </p:set>
                                  </p:childTnLst>
                                </p:cTn>
                              </p:par>
                            </p:childTnLst>
                          </p:cTn>
                        </p:par>
                        <p:par>
                          <p:cTn id="88" fill="hold">
                            <p:stCondLst>
                              <p:cond delay="5500"/>
                            </p:stCondLst>
                            <p:childTnLst>
                              <p:par>
                                <p:cTn id="89" presetID="14" presetClass="exit" presetSubtype="10" fill="hold" grpId="0" nodeType="afterEffect">
                                  <p:stCondLst>
                                    <p:cond delay="0"/>
                                  </p:stCondLst>
                                  <p:childTnLst>
                                    <p:animEffect transition="out" filter="randombar(horizontal)">
                                      <p:cBhvr>
                                        <p:cTn id="90" dur="250"/>
                                        <p:tgtEl>
                                          <p:spTgt spid="12"/>
                                        </p:tgtEl>
                                      </p:cBhvr>
                                    </p:animEffect>
                                    <p:set>
                                      <p:cBhvr>
                                        <p:cTn id="91" dur="1" fill="hold">
                                          <p:stCondLst>
                                            <p:cond delay="249"/>
                                          </p:stCondLst>
                                        </p:cTn>
                                        <p:tgtEl>
                                          <p:spTgt spid="12"/>
                                        </p:tgtEl>
                                        <p:attrNameLst>
                                          <p:attrName>style.visibility</p:attrName>
                                        </p:attrNameLst>
                                      </p:cBhvr>
                                      <p:to>
                                        <p:strVal val="hidden"/>
                                      </p:to>
                                    </p:set>
                                  </p:childTnLst>
                                </p:cTn>
                              </p:par>
                            </p:childTnLst>
                          </p:cTn>
                        </p:par>
                        <p:par>
                          <p:cTn id="92" fill="hold">
                            <p:stCondLst>
                              <p:cond delay="5750"/>
                            </p:stCondLst>
                            <p:childTnLst>
                              <p:par>
                                <p:cTn id="93" presetID="14" presetClass="exit" presetSubtype="10" fill="hold" grpId="0" nodeType="afterEffect">
                                  <p:stCondLst>
                                    <p:cond delay="0"/>
                                  </p:stCondLst>
                                  <p:childTnLst>
                                    <p:animEffect transition="out" filter="randombar(horizontal)">
                                      <p:cBhvr>
                                        <p:cTn id="94" dur="250"/>
                                        <p:tgtEl>
                                          <p:spTgt spid="22"/>
                                        </p:tgtEl>
                                      </p:cBhvr>
                                    </p:animEffect>
                                    <p:set>
                                      <p:cBhvr>
                                        <p:cTn id="95" dur="1" fill="hold">
                                          <p:stCondLst>
                                            <p:cond delay="249"/>
                                          </p:stCondLst>
                                        </p:cTn>
                                        <p:tgtEl>
                                          <p:spTgt spid="22"/>
                                        </p:tgtEl>
                                        <p:attrNameLst>
                                          <p:attrName>style.visibility</p:attrName>
                                        </p:attrNameLst>
                                      </p:cBhvr>
                                      <p:to>
                                        <p:strVal val="hidden"/>
                                      </p:to>
                                    </p:set>
                                  </p:childTnLst>
                                </p:cTn>
                              </p:par>
                            </p:childTnLst>
                          </p:cTn>
                        </p:par>
                        <p:par>
                          <p:cTn id="96" fill="hold">
                            <p:stCondLst>
                              <p:cond delay="6000"/>
                            </p:stCondLst>
                            <p:childTnLst>
                              <p:par>
                                <p:cTn id="97" presetID="14" presetClass="exit" presetSubtype="10" fill="hold" grpId="0" nodeType="afterEffect">
                                  <p:stCondLst>
                                    <p:cond delay="0"/>
                                  </p:stCondLst>
                                  <p:childTnLst>
                                    <p:animEffect transition="out" filter="randombar(horizontal)">
                                      <p:cBhvr>
                                        <p:cTn id="98" dur="250"/>
                                        <p:tgtEl>
                                          <p:spTgt spid="24"/>
                                        </p:tgtEl>
                                      </p:cBhvr>
                                    </p:animEffect>
                                    <p:set>
                                      <p:cBhvr>
                                        <p:cTn id="99" dur="1" fill="hold">
                                          <p:stCondLst>
                                            <p:cond delay="249"/>
                                          </p:stCondLst>
                                        </p:cTn>
                                        <p:tgtEl>
                                          <p:spTgt spid="24"/>
                                        </p:tgtEl>
                                        <p:attrNameLst>
                                          <p:attrName>style.visibility</p:attrName>
                                        </p:attrNameLst>
                                      </p:cBhvr>
                                      <p:to>
                                        <p:strVal val="hidden"/>
                                      </p:to>
                                    </p:set>
                                  </p:childTnLst>
                                </p:cTn>
                              </p:par>
                            </p:childTnLst>
                          </p:cTn>
                        </p:par>
                        <p:par>
                          <p:cTn id="100" fill="hold">
                            <p:stCondLst>
                              <p:cond delay="6250"/>
                            </p:stCondLst>
                            <p:childTnLst>
                              <p:par>
                                <p:cTn id="101" presetID="14" presetClass="exit" presetSubtype="10" fill="hold" grpId="0" nodeType="afterEffect">
                                  <p:stCondLst>
                                    <p:cond delay="0"/>
                                  </p:stCondLst>
                                  <p:childTnLst>
                                    <p:animEffect transition="out" filter="randombar(horizontal)">
                                      <p:cBhvr>
                                        <p:cTn id="102" dur="250"/>
                                        <p:tgtEl>
                                          <p:spTgt spid="29"/>
                                        </p:tgtEl>
                                      </p:cBhvr>
                                    </p:animEffect>
                                    <p:set>
                                      <p:cBhvr>
                                        <p:cTn id="103" dur="1" fill="hold">
                                          <p:stCondLst>
                                            <p:cond delay="249"/>
                                          </p:stCondLst>
                                        </p:cTn>
                                        <p:tgtEl>
                                          <p:spTgt spid="29"/>
                                        </p:tgtEl>
                                        <p:attrNameLst>
                                          <p:attrName>style.visibility</p:attrName>
                                        </p:attrNameLst>
                                      </p:cBhvr>
                                      <p:to>
                                        <p:strVal val="hidden"/>
                                      </p:to>
                                    </p:set>
                                  </p:childTnLst>
                                </p:cTn>
                              </p:par>
                            </p:childTnLst>
                          </p:cTn>
                        </p:par>
                        <p:par>
                          <p:cTn id="104" fill="hold">
                            <p:stCondLst>
                              <p:cond delay="6500"/>
                            </p:stCondLst>
                            <p:childTnLst>
                              <p:par>
                                <p:cTn id="105" presetID="14" presetClass="exit" presetSubtype="10" fill="hold" grpId="0" nodeType="afterEffect">
                                  <p:stCondLst>
                                    <p:cond delay="0"/>
                                  </p:stCondLst>
                                  <p:childTnLst>
                                    <p:animEffect transition="out" filter="randombar(horizontal)">
                                      <p:cBhvr>
                                        <p:cTn id="106" dur="250"/>
                                        <p:tgtEl>
                                          <p:spTgt spid="30"/>
                                        </p:tgtEl>
                                      </p:cBhvr>
                                    </p:animEffect>
                                    <p:set>
                                      <p:cBhvr>
                                        <p:cTn id="107" dur="1" fill="hold">
                                          <p:stCondLst>
                                            <p:cond delay="249"/>
                                          </p:stCondLst>
                                        </p:cTn>
                                        <p:tgtEl>
                                          <p:spTgt spid="30"/>
                                        </p:tgtEl>
                                        <p:attrNameLst>
                                          <p:attrName>style.visibility</p:attrName>
                                        </p:attrNameLst>
                                      </p:cBhvr>
                                      <p:to>
                                        <p:strVal val="hidden"/>
                                      </p:to>
                                    </p:set>
                                  </p:childTnLst>
                                </p:cTn>
                              </p:par>
                            </p:childTnLst>
                          </p:cTn>
                        </p:par>
                        <p:par>
                          <p:cTn id="108" fill="hold">
                            <p:stCondLst>
                              <p:cond delay="6750"/>
                            </p:stCondLst>
                            <p:childTnLst>
                              <p:par>
                                <p:cTn id="109" presetID="14" presetClass="exit" presetSubtype="10" fill="hold" grpId="0" nodeType="afterEffect">
                                  <p:stCondLst>
                                    <p:cond delay="0"/>
                                  </p:stCondLst>
                                  <p:childTnLst>
                                    <p:animEffect transition="out" filter="randombar(horizontal)">
                                      <p:cBhvr>
                                        <p:cTn id="110" dur="250"/>
                                        <p:tgtEl>
                                          <p:spTgt spid="31"/>
                                        </p:tgtEl>
                                      </p:cBhvr>
                                    </p:animEffect>
                                    <p:set>
                                      <p:cBhvr>
                                        <p:cTn id="111" dur="1" fill="hold">
                                          <p:stCondLst>
                                            <p:cond delay="249"/>
                                          </p:stCondLst>
                                        </p:cTn>
                                        <p:tgtEl>
                                          <p:spTgt spid="31"/>
                                        </p:tgtEl>
                                        <p:attrNameLst>
                                          <p:attrName>style.visibility</p:attrName>
                                        </p:attrNameLst>
                                      </p:cBhvr>
                                      <p:to>
                                        <p:strVal val="hidden"/>
                                      </p:to>
                                    </p:set>
                                  </p:childTnLst>
                                </p:cTn>
                              </p:par>
                            </p:childTnLst>
                          </p:cTn>
                        </p:par>
                        <p:par>
                          <p:cTn id="112" fill="hold">
                            <p:stCondLst>
                              <p:cond delay="7000"/>
                            </p:stCondLst>
                            <p:childTnLst>
                              <p:par>
                                <p:cTn id="113" presetID="14" presetClass="exit" presetSubtype="10" fill="hold" grpId="0" nodeType="afterEffect">
                                  <p:stCondLst>
                                    <p:cond delay="0"/>
                                  </p:stCondLst>
                                  <p:childTnLst>
                                    <p:animEffect transition="out" filter="randombar(horizontal)">
                                      <p:cBhvr>
                                        <p:cTn id="114" dur="250"/>
                                        <p:tgtEl>
                                          <p:spTgt spid="32"/>
                                        </p:tgtEl>
                                      </p:cBhvr>
                                    </p:animEffect>
                                    <p:set>
                                      <p:cBhvr>
                                        <p:cTn id="115" dur="1" fill="hold">
                                          <p:stCondLst>
                                            <p:cond delay="249"/>
                                          </p:stCondLst>
                                        </p:cTn>
                                        <p:tgtEl>
                                          <p:spTgt spid="32"/>
                                        </p:tgtEl>
                                        <p:attrNameLst>
                                          <p:attrName>style.visibility</p:attrName>
                                        </p:attrNameLst>
                                      </p:cBhvr>
                                      <p:to>
                                        <p:strVal val="hidden"/>
                                      </p:to>
                                    </p:set>
                                  </p:childTnLst>
                                </p:cTn>
                              </p:par>
                            </p:childTnLst>
                          </p:cTn>
                        </p:par>
                        <p:par>
                          <p:cTn id="116" fill="hold">
                            <p:stCondLst>
                              <p:cond delay="7250"/>
                            </p:stCondLst>
                            <p:childTnLst>
                              <p:par>
                                <p:cTn id="117" presetID="14" presetClass="exit" presetSubtype="10" fill="hold" grpId="0" nodeType="afterEffect">
                                  <p:stCondLst>
                                    <p:cond delay="0"/>
                                  </p:stCondLst>
                                  <p:childTnLst>
                                    <p:animEffect transition="out" filter="randombar(horizontal)">
                                      <p:cBhvr>
                                        <p:cTn id="118" dur="250"/>
                                        <p:tgtEl>
                                          <p:spTgt spid="34"/>
                                        </p:tgtEl>
                                      </p:cBhvr>
                                    </p:animEffect>
                                    <p:set>
                                      <p:cBhvr>
                                        <p:cTn id="119" dur="1" fill="hold">
                                          <p:stCondLst>
                                            <p:cond delay="249"/>
                                          </p:stCondLst>
                                        </p:cTn>
                                        <p:tgtEl>
                                          <p:spTgt spid="34"/>
                                        </p:tgtEl>
                                        <p:attrNameLst>
                                          <p:attrName>style.visibility</p:attrName>
                                        </p:attrNameLst>
                                      </p:cBhvr>
                                      <p:to>
                                        <p:strVal val="hidden"/>
                                      </p:to>
                                    </p:set>
                                  </p:childTnLst>
                                </p:cTn>
                              </p:par>
                            </p:childTnLst>
                          </p:cTn>
                        </p:par>
                        <p:par>
                          <p:cTn id="120" fill="hold">
                            <p:stCondLst>
                              <p:cond delay="7500"/>
                            </p:stCondLst>
                            <p:childTnLst>
                              <p:par>
                                <p:cTn id="121" presetID="14" presetClass="exit" presetSubtype="10" fill="hold" grpId="0" nodeType="afterEffect">
                                  <p:stCondLst>
                                    <p:cond delay="0"/>
                                  </p:stCondLst>
                                  <p:childTnLst>
                                    <p:animEffect transition="out" filter="randombar(horizontal)">
                                      <p:cBhvr>
                                        <p:cTn id="122" dur="250"/>
                                        <p:tgtEl>
                                          <p:spTgt spid="49"/>
                                        </p:tgtEl>
                                      </p:cBhvr>
                                    </p:animEffect>
                                    <p:set>
                                      <p:cBhvr>
                                        <p:cTn id="123" dur="1" fill="hold">
                                          <p:stCondLst>
                                            <p:cond delay="249"/>
                                          </p:stCondLst>
                                        </p:cTn>
                                        <p:tgtEl>
                                          <p:spTgt spid="49"/>
                                        </p:tgtEl>
                                        <p:attrNameLst>
                                          <p:attrName>style.visibility</p:attrName>
                                        </p:attrNameLst>
                                      </p:cBhvr>
                                      <p:to>
                                        <p:strVal val="hidden"/>
                                      </p:to>
                                    </p:set>
                                  </p:childTnLst>
                                </p:cTn>
                              </p:par>
                            </p:childTnLst>
                          </p:cTn>
                        </p:par>
                        <p:par>
                          <p:cTn id="124" fill="hold">
                            <p:stCondLst>
                              <p:cond delay="7750"/>
                            </p:stCondLst>
                            <p:childTnLst>
                              <p:par>
                                <p:cTn id="125" presetID="14" presetClass="exit" presetSubtype="10" fill="hold" grpId="0" nodeType="afterEffect">
                                  <p:stCondLst>
                                    <p:cond delay="0"/>
                                  </p:stCondLst>
                                  <p:childTnLst>
                                    <p:animEffect transition="out" filter="randombar(horizontal)">
                                      <p:cBhvr>
                                        <p:cTn id="126" dur="250"/>
                                        <p:tgtEl>
                                          <p:spTgt spid="52"/>
                                        </p:tgtEl>
                                      </p:cBhvr>
                                    </p:animEffect>
                                    <p:set>
                                      <p:cBhvr>
                                        <p:cTn id="127" dur="1" fill="hold">
                                          <p:stCondLst>
                                            <p:cond delay="249"/>
                                          </p:stCondLst>
                                        </p:cTn>
                                        <p:tgtEl>
                                          <p:spTgt spid="52"/>
                                        </p:tgtEl>
                                        <p:attrNameLst>
                                          <p:attrName>style.visibility</p:attrName>
                                        </p:attrNameLst>
                                      </p:cBhvr>
                                      <p:to>
                                        <p:strVal val="hidden"/>
                                      </p:to>
                                    </p:set>
                                  </p:childTnLst>
                                </p:cTn>
                              </p:par>
                            </p:childTnLst>
                          </p:cTn>
                        </p:par>
                        <p:par>
                          <p:cTn id="128" fill="hold">
                            <p:stCondLst>
                              <p:cond delay="8000"/>
                            </p:stCondLst>
                            <p:childTnLst>
                              <p:par>
                                <p:cTn id="129" presetID="14" presetClass="exit" presetSubtype="10" fill="hold" grpId="0" nodeType="afterEffect">
                                  <p:stCondLst>
                                    <p:cond delay="0"/>
                                  </p:stCondLst>
                                  <p:childTnLst>
                                    <p:animEffect transition="out" filter="randombar(horizontal)">
                                      <p:cBhvr>
                                        <p:cTn id="130" dur="250"/>
                                        <p:tgtEl>
                                          <p:spTgt spid="38"/>
                                        </p:tgtEl>
                                      </p:cBhvr>
                                    </p:animEffect>
                                    <p:set>
                                      <p:cBhvr>
                                        <p:cTn id="131" dur="1" fill="hold">
                                          <p:stCondLst>
                                            <p:cond delay="249"/>
                                          </p:stCondLst>
                                        </p:cTn>
                                        <p:tgtEl>
                                          <p:spTgt spid="38"/>
                                        </p:tgtEl>
                                        <p:attrNameLst>
                                          <p:attrName>style.visibility</p:attrName>
                                        </p:attrNameLst>
                                      </p:cBhvr>
                                      <p:to>
                                        <p:strVal val="hidden"/>
                                      </p:to>
                                    </p:set>
                                  </p:childTnLst>
                                </p:cTn>
                              </p:par>
                            </p:childTnLst>
                          </p:cTn>
                        </p:par>
                        <p:par>
                          <p:cTn id="132" fill="hold">
                            <p:stCondLst>
                              <p:cond delay="8250"/>
                            </p:stCondLst>
                            <p:childTnLst>
                              <p:par>
                                <p:cTn id="133" presetID="14" presetClass="exit" presetSubtype="10" fill="hold" grpId="0" nodeType="afterEffect">
                                  <p:stCondLst>
                                    <p:cond delay="0"/>
                                  </p:stCondLst>
                                  <p:childTnLst>
                                    <p:animEffect transition="out" filter="randombar(horizontal)">
                                      <p:cBhvr>
                                        <p:cTn id="134" dur="250"/>
                                        <p:tgtEl>
                                          <p:spTgt spid="35"/>
                                        </p:tgtEl>
                                      </p:cBhvr>
                                    </p:animEffect>
                                    <p:set>
                                      <p:cBhvr>
                                        <p:cTn id="135" dur="1" fill="hold">
                                          <p:stCondLst>
                                            <p:cond delay="249"/>
                                          </p:stCondLst>
                                        </p:cTn>
                                        <p:tgtEl>
                                          <p:spTgt spid="35"/>
                                        </p:tgtEl>
                                        <p:attrNameLst>
                                          <p:attrName>style.visibility</p:attrName>
                                        </p:attrNameLst>
                                      </p:cBhvr>
                                      <p:to>
                                        <p:strVal val="hidden"/>
                                      </p:to>
                                    </p:set>
                                  </p:childTnLst>
                                </p:cTn>
                              </p:par>
                            </p:childTnLst>
                          </p:cTn>
                        </p:par>
                        <p:par>
                          <p:cTn id="136" fill="hold">
                            <p:stCondLst>
                              <p:cond delay="8500"/>
                            </p:stCondLst>
                            <p:childTnLst>
                              <p:par>
                                <p:cTn id="137" presetID="14" presetClass="exit" presetSubtype="10" fill="hold" grpId="0" nodeType="afterEffect">
                                  <p:stCondLst>
                                    <p:cond delay="0"/>
                                  </p:stCondLst>
                                  <p:childTnLst>
                                    <p:animEffect transition="out" filter="randombar(horizontal)">
                                      <p:cBhvr>
                                        <p:cTn id="138" dur="250"/>
                                        <p:tgtEl>
                                          <p:spTgt spid="40"/>
                                        </p:tgtEl>
                                      </p:cBhvr>
                                    </p:animEffect>
                                    <p:set>
                                      <p:cBhvr>
                                        <p:cTn id="139" dur="1" fill="hold">
                                          <p:stCondLst>
                                            <p:cond delay="249"/>
                                          </p:stCondLst>
                                        </p:cTn>
                                        <p:tgtEl>
                                          <p:spTgt spid="40"/>
                                        </p:tgtEl>
                                        <p:attrNameLst>
                                          <p:attrName>style.visibility</p:attrName>
                                        </p:attrNameLst>
                                      </p:cBhvr>
                                      <p:to>
                                        <p:strVal val="hidden"/>
                                      </p:to>
                                    </p:set>
                                  </p:childTnLst>
                                </p:cTn>
                              </p:par>
                            </p:childTnLst>
                          </p:cTn>
                        </p:par>
                        <p:par>
                          <p:cTn id="140" fill="hold">
                            <p:stCondLst>
                              <p:cond delay="8750"/>
                            </p:stCondLst>
                            <p:childTnLst>
                              <p:par>
                                <p:cTn id="141" presetID="14" presetClass="exit" presetSubtype="10" fill="hold" grpId="0" nodeType="afterEffect">
                                  <p:stCondLst>
                                    <p:cond delay="0"/>
                                  </p:stCondLst>
                                  <p:childTnLst>
                                    <p:animEffect transition="out" filter="randombar(horizontal)">
                                      <p:cBhvr>
                                        <p:cTn id="142" dur="250"/>
                                        <p:tgtEl>
                                          <p:spTgt spid="39"/>
                                        </p:tgtEl>
                                      </p:cBhvr>
                                    </p:animEffect>
                                    <p:set>
                                      <p:cBhvr>
                                        <p:cTn id="143" dur="1" fill="hold">
                                          <p:stCondLst>
                                            <p:cond delay="249"/>
                                          </p:stCondLst>
                                        </p:cTn>
                                        <p:tgtEl>
                                          <p:spTgt spid="39"/>
                                        </p:tgtEl>
                                        <p:attrNameLst>
                                          <p:attrName>style.visibility</p:attrName>
                                        </p:attrNameLst>
                                      </p:cBhvr>
                                      <p:to>
                                        <p:strVal val="hidden"/>
                                      </p:to>
                                    </p:set>
                                  </p:childTnLst>
                                </p:cTn>
                              </p:par>
                            </p:childTnLst>
                          </p:cTn>
                        </p:par>
                        <p:par>
                          <p:cTn id="144" fill="hold">
                            <p:stCondLst>
                              <p:cond delay="9000"/>
                            </p:stCondLst>
                            <p:childTnLst>
                              <p:par>
                                <p:cTn id="145" presetID="14" presetClass="exit" presetSubtype="10" fill="hold" grpId="0" nodeType="afterEffect">
                                  <p:stCondLst>
                                    <p:cond delay="0"/>
                                  </p:stCondLst>
                                  <p:childTnLst>
                                    <p:animEffect transition="out" filter="randombar(horizontal)">
                                      <p:cBhvr>
                                        <p:cTn id="146" dur="250"/>
                                        <p:tgtEl>
                                          <p:spTgt spid="43"/>
                                        </p:tgtEl>
                                      </p:cBhvr>
                                    </p:animEffect>
                                    <p:set>
                                      <p:cBhvr>
                                        <p:cTn id="147" dur="1" fill="hold">
                                          <p:stCondLst>
                                            <p:cond delay="249"/>
                                          </p:stCondLst>
                                        </p:cTn>
                                        <p:tgtEl>
                                          <p:spTgt spid="43"/>
                                        </p:tgtEl>
                                        <p:attrNameLst>
                                          <p:attrName>style.visibility</p:attrName>
                                        </p:attrNameLst>
                                      </p:cBhvr>
                                      <p:to>
                                        <p:strVal val="hidden"/>
                                      </p:to>
                                    </p:set>
                                  </p:childTnLst>
                                </p:cTn>
                              </p:par>
                            </p:childTnLst>
                          </p:cTn>
                        </p:par>
                        <p:par>
                          <p:cTn id="148" fill="hold">
                            <p:stCondLst>
                              <p:cond delay="9250"/>
                            </p:stCondLst>
                            <p:childTnLst>
                              <p:par>
                                <p:cTn id="149" presetID="14" presetClass="exit" presetSubtype="10" fill="hold" grpId="0" nodeType="afterEffect">
                                  <p:stCondLst>
                                    <p:cond delay="0"/>
                                  </p:stCondLst>
                                  <p:childTnLst>
                                    <p:animEffect transition="out" filter="randombar(horizontal)">
                                      <p:cBhvr>
                                        <p:cTn id="150" dur="250"/>
                                        <p:tgtEl>
                                          <p:spTgt spid="44"/>
                                        </p:tgtEl>
                                      </p:cBhvr>
                                    </p:animEffect>
                                    <p:set>
                                      <p:cBhvr>
                                        <p:cTn id="151" dur="1" fill="hold">
                                          <p:stCondLst>
                                            <p:cond delay="249"/>
                                          </p:stCondLst>
                                        </p:cTn>
                                        <p:tgtEl>
                                          <p:spTgt spid="44"/>
                                        </p:tgtEl>
                                        <p:attrNameLst>
                                          <p:attrName>style.visibility</p:attrName>
                                        </p:attrNameLst>
                                      </p:cBhvr>
                                      <p:to>
                                        <p:strVal val="hidden"/>
                                      </p:to>
                                    </p:set>
                                  </p:childTnLst>
                                </p:cTn>
                              </p:par>
                            </p:childTnLst>
                          </p:cTn>
                        </p:par>
                        <p:par>
                          <p:cTn id="152" fill="hold">
                            <p:stCondLst>
                              <p:cond delay="9500"/>
                            </p:stCondLst>
                            <p:childTnLst>
                              <p:par>
                                <p:cTn id="153" presetID="14" presetClass="exit" presetSubtype="10" fill="hold" grpId="0" nodeType="afterEffect">
                                  <p:stCondLst>
                                    <p:cond delay="0"/>
                                  </p:stCondLst>
                                  <p:childTnLst>
                                    <p:animEffect transition="out" filter="randombar(horizontal)">
                                      <p:cBhvr>
                                        <p:cTn id="154" dur="250"/>
                                        <p:tgtEl>
                                          <p:spTgt spid="45"/>
                                        </p:tgtEl>
                                      </p:cBhvr>
                                    </p:animEffect>
                                    <p:set>
                                      <p:cBhvr>
                                        <p:cTn id="155" dur="1" fill="hold">
                                          <p:stCondLst>
                                            <p:cond delay="249"/>
                                          </p:stCondLst>
                                        </p:cTn>
                                        <p:tgtEl>
                                          <p:spTgt spid="45"/>
                                        </p:tgtEl>
                                        <p:attrNameLst>
                                          <p:attrName>style.visibility</p:attrName>
                                        </p:attrNameLst>
                                      </p:cBhvr>
                                      <p:to>
                                        <p:strVal val="hidden"/>
                                      </p:to>
                                    </p:set>
                                  </p:childTnLst>
                                </p:cTn>
                              </p:par>
                            </p:childTnLst>
                          </p:cTn>
                        </p:par>
                        <p:par>
                          <p:cTn id="156" fill="hold">
                            <p:stCondLst>
                              <p:cond delay="9750"/>
                            </p:stCondLst>
                            <p:childTnLst>
                              <p:par>
                                <p:cTn id="157" presetID="14" presetClass="exit" presetSubtype="10" fill="hold" grpId="0" nodeType="afterEffect">
                                  <p:stCondLst>
                                    <p:cond delay="0"/>
                                  </p:stCondLst>
                                  <p:childTnLst>
                                    <p:animEffect transition="out" filter="randombar(horizontal)">
                                      <p:cBhvr>
                                        <p:cTn id="158" dur="250"/>
                                        <p:tgtEl>
                                          <p:spTgt spid="46"/>
                                        </p:tgtEl>
                                      </p:cBhvr>
                                    </p:animEffect>
                                    <p:set>
                                      <p:cBhvr>
                                        <p:cTn id="159" dur="1" fill="hold">
                                          <p:stCondLst>
                                            <p:cond delay="249"/>
                                          </p:stCondLst>
                                        </p:cTn>
                                        <p:tgtEl>
                                          <p:spTgt spid="46"/>
                                        </p:tgtEl>
                                        <p:attrNameLst>
                                          <p:attrName>style.visibility</p:attrName>
                                        </p:attrNameLst>
                                      </p:cBhvr>
                                      <p:to>
                                        <p:strVal val="hidden"/>
                                      </p:to>
                                    </p:set>
                                  </p:childTnLst>
                                </p:cTn>
                              </p:par>
                            </p:childTnLst>
                          </p:cTn>
                        </p:par>
                        <p:par>
                          <p:cTn id="160" fill="hold">
                            <p:stCondLst>
                              <p:cond delay="10000"/>
                            </p:stCondLst>
                            <p:childTnLst>
                              <p:par>
                                <p:cTn id="161" presetID="14" presetClass="exit" presetSubtype="10" fill="hold" grpId="0" nodeType="afterEffect">
                                  <p:stCondLst>
                                    <p:cond delay="0"/>
                                  </p:stCondLst>
                                  <p:childTnLst>
                                    <p:animEffect transition="out" filter="randombar(horizontal)">
                                      <p:cBhvr>
                                        <p:cTn id="162" dur="250"/>
                                        <p:tgtEl>
                                          <p:spTgt spid="33"/>
                                        </p:tgtEl>
                                      </p:cBhvr>
                                    </p:animEffect>
                                    <p:set>
                                      <p:cBhvr>
                                        <p:cTn id="163" dur="1" fill="hold">
                                          <p:stCondLst>
                                            <p:cond delay="249"/>
                                          </p:stCondLst>
                                        </p:cTn>
                                        <p:tgtEl>
                                          <p:spTgt spid="33"/>
                                        </p:tgtEl>
                                        <p:attrNameLst>
                                          <p:attrName>style.visibility</p:attrName>
                                        </p:attrNameLst>
                                      </p:cBhvr>
                                      <p:to>
                                        <p:strVal val="hidden"/>
                                      </p:to>
                                    </p:set>
                                  </p:childTnLst>
                                </p:cTn>
                              </p:par>
                            </p:childTnLst>
                          </p:cTn>
                        </p:par>
                        <p:par>
                          <p:cTn id="164" fill="hold">
                            <p:stCondLst>
                              <p:cond delay="10250"/>
                            </p:stCondLst>
                            <p:childTnLst>
                              <p:par>
                                <p:cTn id="165" presetID="14" presetClass="exit" presetSubtype="10" fill="hold" grpId="0" nodeType="afterEffect">
                                  <p:stCondLst>
                                    <p:cond delay="0"/>
                                  </p:stCondLst>
                                  <p:childTnLst>
                                    <p:animEffect transition="out" filter="randombar(horizontal)">
                                      <p:cBhvr>
                                        <p:cTn id="166" dur="250"/>
                                        <p:tgtEl>
                                          <p:spTgt spid="47"/>
                                        </p:tgtEl>
                                      </p:cBhvr>
                                    </p:animEffect>
                                    <p:set>
                                      <p:cBhvr>
                                        <p:cTn id="167" dur="1" fill="hold">
                                          <p:stCondLst>
                                            <p:cond delay="249"/>
                                          </p:stCondLst>
                                        </p:cTn>
                                        <p:tgtEl>
                                          <p:spTgt spid="47"/>
                                        </p:tgtEl>
                                        <p:attrNameLst>
                                          <p:attrName>style.visibility</p:attrName>
                                        </p:attrNameLst>
                                      </p:cBhvr>
                                      <p:to>
                                        <p:strVal val="hidden"/>
                                      </p:to>
                                    </p:set>
                                  </p:childTnLst>
                                </p:cTn>
                              </p:par>
                            </p:childTnLst>
                          </p:cTn>
                        </p:par>
                        <p:par>
                          <p:cTn id="168" fill="hold">
                            <p:stCondLst>
                              <p:cond delay="10500"/>
                            </p:stCondLst>
                            <p:childTnLst>
                              <p:par>
                                <p:cTn id="169" presetID="14" presetClass="exit" presetSubtype="10" fill="hold" grpId="0" nodeType="afterEffect">
                                  <p:stCondLst>
                                    <p:cond delay="0"/>
                                  </p:stCondLst>
                                  <p:childTnLst>
                                    <p:animEffect transition="out" filter="randombar(horizontal)">
                                      <p:cBhvr>
                                        <p:cTn id="170" dur="250"/>
                                        <p:tgtEl>
                                          <p:spTgt spid="48"/>
                                        </p:tgtEl>
                                      </p:cBhvr>
                                    </p:animEffect>
                                    <p:set>
                                      <p:cBhvr>
                                        <p:cTn id="171" dur="1" fill="hold">
                                          <p:stCondLst>
                                            <p:cond delay="249"/>
                                          </p:stCondLst>
                                        </p:cTn>
                                        <p:tgtEl>
                                          <p:spTgt spid="48"/>
                                        </p:tgtEl>
                                        <p:attrNameLst>
                                          <p:attrName>style.visibility</p:attrName>
                                        </p:attrNameLst>
                                      </p:cBhvr>
                                      <p:to>
                                        <p:strVal val="hidden"/>
                                      </p:to>
                                    </p:set>
                                  </p:childTnLst>
                                </p:cTn>
                              </p:par>
                            </p:childTnLst>
                          </p:cTn>
                        </p:par>
                        <p:par>
                          <p:cTn id="172" fill="hold">
                            <p:stCondLst>
                              <p:cond delay="10750"/>
                            </p:stCondLst>
                            <p:childTnLst>
                              <p:par>
                                <p:cTn id="173" presetID="14" presetClass="exit" presetSubtype="10" fill="hold" grpId="0" nodeType="afterEffect">
                                  <p:stCondLst>
                                    <p:cond delay="0"/>
                                  </p:stCondLst>
                                  <p:childTnLst>
                                    <p:animEffect transition="out" filter="randombar(horizontal)">
                                      <p:cBhvr>
                                        <p:cTn id="174" dur="250"/>
                                        <p:tgtEl>
                                          <p:spTgt spid="50"/>
                                        </p:tgtEl>
                                      </p:cBhvr>
                                    </p:animEffect>
                                    <p:set>
                                      <p:cBhvr>
                                        <p:cTn id="175" dur="1" fill="hold">
                                          <p:stCondLst>
                                            <p:cond delay="249"/>
                                          </p:stCondLst>
                                        </p:cTn>
                                        <p:tgtEl>
                                          <p:spTgt spid="50"/>
                                        </p:tgtEl>
                                        <p:attrNameLst>
                                          <p:attrName>style.visibility</p:attrName>
                                        </p:attrNameLst>
                                      </p:cBhvr>
                                      <p:to>
                                        <p:strVal val="hidden"/>
                                      </p:to>
                                    </p:set>
                                  </p:childTnLst>
                                </p:cTn>
                              </p:par>
                            </p:childTnLst>
                          </p:cTn>
                        </p:par>
                        <p:par>
                          <p:cTn id="176" fill="hold">
                            <p:stCondLst>
                              <p:cond delay="11000"/>
                            </p:stCondLst>
                            <p:childTnLst>
                              <p:par>
                                <p:cTn id="177" presetID="14" presetClass="exit" presetSubtype="10" fill="hold" grpId="0" nodeType="afterEffect">
                                  <p:stCondLst>
                                    <p:cond delay="0"/>
                                  </p:stCondLst>
                                  <p:childTnLst>
                                    <p:animEffect transition="out" filter="randombar(horizontal)">
                                      <p:cBhvr>
                                        <p:cTn id="178" dur="250"/>
                                        <p:tgtEl>
                                          <p:spTgt spid="51"/>
                                        </p:tgtEl>
                                      </p:cBhvr>
                                    </p:animEffect>
                                    <p:set>
                                      <p:cBhvr>
                                        <p:cTn id="179" dur="1" fill="hold">
                                          <p:stCondLst>
                                            <p:cond delay="249"/>
                                          </p:stCondLst>
                                        </p:cTn>
                                        <p:tgtEl>
                                          <p:spTgt spid="51"/>
                                        </p:tgtEl>
                                        <p:attrNameLst>
                                          <p:attrName>style.visibility</p:attrName>
                                        </p:attrNameLst>
                                      </p:cBhvr>
                                      <p:to>
                                        <p:strVal val="hidden"/>
                                      </p:to>
                                    </p:set>
                                  </p:childTnLst>
                                </p:cTn>
                              </p:par>
                            </p:childTnLst>
                          </p:cTn>
                        </p:par>
                        <p:par>
                          <p:cTn id="180" fill="hold">
                            <p:stCondLst>
                              <p:cond delay="11250"/>
                            </p:stCondLst>
                            <p:childTnLst>
                              <p:par>
                                <p:cTn id="181" presetID="14" presetClass="exit" presetSubtype="10" fill="hold" grpId="0" nodeType="afterEffect">
                                  <p:stCondLst>
                                    <p:cond delay="0"/>
                                  </p:stCondLst>
                                  <p:childTnLst>
                                    <p:animEffect transition="out" filter="randombar(horizontal)">
                                      <p:cBhvr>
                                        <p:cTn id="182" dur="250"/>
                                        <p:tgtEl>
                                          <p:spTgt spid="41"/>
                                        </p:tgtEl>
                                      </p:cBhvr>
                                    </p:animEffect>
                                    <p:set>
                                      <p:cBhvr>
                                        <p:cTn id="183" dur="1" fill="hold">
                                          <p:stCondLst>
                                            <p:cond delay="249"/>
                                          </p:stCondLst>
                                        </p:cTn>
                                        <p:tgtEl>
                                          <p:spTgt spid="41"/>
                                        </p:tgtEl>
                                        <p:attrNameLst>
                                          <p:attrName>style.visibility</p:attrName>
                                        </p:attrNameLst>
                                      </p:cBhvr>
                                      <p:to>
                                        <p:strVal val="hidden"/>
                                      </p:to>
                                    </p:set>
                                  </p:childTnLst>
                                </p:cTn>
                              </p:par>
                            </p:childTnLst>
                          </p:cTn>
                        </p:par>
                        <p:par>
                          <p:cTn id="184" fill="hold">
                            <p:stCondLst>
                              <p:cond delay="11500"/>
                            </p:stCondLst>
                            <p:childTnLst>
                              <p:par>
                                <p:cTn id="185" presetID="14" presetClass="exit" presetSubtype="10" fill="hold" grpId="0" nodeType="afterEffect">
                                  <p:stCondLst>
                                    <p:cond delay="0"/>
                                  </p:stCondLst>
                                  <p:childTnLst>
                                    <p:animEffect transition="out" filter="randombar(horizontal)">
                                      <p:cBhvr>
                                        <p:cTn id="186" dur="250"/>
                                        <p:tgtEl>
                                          <p:spTgt spid="54"/>
                                        </p:tgtEl>
                                      </p:cBhvr>
                                    </p:animEffect>
                                    <p:set>
                                      <p:cBhvr>
                                        <p:cTn id="187" dur="1" fill="hold">
                                          <p:stCondLst>
                                            <p:cond delay="249"/>
                                          </p:stCondLst>
                                        </p:cTn>
                                        <p:tgtEl>
                                          <p:spTgt spid="54"/>
                                        </p:tgtEl>
                                        <p:attrNameLst>
                                          <p:attrName>style.visibility</p:attrName>
                                        </p:attrNameLst>
                                      </p:cBhvr>
                                      <p:to>
                                        <p:strVal val="hidden"/>
                                      </p:to>
                                    </p:set>
                                  </p:childTnLst>
                                </p:cTn>
                              </p:par>
                            </p:childTnLst>
                          </p:cTn>
                        </p:par>
                        <p:par>
                          <p:cTn id="188" fill="hold">
                            <p:stCondLst>
                              <p:cond delay="11750"/>
                            </p:stCondLst>
                            <p:childTnLst>
                              <p:par>
                                <p:cTn id="189" presetID="14" presetClass="exit" presetSubtype="10" fill="hold" grpId="0" nodeType="afterEffect">
                                  <p:stCondLst>
                                    <p:cond delay="0"/>
                                  </p:stCondLst>
                                  <p:childTnLst>
                                    <p:animEffect transition="out" filter="randombar(horizontal)">
                                      <p:cBhvr>
                                        <p:cTn id="190" dur="250"/>
                                        <p:tgtEl>
                                          <p:spTgt spid="55"/>
                                        </p:tgtEl>
                                      </p:cBhvr>
                                    </p:animEffect>
                                    <p:set>
                                      <p:cBhvr>
                                        <p:cTn id="191" dur="1" fill="hold">
                                          <p:stCondLst>
                                            <p:cond delay="249"/>
                                          </p:stCondLst>
                                        </p:cTn>
                                        <p:tgtEl>
                                          <p:spTgt spid="55"/>
                                        </p:tgtEl>
                                        <p:attrNameLst>
                                          <p:attrName>style.visibility</p:attrName>
                                        </p:attrNameLst>
                                      </p:cBhvr>
                                      <p:to>
                                        <p:strVal val="hidden"/>
                                      </p:to>
                                    </p:set>
                                  </p:childTnLst>
                                </p:cTn>
                              </p:par>
                            </p:childTnLst>
                          </p:cTn>
                        </p:par>
                        <p:par>
                          <p:cTn id="192" fill="hold">
                            <p:stCondLst>
                              <p:cond delay="12000"/>
                            </p:stCondLst>
                            <p:childTnLst>
                              <p:par>
                                <p:cTn id="193" presetID="14" presetClass="exit" presetSubtype="10" fill="hold" grpId="0" nodeType="afterEffect">
                                  <p:stCondLst>
                                    <p:cond delay="0"/>
                                  </p:stCondLst>
                                  <p:childTnLst>
                                    <p:animEffect transition="out" filter="randombar(horizontal)">
                                      <p:cBhvr>
                                        <p:cTn id="194" dur="250"/>
                                        <p:tgtEl>
                                          <p:spTgt spid="56"/>
                                        </p:tgtEl>
                                      </p:cBhvr>
                                    </p:animEffect>
                                    <p:set>
                                      <p:cBhvr>
                                        <p:cTn id="195" dur="1" fill="hold">
                                          <p:stCondLst>
                                            <p:cond delay="249"/>
                                          </p:stCondLst>
                                        </p:cTn>
                                        <p:tgtEl>
                                          <p:spTgt spid="56"/>
                                        </p:tgtEl>
                                        <p:attrNameLst>
                                          <p:attrName>style.visibility</p:attrName>
                                        </p:attrNameLst>
                                      </p:cBhvr>
                                      <p:to>
                                        <p:strVal val="hidden"/>
                                      </p:to>
                                    </p:set>
                                  </p:childTnLst>
                                </p:cTn>
                              </p:par>
                            </p:childTnLst>
                          </p:cTn>
                        </p:par>
                        <p:par>
                          <p:cTn id="196" fill="hold">
                            <p:stCondLst>
                              <p:cond delay="12250"/>
                            </p:stCondLst>
                            <p:childTnLst>
                              <p:par>
                                <p:cTn id="197" presetID="14" presetClass="exit" presetSubtype="10" fill="hold" grpId="0" nodeType="afterEffect">
                                  <p:stCondLst>
                                    <p:cond delay="0"/>
                                  </p:stCondLst>
                                  <p:childTnLst>
                                    <p:animEffect transition="out" filter="randombar(horizontal)">
                                      <p:cBhvr>
                                        <p:cTn id="198" dur="250"/>
                                        <p:tgtEl>
                                          <p:spTgt spid="53"/>
                                        </p:tgtEl>
                                      </p:cBhvr>
                                    </p:animEffect>
                                    <p:set>
                                      <p:cBhvr>
                                        <p:cTn id="199" dur="1" fill="hold">
                                          <p:stCondLst>
                                            <p:cond delay="249"/>
                                          </p:stCondLst>
                                        </p:cTn>
                                        <p:tgtEl>
                                          <p:spTgt spid="53"/>
                                        </p:tgtEl>
                                        <p:attrNameLst>
                                          <p:attrName>style.visibility</p:attrName>
                                        </p:attrNameLst>
                                      </p:cBhvr>
                                      <p:to>
                                        <p:strVal val="hidden"/>
                                      </p:to>
                                    </p:set>
                                  </p:childTnLst>
                                </p:cTn>
                              </p:par>
                            </p:childTnLst>
                          </p:cTn>
                        </p:par>
                        <p:par>
                          <p:cTn id="200" fill="hold">
                            <p:stCondLst>
                              <p:cond delay="12500"/>
                            </p:stCondLst>
                            <p:childTnLst>
                              <p:par>
                                <p:cTn id="201" presetID="14" presetClass="exit" presetSubtype="10" fill="hold" grpId="0" nodeType="afterEffect">
                                  <p:stCondLst>
                                    <p:cond delay="0"/>
                                  </p:stCondLst>
                                  <p:childTnLst>
                                    <p:animEffect transition="out" filter="randombar(horizontal)">
                                      <p:cBhvr>
                                        <p:cTn id="202" dur="250"/>
                                        <p:tgtEl>
                                          <p:spTgt spid="57"/>
                                        </p:tgtEl>
                                      </p:cBhvr>
                                    </p:animEffect>
                                    <p:set>
                                      <p:cBhvr>
                                        <p:cTn id="203" dur="1" fill="hold">
                                          <p:stCondLst>
                                            <p:cond delay="249"/>
                                          </p:stCondLst>
                                        </p:cTn>
                                        <p:tgtEl>
                                          <p:spTgt spid="57"/>
                                        </p:tgtEl>
                                        <p:attrNameLst>
                                          <p:attrName>style.visibility</p:attrName>
                                        </p:attrNameLst>
                                      </p:cBhvr>
                                      <p:to>
                                        <p:strVal val="hidden"/>
                                      </p:to>
                                    </p:set>
                                  </p:childTnLst>
                                </p:cTn>
                              </p:par>
                            </p:childTnLst>
                          </p:cTn>
                        </p:par>
                        <p:par>
                          <p:cTn id="204" fill="hold">
                            <p:stCondLst>
                              <p:cond delay="12750"/>
                            </p:stCondLst>
                            <p:childTnLst>
                              <p:par>
                                <p:cTn id="205" presetID="14" presetClass="exit" presetSubtype="10" fill="hold" grpId="0" nodeType="afterEffect">
                                  <p:stCondLst>
                                    <p:cond delay="0"/>
                                  </p:stCondLst>
                                  <p:childTnLst>
                                    <p:animEffect transition="out" filter="randombar(horizontal)">
                                      <p:cBhvr>
                                        <p:cTn id="206" dur="250"/>
                                        <p:tgtEl>
                                          <p:spTgt spid="62"/>
                                        </p:tgtEl>
                                      </p:cBhvr>
                                    </p:animEffect>
                                    <p:set>
                                      <p:cBhvr>
                                        <p:cTn id="207" dur="1" fill="hold">
                                          <p:stCondLst>
                                            <p:cond delay="249"/>
                                          </p:stCondLst>
                                        </p:cTn>
                                        <p:tgtEl>
                                          <p:spTgt spid="62"/>
                                        </p:tgtEl>
                                        <p:attrNameLst>
                                          <p:attrName>style.visibility</p:attrName>
                                        </p:attrNameLst>
                                      </p:cBhvr>
                                      <p:to>
                                        <p:strVal val="hidden"/>
                                      </p:to>
                                    </p:set>
                                  </p:childTnLst>
                                </p:cTn>
                              </p:par>
                            </p:childTnLst>
                          </p:cTn>
                        </p:par>
                        <p:par>
                          <p:cTn id="208" fill="hold">
                            <p:stCondLst>
                              <p:cond delay="13000"/>
                            </p:stCondLst>
                            <p:childTnLst>
                              <p:par>
                                <p:cTn id="209" presetID="14" presetClass="exit" presetSubtype="10" fill="hold" grpId="0" nodeType="afterEffect">
                                  <p:stCondLst>
                                    <p:cond delay="0"/>
                                  </p:stCondLst>
                                  <p:childTnLst>
                                    <p:animEffect transition="out" filter="randombar(horizontal)">
                                      <p:cBhvr>
                                        <p:cTn id="210" dur="250"/>
                                        <p:tgtEl>
                                          <p:spTgt spid="63"/>
                                        </p:tgtEl>
                                      </p:cBhvr>
                                    </p:animEffect>
                                    <p:set>
                                      <p:cBhvr>
                                        <p:cTn id="211" dur="1" fill="hold">
                                          <p:stCondLst>
                                            <p:cond delay="249"/>
                                          </p:stCondLst>
                                        </p:cTn>
                                        <p:tgtEl>
                                          <p:spTgt spid="63"/>
                                        </p:tgtEl>
                                        <p:attrNameLst>
                                          <p:attrName>style.visibility</p:attrName>
                                        </p:attrNameLst>
                                      </p:cBhvr>
                                      <p:to>
                                        <p:strVal val="hidden"/>
                                      </p:to>
                                    </p:set>
                                  </p:childTnLst>
                                </p:cTn>
                              </p:par>
                            </p:childTnLst>
                          </p:cTn>
                        </p:par>
                        <p:par>
                          <p:cTn id="212" fill="hold">
                            <p:stCondLst>
                              <p:cond delay="13250"/>
                            </p:stCondLst>
                            <p:childTnLst>
                              <p:par>
                                <p:cTn id="213" presetID="14" presetClass="exit" presetSubtype="10" fill="hold" grpId="0" nodeType="afterEffect">
                                  <p:stCondLst>
                                    <p:cond delay="0"/>
                                  </p:stCondLst>
                                  <p:childTnLst>
                                    <p:animEffect transition="out" filter="randombar(horizontal)">
                                      <p:cBhvr>
                                        <p:cTn id="214" dur="250"/>
                                        <p:tgtEl>
                                          <p:spTgt spid="65"/>
                                        </p:tgtEl>
                                      </p:cBhvr>
                                    </p:animEffect>
                                    <p:set>
                                      <p:cBhvr>
                                        <p:cTn id="215" dur="1" fill="hold">
                                          <p:stCondLst>
                                            <p:cond delay="249"/>
                                          </p:stCondLst>
                                        </p:cTn>
                                        <p:tgtEl>
                                          <p:spTgt spid="65"/>
                                        </p:tgtEl>
                                        <p:attrNameLst>
                                          <p:attrName>style.visibility</p:attrName>
                                        </p:attrNameLst>
                                      </p:cBhvr>
                                      <p:to>
                                        <p:strVal val="hidden"/>
                                      </p:to>
                                    </p:set>
                                  </p:childTnLst>
                                </p:cTn>
                              </p:par>
                            </p:childTnLst>
                          </p:cTn>
                        </p:par>
                        <p:par>
                          <p:cTn id="216" fill="hold">
                            <p:stCondLst>
                              <p:cond delay="13500"/>
                            </p:stCondLst>
                            <p:childTnLst>
                              <p:par>
                                <p:cTn id="217" presetID="14" presetClass="exit" presetSubtype="10" fill="hold" grpId="0" nodeType="afterEffect">
                                  <p:stCondLst>
                                    <p:cond delay="0"/>
                                  </p:stCondLst>
                                  <p:childTnLst>
                                    <p:animEffect transition="out" filter="randombar(horizontal)">
                                      <p:cBhvr>
                                        <p:cTn id="218" dur="250"/>
                                        <p:tgtEl>
                                          <p:spTgt spid="72"/>
                                        </p:tgtEl>
                                      </p:cBhvr>
                                    </p:animEffect>
                                    <p:set>
                                      <p:cBhvr>
                                        <p:cTn id="219" dur="1" fill="hold">
                                          <p:stCondLst>
                                            <p:cond delay="249"/>
                                          </p:stCondLst>
                                        </p:cTn>
                                        <p:tgtEl>
                                          <p:spTgt spid="72"/>
                                        </p:tgtEl>
                                        <p:attrNameLst>
                                          <p:attrName>style.visibility</p:attrName>
                                        </p:attrNameLst>
                                      </p:cBhvr>
                                      <p:to>
                                        <p:strVal val="hidden"/>
                                      </p:to>
                                    </p:set>
                                  </p:childTnLst>
                                </p:cTn>
                              </p:par>
                            </p:childTnLst>
                          </p:cTn>
                        </p:par>
                        <p:par>
                          <p:cTn id="220" fill="hold">
                            <p:stCondLst>
                              <p:cond delay="13750"/>
                            </p:stCondLst>
                            <p:childTnLst>
                              <p:par>
                                <p:cTn id="221" presetID="14" presetClass="exit" presetSubtype="10" fill="hold" grpId="0" nodeType="afterEffect">
                                  <p:stCondLst>
                                    <p:cond delay="0"/>
                                  </p:stCondLst>
                                  <p:childTnLst>
                                    <p:animEffect transition="out" filter="randombar(horizontal)">
                                      <p:cBhvr>
                                        <p:cTn id="222" dur="250"/>
                                        <p:tgtEl>
                                          <p:spTgt spid="81"/>
                                        </p:tgtEl>
                                      </p:cBhvr>
                                    </p:animEffect>
                                    <p:set>
                                      <p:cBhvr>
                                        <p:cTn id="223" dur="1" fill="hold">
                                          <p:stCondLst>
                                            <p:cond delay="249"/>
                                          </p:stCondLst>
                                        </p:cTn>
                                        <p:tgtEl>
                                          <p:spTgt spid="81"/>
                                        </p:tgtEl>
                                        <p:attrNameLst>
                                          <p:attrName>style.visibility</p:attrName>
                                        </p:attrNameLst>
                                      </p:cBhvr>
                                      <p:to>
                                        <p:strVal val="hidden"/>
                                      </p:to>
                                    </p:set>
                                  </p:childTnLst>
                                </p:cTn>
                              </p:par>
                            </p:childTnLst>
                          </p:cTn>
                        </p:par>
                        <p:par>
                          <p:cTn id="224" fill="hold">
                            <p:stCondLst>
                              <p:cond delay="14000"/>
                            </p:stCondLst>
                            <p:childTnLst>
                              <p:par>
                                <p:cTn id="225" presetID="14" presetClass="exit" presetSubtype="10" fill="hold" grpId="0" nodeType="afterEffect">
                                  <p:stCondLst>
                                    <p:cond delay="0"/>
                                  </p:stCondLst>
                                  <p:childTnLst>
                                    <p:animEffect transition="out" filter="randombar(horizontal)">
                                      <p:cBhvr>
                                        <p:cTn id="226" dur="250"/>
                                        <p:tgtEl>
                                          <p:spTgt spid="68"/>
                                        </p:tgtEl>
                                      </p:cBhvr>
                                    </p:animEffect>
                                    <p:set>
                                      <p:cBhvr>
                                        <p:cTn id="227" dur="1" fill="hold">
                                          <p:stCondLst>
                                            <p:cond delay="249"/>
                                          </p:stCondLst>
                                        </p:cTn>
                                        <p:tgtEl>
                                          <p:spTgt spid="68"/>
                                        </p:tgtEl>
                                        <p:attrNameLst>
                                          <p:attrName>style.visibility</p:attrName>
                                        </p:attrNameLst>
                                      </p:cBhvr>
                                      <p:to>
                                        <p:strVal val="hidden"/>
                                      </p:to>
                                    </p:set>
                                  </p:childTnLst>
                                </p:cTn>
                              </p:par>
                            </p:childTnLst>
                          </p:cTn>
                        </p:par>
                        <p:par>
                          <p:cTn id="228" fill="hold">
                            <p:stCondLst>
                              <p:cond delay="14250"/>
                            </p:stCondLst>
                            <p:childTnLst>
                              <p:par>
                                <p:cTn id="229" presetID="14" presetClass="exit" presetSubtype="10" fill="hold" grpId="0" nodeType="afterEffect">
                                  <p:stCondLst>
                                    <p:cond delay="0"/>
                                  </p:stCondLst>
                                  <p:childTnLst>
                                    <p:animEffect transition="out" filter="randombar(horizontal)">
                                      <p:cBhvr>
                                        <p:cTn id="230" dur="250"/>
                                        <p:tgtEl>
                                          <p:spTgt spid="69"/>
                                        </p:tgtEl>
                                      </p:cBhvr>
                                    </p:animEffect>
                                    <p:set>
                                      <p:cBhvr>
                                        <p:cTn id="231" dur="1" fill="hold">
                                          <p:stCondLst>
                                            <p:cond delay="249"/>
                                          </p:stCondLst>
                                        </p:cTn>
                                        <p:tgtEl>
                                          <p:spTgt spid="69"/>
                                        </p:tgtEl>
                                        <p:attrNameLst>
                                          <p:attrName>style.visibility</p:attrName>
                                        </p:attrNameLst>
                                      </p:cBhvr>
                                      <p:to>
                                        <p:strVal val="hidden"/>
                                      </p:to>
                                    </p:set>
                                  </p:childTnLst>
                                </p:cTn>
                              </p:par>
                            </p:childTnLst>
                          </p:cTn>
                        </p:par>
                        <p:par>
                          <p:cTn id="232" fill="hold">
                            <p:stCondLst>
                              <p:cond delay="14500"/>
                            </p:stCondLst>
                            <p:childTnLst>
                              <p:par>
                                <p:cTn id="233" presetID="14" presetClass="exit" presetSubtype="10" fill="hold" grpId="0" nodeType="afterEffect">
                                  <p:stCondLst>
                                    <p:cond delay="0"/>
                                  </p:stCondLst>
                                  <p:childTnLst>
                                    <p:animEffect transition="out" filter="randombar(horizontal)">
                                      <p:cBhvr>
                                        <p:cTn id="234" dur="250"/>
                                        <p:tgtEl>
                                          <p:spTgt spid="70"/>
                                        </p:tgtEl>
                                      </p:cBhvr>
                                    </p:animEffect>
                                    <p:set>
                                      <p:cBhvr>
                                        <p:cTn id="235" dur="1" fill="hold">
                                          <p:stCondLst>
                                            <p:cond delay="249"/>
                                          </p:stCondLst>
                                        </p:cTn>
                                        <p:tgtEl>
                                          <p:spTgt spid="70"/>
                                        </p:tgtEl>
                                        <p:attrNameLst>
                                          <p:attrName>style.visibility</p:attrName>
                                        </p:attrNameLst>
                                      </p:cBhvr>
                                      <p:to>
                                        <p:strVal val="hidden"/>
                                      </p:to>
                                    </p:set>
                                  </p:childTnLst>
                                </p:cTn>
                              </p:par>
                            </p:childTnLst>
                          </p:cTn>
                        </p:par>
                        <p:par>
                          <p:cTn id="236" fill="hold">
                            <p:stCondLst>
                              <p:cond delay="14750"/>
                            </p:stCondLst>
                            <p:childTnLst>
                              <p:par>
                                <p:cTn id="237" presetID="14" presetClass="exit" presetSubtype="10" fill="hold" grpId="0" nodeType="afterEffect">
                                  <p:stCondLst>
                                    <p:cond delay="0"/>
                                  </p:stCondLst>
                                  <p:childTnLst>
                                    <p:animEffect transition="out" filter="randombar(horizontal)">
                                      <p:cBhvr>
                                        <p:cTn id="238" dur="250"/>
                                        <p:tgtEl>
                                          <p:spTgt spid="80"/>
                                        </p:tgtEl>
                                      </p:cBhvr>
                                    </p:animEffect>
                                    <p:set>
                                      <p:cBhvr>
                                        <p:cTn id="239" dur="1" fill="hold">
                                          <p:stCondLst>
                                            <p:cond delay="249"/>
                                          </p:stCondLst>
                                        </p:cTn>
                                        <p:tgtEl>
                                          <p:spTgt spid="80"/>
                                        </p:tgtEl>
                                        <p:attrNameLst>
                                          <p:attrName>style.visibility</p:attrName>
                                        </p:attrNameLst>
                                      </p:cBhvr>
                                      <p:to>
                                        <p:strVal val="hidden"/>
                                      </p:to>
                                    </p:set>
                                  </p:childTnLst>
                                </p:cTn>
                              </p:par>
                            </p:childTnLst>
                          </p:cTn>
                        </p:par>
                        <p:par>
                          <p:cTn id="240" fill="hold">
                            <p:stCondLst>
                              <p:cond delay="15000"/>
                            </p:stCondLst>
                            <p:childTnLst>
                              <p:par>
                                <p:cTn id="241" presetID="14" presetClass="exit" presetSubtype="10" fill="hold" grpId="0" nodeType="afterEffect">
                                  <p:stCondLst>
                                    <p:cond delay="0"/>
                                  </p:stCondLst>
                                  <p:childTnLst>
                                    <p:animEffect transition="out" filter="randombar(horizontal)">
                                      <p:cBhvr>
                                        <p:cTn id="242" dur="250"/>
                                        <p:tgtEl>
                                          <p:spTgt spid="60"/>
                                        </p:tgtEl>
                                      </p:cBhvr>
                                    </p:animEffect>
                                    <p:set>
                                      <p:cBhvr>
                                        <p:cTn id="243" dur="1" fill="hold">
                                          <p:stCondLst>
                                            <p:cond delay="249"/>
                                          </p:stCondLst>
                                        </p:cTn>
                                        <p:tgtEl>
                                          <p:spTgt spid="60"/>
                                        </p:tgtEl>
                                        <p:attrNameLst>
                                          <p:attrName>style.visibility</p:attrName>
                                        </p:attrNameLst>
                                      </p:cBhvr>
                                      <p:to>
                                        <p:strVal val="hidden"/>
                                      </p:to>
                                    </p:set>
                                  </p:childTnLst>
                                </p:cTn>
                              </p:par>
                            </p:childTnLst>
                          </p:cTn>
                        </p:par>
                        <p:par>
                          <p:cTn id="244" fill="hold">
                            <p:stCondLst>
                              <p:cond delay="15250"/>
                            </p:stCondLst>
                            <p:childTnLst>
                              <p:par>
                                <p:cTn id="245" presetID="14" presetClass="exit" presetSubtype="10" fill="hold" grpId="0" nodeType="afterEffect">
                                  <p:stCondLst>
                                    <p:cond delay="0"/>
                                  </p:stCondLst>
                                  <p:childTnLst>
                                    <p:animEffect transition="out" filter="randombar(horizontal)">
                                      <p:cBhvr>
                                        <p:cTn id="246" dur="250"/>
                                        <p:tgtEl>
                                          <p:spTgt spid="64"/>
                                        </p:tgtEl>
                                      </p:cBhvr>
                                    </p:animEffect>
                                    <p:set>
                                      <p:cBhvr>
                                        <p:cTn id="247" dur="1" fill="hold">
                                          <p:stCondLst>
                                            <p:cond delay="249"/>
                                          </p:stCondLst>
                                        </p:cTn>
                                        <p:tgtEl>
                                          <p:spTgt spid="64"/>
                                        </p:tgtEl>
                                        <p:attrNameLst>
                                          <p:attrName>style.visibility</p:attrName>
                                        </p:attrNameLst>
                                      </p:cBhvr>
                                      <p:to>
                                        <p:strVal val="hidden"/>
                                      </p:to>
                                    </p:set>
                                  </p:childTnLst>
                                </p:cTn>
                              </p:par>
                            </p:childTnLst>
                          </p:cTn>
                        </p:par>
                        <p:par>
                          <p:cTn id="248" fill="hold">
                            <p:stCondLst>
                              <p:cond delay="15500"/>
                            </p:stCondLst>
                            <p:childTnLst>
                              <p:par>
                                <p:cTn id="249" presetID="14" presetClass="exit" presetSubtype="10" fill="hold" grpId="0" nodeType="afterEffect">
                                  <p:stCondLst>
                                    <p:cond delay="0"/>
                                  </p:stCondLst>
                                  <p:childTnLst>
                                    <p:animEffect transition="out" filter="randombar(horizontal)">
                                      <p:cBhvr>
                                        <p:cTn id="250" dur="250"/>
                                        <p:tgtEl>
                                          <p:spTgt spid="71"/>
                                        </p:tgtEl>
                                      </p:cBhvr>
                                    </p:animEffect>
                                    <p:set>
                                      <p:cBhvr>
                                        <p:cTn id="251" dur="1" fill="hold">
                                          <p:stCondLst>
                                            <p:cond delay="249"/>
                                          </p:stCondLst>
                                        </p:cTn>
                                        <p:tgtEl>
                                          <p:spTgt spid="71"/>
                                        </p:tgtEl>
                                        <p:attrNameLst>
                                          <p:attrName>style.visibility</p:attrName>
                                        </p:attrNameLst>
                                      </p:cBhvr>
                                      <p:to>
                                        <p:strVal val="hidden"/>
                                      </p:to>
                                    </p:set>
                                  </p:childTnLst>
                                </p:cTn>
                              </p:par>
                            </p:childTnLst>
                          </p:cTn>
                        </p:par>
                        <p:par>
                          <p:cTn id="252" fill="hold">
                            <p:stCondLst>
                              <p:cond delay="15750"/>
                            </p:stCondLst>
                            <p:childTnLst>
                              <p:par>
                                <p:cTn id="253" presetID="14" presetClass="exit" presetSubtype="10" fill="hold" grpId="0" nodeType="afterEffect">
                                  <p:stCondLst>
                                    <p:cond delay="0"/>
                                  </p:stCondLst>
                                  <p:childTnLst>
                                    <p:animEffect transition="out" filter="randombar(horizontal)">
                                      <p:cBhvr>
                                        <p:cTn id="254" dur="250"/>
                                        <p:tgtEl>
                                          <p:spTgt spid="73"/>
                                        </p:tgtEl>
                                      </p:cBhvr>
                                    </p:animEffect>
                                    <p:set>
                                      <p:cBhvr>
                                        <p:cTn id="255" dur="1" fill="hold">
                                          <p:stCondLst>
                                            <p:cond delay="249"/>
                                          </p:stCondLst>
                                        </p:cTn>
                                        <p:tgtEl>
                                          <p:spTgt spid="73"/>
                                        </p:tgtEl>
                                        <p:attrNameLst>
                                          <p:attrName>style.visibility</p:attrName>
                                        </p:attrNameLst>
                                      </p:cBhvr>
                                      <p:to>
                                        <p:strVal val="hidden"/>
                                      </p:to>
                                    </p:set>
                                  </p:childTnLst>
                                </p:cTn>
                              </p:par>
                            </p:childTnLst>
                          </p:cTn>
                        </p:par>
                        <p:par>
                          <p:cTn id="256" fill="hold">
                            <p:stCondLst>
                              <p:cond delay="16000"/>
                            </p:stCondLst>
                            <p:childTnLst>
                              <p:par>
                                <p:cTn id="257" presetID="14" presetClass="exit" presetSubtype="10" fill="hold" grpId="0" nodeType="afterEffect">
                                  <p:stCondLst>
                                    <p:cond delay="0"/>
                                  </p:stCondLst>
                                  <p:childTnLst>
                                    <p:animEffect transition="out" filter="randombar(horizontal)">
                                      <p:cBhvr>
                                        <p:cTn id="258" dur="250"/>
                                        <p:tgtEl>
                                          <p:spTgt spid="76"/>
                                        </p:tgtEl>
                                      </p:cBhvr>
                                    </p:animEffect>
                                    <p:set>
                                      <p:cBhvr>
                                        <p:cTn id="259" dur="1" fill="hold">
                                          <p:stCondLst>
                                            <p:cond delay="249"/>
                                          </p:stCondLst>
                                        </p:cTn>
                                        <p:tgtEl>
                                          <p:spTgt spid="76"/>
                                        </p:tgtEl>
                                        <p:attrNameLst>
                                          <p:attrName>style.visibility</p:attrName>
                                        </p:attrNameLst>
                                      </p:cBhvr>
                                      <p:to>
                                        <p:strVal val="hidden"/>
                                      </p:to>
                                    </p:set>
                                  </p:childTnLst>
                                </p:cTn>
                              </p:par>
                            </p:childTnLst>
                          </p:cTn>
                        </p:par>
                        <p:par>
                          <p:cTn id="260" fill="hold">
                            <p:stCondLst>
                              <p:cond delay="16250"/>
                            </p:stCondLst>
                            <p:childTnLst>
                              <p:par>
                                <p:cTn id="261" presetID="14" presetClass="exit" presetSubtype="10" fill="hold" grpId="0" nodeType="afterEffect">
                                  <p:stCondLst>
                                    <p:cond delay="0"/>
                                  </p:stCondLst>
                                  <p:childTnLst>
                                    <p:animEffect transition="out" filter="randombar(horizontal)">
                                      <p:cBhvr>
                                        <p:cTn id="262" dur="250"/>
                                        <p:tgtEl>
                                          <p:spTgt spid="42"/>
                                        </p:tgtEl>
                                      </p:cBhvr>
                                    </p:animEffect>
                                    <p:set>
                                      <p:cBhvr>
                                        <p:cTn id="263" dur="1" fill="hold">
                                          <p:stCondLst>
                                            <p:cond delay="249"/>
                                          </p:stCondLst>
                                        </p:cTn>
                                        <p:tgtEl>
                                          <p:spTgt spid="42"/>
                                        </p:tgtEl>
                                        <p:attrNameLst>
                                          <p:attrName>style.visibility</p:attrName>
                                        </p:attrNameLst>
                                      </p:cBhvr>
                                      <p:to>
                                        <p:strVal val="hidden"/>
                                      </p:to>
                                    </p:set>
                                  </p:childTnLst>
                                </p:cTn>
                              </p:par>
                            </p:childTnLst>
                          </p:cTn>
                        </p:par>
                        <p:par>
                          <p:cTn id="264" fill="hold">
                            <p:stCondLst>
                              <p:cond delay="16500"/>
                            </p:stCondLst>
                            <p:childTnLst>
                              <p:par>
                                <p:cTn id="265" presetID="14" presetClass="exit" presetSubtype="10" fill="hold" grpId="0" nodeType="afterEffect">
                                  <p:stCondLst>
                                    <p:cond delay="0"/>
                                  </p:stCondLst>
                                  <p:childTnLst>
                                    <p:animEffect transition="out" filter="randombar(horizontal)">
                                      <p:cBhvr>
                                        <p:cTn id="266" dur="250"/>
                                        <p:tgtEl>
                                          <p:spTgt spid="77"/>
                                        </p:tgtEl>
                                      </p:cBhvr>
                                    </p:animEffect>
                                    <p:set>
                                      <p:cBhvr>
                                        <p:cTn id="267" dur="1" fill="hold">
                                          <p:stCondLst>
                                            <p:cond delay="249"/>
                                          </p:stCondLst>
                                        </p:cTn>
                                        <p:tgtEl>
                                          <p:spTgt spid="77"/>
                                        </p:tgtEl>
                                        <p:attrNameLst>
                                          <p:attrName>style.visibility</p:attrName>
                                        </p:attrNameLst>
                                      </p:cBhvr>
                                      <p:to>
                                        <p:strVal val="hidden"/>
                                      </p:to>
                                    </p:set>
                                  </p:childTnLst>
                                </p:cTn>
                              </p:par>
                            </p:childTnLst>
                          </p:cTn>
                        </p:par>
                        <p:par>
                          <p:cTn id="268" fill="hold">
                            <p:stCondLst>
                              <p:cond delay="16750"/>
                            </p:stCondLst>
                            <p:childTnLst>
                              <p:par>
                                <p:cTn id="269" presetID="14" presetClass="exit" presetSubtype="10" fill="hold" grpId="0" nodeType="afterEffect">
                                  <p:stCondLst>
                                    <p:cond delay="0"/>
                                  </p:stCondLst>
                                  <p:childTnLst>
                                    <p:animEffect transition="out" filter="randombar(horizontal)">
                                      <p:cBhvr>
                                        <p:cTn id="270" dur="250"/>
                                        <p:tgtEl>
                                          <p:spTgt spid="78"/>
                                        </p:tgtEl>
                                      </p:cBhvr>
                                    </p:animEffect>
                                    <p:set>
                                      <p:cBhvr>
                                        <p:cTn id="271" dur="1" fill="hold">
                                          <p:stCondLst>
                                            <p:cond delay="249"/>
                                          </p:stCondLst>
                                        </p:cTn>
                                        <p:tgtEl>
                                          <p:spTgt spid="78"/>
                                        </p:tgtEl>
                                        <p:attrNameLst>
                                          <p:attrName>style.visibility</p:attrName>
                                        </p:attrNameLst>
                                      </p:cBhvr>
                                      <p:to>
                                        <p:strVal val="hidden"/>
                                      </p:to>
                                    </p:set>
                                  </p:childTnLst>
                                </p:cTn>
                              </p:par>
                            </p:childTnLst>
                          </p:cTn>
                        </p:par>
                        <p:par>
                          <p:cTn id="272" fill="hold">
                            <p:stCondLst>
                              <p:cond delay="17000"/>
                            </p:stCondLst>
                            <p:childTnLst>
                              <p:par>
                                <p:cTn id="273" presetID="14" presetClass="exit" presetSubtype="10" fill="hold" grpId="0" nodeType="afterEffect">
                                  <p:stCondLst>
                                    <p:cond delay="0"/>
                                  </p:stCondLst>
                                  <p:childTnLst>
                                    <p:animEffect transition="out" filter="randombar(horizontal)">
                                      <p:cBhvr>
                                        <p:cTn id="274" dur="250"/>
                                        <p:tgtEl>
                                          <p:spTgt spid="79"/>
                                        </p:tgtEl>
                                      </p:cBhvr>
                                    </p:animEffect>
                                    <p:set>
                                      <p:cBhvr>
                                        <p:cTn id="275" dur="1" fill="hold">
                                          <p:stCondLst>
                                            <p:cond delay="249"/>
                                          </p:stCondLst>
                                        </p:cTn>
                                        <p:tgtEl>
                                          <p:spTgt spid="79"/>
                                        </p:tgtEl>
                                        <p:attrNameLst>
                                          <p:attrName>style.visibility</p:attrName>
                                        </p:attrNameLst>
                                      </p:cBhvr>
                                      <p:to>
                                        <p:strVal val="hidden"/>
                                      </p:to>
                                    </p:set>
                                  </p:childTnLst>
                                </p:cTn>
                              </p:par>
                            </p:childTnLst>
                          </p:cTn>
                        </p:par>
                        <p:par>
                          <p:cTn id="276" fill="hold">
                            <p:stCondLst>
                              <p:cond delay="17250"/>
                            </p:stCondLst>
                            <p:childTnLst>
                              <p:par>
                                <p:cTn id="277" presetID="14" presetClass="exit" presetSubtype="10" fill="hold" grpId="0" nodeType="afterEffect">
                                  <p:stCondLst>
                                    <p:cond delay="0"/>
                                  </p:stCondLst>
                                  <p:childTnLst>
                                    <p:animEffect transition="out" filter="randombar(horizontal)">
                                      <p:cBhvr>
                                        <p:cTn id="278" dur="250"/>
                                        <p:tgtEl>
                                          <p:spTgt spid="82"/>
                                        </p:tgtEl>
                                      </p:cBhvr>
                                    </p:animEffect>
                                    <p:set>
                                      <p:cBhvr>
                                        <p:cTn id="279" dur="1" fill="hold">
                                          <p:stCondLst>
                                            <p:cond delay="249"/>
                                          </p:stCondLst>
                                        </p:cTn>
                                        <p:tgtEl>
                                          <p:spTgt spid="82"/>
                                        </p:tgtEl>
                                        <p:attrNameLst>
                                          <p:attrName>style.visibility</p:attrName>
                                        </p:attrNameLst>
                                      </p:cBhvr>
                                      <p:to>
                                        <p:strVal val="hidden"/>
                                      </p:to>
                                    </p:set>
                                  </p:childTnLst>
                                </p:cTn>
                              </p:par>
                            </p:childTnLst>
                          </p:cTn>
                        </p:par>
                        <p:par>
                          <p:cTn id="280" fill="hold">
                            <p:stCondLst>
                              <p:cond delay="17500"/>
                            </p:stCondLst>
                            <p:childTnLst>
                              <p:par>
                                <p:cTn id="281" presetID="14" presetClass="exit" presetSubtype="10" fill="hold" grpId="0" nodeType="afterEffect">
                                  <p:stCondLst>
                                    <p:cond delay="0"/>
                                  </p:stCondLst>
                                  <p:childTnLst>
                                    <p:animEffect transition="out" filter="randombar(horizontal)">
                                      <p:cBhvr>
                                        <p:cTn id="282" dur="250"/>
                                        <p:tgtEl>
                                          <p:spTgt spid="83"/>
                                        </p:tgtEl>
                                      </p:cBhvr>
                                    </p:animEffect>
                                    <p:set>
                                      <p:cBhvr>
                                        <p:cTn id="283" dur="1" fill="hold">
                                          <p:stCondLst>
                                            <p:cond delay="249"/>
                                          </p:stCondLst>
                                        </p:cTn>
                                        <p:tgtEl>
                                          <p:spTgt spid="83"/>
                                        </p:tgtEl>
                                        <p:attrNameLst>
                                          <p:attrName>style.visibility</p:attrName>
                                        </p:attrNameLst>
                                      </p:cBhvr>
                                      <p:to>
                                        <p:strVal val="hidden"/>
                                      </p:to>
                                    </p:set>
                                  </p:childTnLst>
                                </p:cTn>
                              </p:par>
                            </p:childTnLst>
                          </p:cTn>
                        </p:par>
                      </p:childTnLst>
                    </p:cTn>
                  </p:par>
                  <p:par>
                    <p:cTn id="284" fill="hold">
                      <p:stCondLst>
                        <p:cond delay="indefinite"/>
                      </p:stCondLst>
                      <p:childTnLst>
                        <p:par>
                          <p:cTn id="285" fill="hold">
                            <p:stCondLst>
                              <p:cond delay="0"/>
                            </p:stCondLst>
                            <p:childTnLst>
                              <p:par>
                                <p:cTn id="286" presetID="14" presetClass="exit" presetSubtype="10" fill="hold" grpId="0" nodeType="clickEffect">
                                  <p:stCondLst>
                                    <p:cond delay="0"/>
                                  </p:stCondLst>
                                  <p:childTnLst>
                                    <p:animEffect transition="out" filter="randombar(horizontal)">
                                      <p:cBhvr>
                                        <p:cTn id="287" dur="500"/>
                                        <p:tgtEl>
                                          <p:spTgt spid="75"/>
                                        </p:tgtEl>
                                      </p:cBhvr>
                                    </p:animEffect>
                                    <p:set>
                                      <p:cBhvr>
                                        <p:cTn id="288" dur="1" fill="hold">
                                          <p:stCondLst>
                                            <p:cond delay="499"/>
                                          </p:stCondLst>
                                        </p:cTn>
                                        <p:tgtEl>
                                          <p:spTgt spid="75"/>
                                        </p:tgtEl>
                                        <p:attrNameLst>
                                          <p:attrName>style.visibility</p:attrName>
                                        </p:attrNameLst>
                                      </p:cBhvr>
                                      <p:to>
                                        <p:strVal val="hidden"/>
                                      </p:to>
                                    </p:set>
                                  </p:childTnLst>
                                </p:cTn>
                              </p:par>
                            </p:childTnLst>
                          </p:cTn>
                        </p:par>
                        <p:par>
                          <p:cTn id="289" fill="hold">
                            <p:stCondLst>
                              <p:cond delay="500"/>
                            </p:stCondLst>
                            <p:childTnLst>
                              <p:par>
                                <p:cTn id="290" presetID="14" presetClass="exit" presetSubtype="10" fill="hold" grpId="0" nodeType="afterEffect">
                                  <p:stCondLst>
                                    <p:cond delay="0"/>
                                  </p:stCondLst>
                                  <p:childTnLst>
                                    <p:animEffect transition="out" filter="randombar(horizontal)">
                                      <p:cBhvr>
                                        <p:cTn id="291" dur="500"/>
                                        <p:tgtEl>
                                          <p:spTgt spid="67"/>
                                        </p:tgtEl>
                                      </p:cBhvr>
                                    </p:animEffect>
                                    <p:set>
                                      <p:cBhvr>
                                        <p:cTn id="292" dur="1" fill="hold">
                                          <p:stCondLst>
                                            <p:cond delay="499"/>
                                          </p:stCondLst>
                                        </p:cTn>
                                        <p:tgtEl>
                                          <p:spTgt spid="67"/>
                                        </p:tgtEl>
                                        <p:attrNameLst>
                                          <p:attrName>style.visibility</p:attrName>
                                        </p:attrNameLst>
                                      </p:cBhvr>
                                      <p:to>
                                        <p:strVal val="hidden"/>
                                      </p:to>
                                    </p:set>
                                  </p:childTnLst>
                                </p:cTn>
                              </p:par>
                            </p:childTnLst>
                          </p:cTn>
                        </p:par>
                        <p:par>
                          <p:cTn id="293" fill="hold">
                            <p:stCondLst>
                              <p:cond delay="1000"/>
                            </p:stCondLst>
                            <p:childTnLst>
                              <p:par>
                                <p:cTn id="294" presetID="14" presetClass="exit" presetSubtype="10" fill="hold" grpId="0" nodeType="afterEffect">
                                  <p:stCondLst>
                                    <p:cond delay="0"/>
                                  </p:stCondLst>
                                  <p:childTnLst>
                                    <p:animEffect transition="out" filter="randombar(horizontal)">
                                      <p:cBhvr>
                                        <p:cTn id="295" dur="500"/>
                                        <p:tgtEl>
                                          <p:spTgt spid="59"/>
                                        </p:tgtEl>
                                      </p:cBhvr>
                                    </p:animEffect>
                                    <p:set>
                                      <p:cBhvr>
                                        <p:cTn id="296" dur="1" fill="hold">
                                          <p:stCondLst>
                                            <p:cond delay="499"/>
                                          </p:stCondLst>
                                        </p:cTn>
                                        <p:tgtEl>
                                          <p:spTgt spid="59"/>
                                        </p:tgtEl>
                                        <p:attrNameLst>
                                          <p:attrName>style.visibility</p:attrName>
                                        </p:attrNameLst>
                                      </p:cBhvr>
                                      <p:to>
                                        <p:strVal val="hidden"/>
                                      </p:to>
                                    </p:set>
                                  </p:childTnLst>
                                </p:cTn>
                              </p:par>
                            </p:childTnLst>
                          </p:cTn>
                        </p:par>
                        <p:par>
                          <p:cTn id="297" fill="hold">
                            <p:stCondLst>
                              <p:cond delay="1500"/>
                            </p:stCondLst>
                            <p:childTnLst>
                              <p:par>
                                <p:cTn id="298" presetID="14" presetClass="exit" presetSubtype="10" fill="hold" grpId="0" nodeType="afterEffect">
                                  <p:stCondLst>
                                    <p:cond delay="0"/>
                                  </p:stCondLst>
                                  <p:childTnLst>
                                    <p:animEffect transition="out" filter="randombar(horizontal)">
                                      <p:cBhvr>
                                        <p:cTn id="299" dur="500"/>
                                        <p:tgtEl>
                                          <p:spTgt spid="74"/>
                                        </p:tgtEl>
                                      </p:cBhvr>
                                    </p:animEffect>
                                    <p:set>
                                      <p:cBhvr>
                                        <p:cTn id="300" dur="1" fill="hold">
                                          <p:stCondLst>
                                            <p:cond delay="499"/>
                                          </p:stCondLst>
                                        </p:cTn>
                                        <p:tgtEl>
                                          <p:spTgt spid="74"/>
                                        </p:tgtEl>
                                        <p:attrNameLst>
                                          <p:attrName>style.visibility</p:attrName>
                                        </p:attrNameLst>
                                      </p:cBhvr>
                                      <p:to>
                                        <p:strVal val="hidden"/>
                                      </p:to>
                                    </p:set>
                                  </p:childTnLst>
                                </p:cTn>
                              </p:par>
                            </p:childTnLst>
                          </p:cTn>
                        </p:par>
                        <p:par>
                          <p:cTn id="301" fill="hold">
                            <p:stCondLst>
                              <p:cond delay="2000"/>
                            </p:stCondLst>
                            <p:childTnLst>
                              <p:par>
                                <p:cTn id="302" presetID="14" presetClass="exit" presetSubtype="10" fill="hold" grpId="0" nodeType="afterEffect">
                                  <p:stCondLst>
                                    <p:cond delay="0"/>
                                  </p:stCondLst>
                                  <p:childTnLst>
                                    <p:animEffect transition="out" filter="randombar(horizontal)">
                                      <p:cBhvr>
                                        <p:cTn id="303" dur="500"/>
                                        <p:tgtEl>
                                          <p:spTgt spid="66"/>
                                        </p:tgtEl>
                                      </p:cBhvr>
                                    </p:animEffect>
                                    <p:set>
                                      <p:cBhvr>
                                        <p:cTn id="304" dur="1" fill="hold">
                                          <p:stCondLst>
                                            <p:cond delay="499"/>
                                          </p:stCondLst>
                                        </p:cTn>
                                        <p:tgtEl>
                                          <p:spTgt spid="66"/>
                                        </p:tgtEl>
                                        <p:attrNameLst>
                                          <p:attrName>style.visibility</p:attrName>
                                        </p:attrNameLst>
                                      </p:cBhvr>
                                      <p:to>
                                        <p:strVal val="hidden"/>
                                      </p:to>
                                    </p:set>
                                  </p:childTnLst>
                                </p:cTn>
                              </p:par>
                            </p:childTnLst>
                          </p:cTn>
                        </p:par>
                        <p:par>
                          <p:cTn id="305" fill="hold">
                            <p:stCondLst>
                              <p:cond delay="2500"/>
                            </p:stCondLst>
                            <p:childTnLst>
                              <p:par>
                                <p:cTn id="306" presetID="14" presetClass="exit" presetSubtype="10" fill="hold" grpId="0" nodeType="afterEffect">
                                  <p:stCondLst>
                                    <p:cond delay="0"/>
                                  </p:stCondLst>
                                  <p:childTnLst>
                                    <p:animEffect transition="out" filter="randombar(horizontal)">
                                      <p:cBhvr>
                                        <p:cTn id="307" dur="500"/>
                                        <p:tgtEl>
                                          <p:spTgt spid="58"/>
                                        </p:tgtEl>
                                      </p:cBhvr>
                                    </p:animEffect>
                                    <p:set>
                                      <p:cBhvr>
                                        <p:cTn id="308" dur="1" fill="hold">
                                          <p:stCondLst>
                                            <p:cond delay="499"/>
                                          </p:stCondLst>
                                        </p:cTn>
                                        <p:tgtEl>
                                          <p:spTgt spid="58"/>
                                        </p:tgtEl>
                                        <p:attrNameLst>
                                          <p:attrName>style.visibility</p:attrName>
                                        </p:attrNameLst>
                                      </p:cBhvr>
                                      <p:to>
                                        <p:strVal val="hidden"/>
                                      </p:to>
                                    </p:set>
                                  </p:childTnLst>
                                </p:cTn>
                              </p:par>
                            </p:childTnLst>
                          </p:cTn>
                        </p:par>
                        <p:par>
                          <p:cTn id="309" fill="hold">
                            <p:stCondLst>
                              <p:cond delay="3000"/>
                            </p:stCondLst>
                            <p:childTnLst>
                              <p:par>
                                <p:cTn id="310" presetID="14" presetClass="exit" presetSubtype="10" fill="hold" grpId="0" nodeType="afterEffect">
                                  <p:stCondLst>
                                    <p:cond delay="0"/>
                                  </p:stCondLst>
                                  <p:childTnLst>
                                    <p:animEffect transition="out" filter="randombar(horizontal)">
                                      <p:cBhvr>
                                        <p:cTn id="311" dur="500"/>
                                        <p:tgtEl>
                                          <p:spTgt spid="37"/>
                                        </p:tgtEl>
                                      </p:cBhvr>
                                    </p:animEffect>
                                    <p:set>
                                      <p:cBhvr>
                                        <p:cTn id="312" dur="1" fill="hold">
                                          <p:stCondLst>
                                            <p:cond delay="499"/>
                                          </p:stCondLst>
                                        </p:cTn>
                                        <p:tgtEl>
                                          <p:spTgt spid="37"/>
                                        </p:tgtEl>
                                        <p:attrNameLst>
                                          <p:attrName>style.visibility</p:attrName>
                                        </p:attrNameLst>
                                      </p:cBhvr>
                                      <p:to>
                                        <p:strVal val="hidden"/>
                                      </p:to>
                                    </p:set>
                                  </p:childTnLst>
                                </p:cTn>
                              </p:par>
                            </p:childTnLst>
                          </p:cTn>
                        </p:par>
                        <p:par>
                          <p:cTn id="313" fill="hold">
                            <p:stCondLst>
                              <p:cond delay="3500"/>
                            </p:stCondLst>
                            <p:childTnLst>
                              <p:par>
                                <p:cTn id="314" presetID="14" presetClass="exit" presetSubtype="10" fill="hold" grpId="0" nodeType="afterEffect">
                                  <p:stCondLst>
                                    <p:cond delay="0"/>
                                  </p:stCondLst>
                                  <p:childTnLst>
                                    <p:animEffect transition="out" filter="randombar(horizontal)">
                                      <p:cBhvr>
                                        <p:cTn id="315" dur="500"/>
                                        <p:tgtEl>
                                          <p:spTgt spid="36"/>
                                        </p:tgtEl>
                                      </p:cBhvr>
                                    </p:animEffect>
                                    <p:set>
                                      <p:cBhvr>
                                        <p:cTn id="316" dur="1" fill="hold">
                                          <p:stCondLst>
                                            <p:cond delay="499"/>
                                          </p:stCondLst>
                                        </p:cTn>
                                        <p:tgtEl>
                                          <p:spTgt spid="36"/>
                                        </p:tgtEl>
                                        <p:attrNameLst>
                                          <p:attrName>style.visibility</p:attrName>
                                        </p:attrNameLst>
                                      </p:cBhvr>
                                      <p:to>
                                        <p:strVal val="hidden"/>
                                      </p:to>
                                    </p:set>
                                  </p:childTnLst>
                                </p:cTn>
                              </p:par>
                            </p:childTnLst>
                          </p:cTn>
                        </p:par>
                        <p:par>
                          <p:cTn id="317" fill="hold">
                            <p:stCondLst>
                              <p:cond delay="4000"/>
                            </p:stCondLst>
                            <p:childTnLst>
                              <p:par>
                                <p:cTn id="318" presetID="14" presetClass="exit" presetSubtype="10" fill="hold" grpId="0" nodeType="afterEffect">
                                  <p:stCondLst>
                                    <p:cond delay="0"/>
                                  </p:stCondLst>
                                  <p:childTnLst>
                                    <p:animEffect transition="out" filter="randombar(horizontal)">
                                      <p:cBhvr>
                                        <p:cTn id="319" dur="500"/>
                                        <p:tgtEl>
                                          <p:spTgt spid="61"/>
                                        </p:tgtEl>
                                      </p:cBhvr>
                                    </p:animEffect>
                                    <p:set>
                                      <p:cBhvr>
                                        <p:cTn id="320" dur="1" fill="hold">
                                          <p:stCondLst>
                                            <p:cond delay="499"/>
                                          </p:stCondLst>
                                        </p:cTn>
                                        <p:tgtEl>
                                          <p:spTgt spid="61"/>
                                        </p:tgtEl>
                                        <p:attrNameLst>
                                          <p:attrName>style.visibility</p:attrName>
                                        </p:attrNameLst>
                                      </p:cBhvr>
                                      <p:to>
                                        <p:strVal val="hidden"/>
                                      </p:to>
                                    </p:set>
                                  </p:childTnLst>
                                </p:cTn>
                              </p:par>
                            </p:childTnLst>
                          </p:cTn>
                        </p:par>
                        <p:par>
                          <p:cTn id="321" fill="hold">
                            <p:stCondLst>
                              <p:cond delay="4500"/>
                            </p:stCondLst>
                            <p:childTnLst>
                              <p:par>
                                <p:cTn id="322" presetID="14" presetClass="exit" presetSubtype="10" fill="hold" grpId="0" nodeType="afterEffect">
                                  <p:stCondLst>
                                    <p:cond delay="0"/>
                                  </p:stCondLst>
                                  <p:childTnLst>
                                    <p:animEffect transition="out" filter="randombar(horizontal)">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245" y="955162"/>
            <a:ext cx="7735510" cy="706964"/>
          </a:xfrm>
          <a:ln>
            <a:noFill/>
          </a:ln>
        </p:spPr>
        <p:txBody>
          <a:bodyPr>
            <a:noAutofit/>
          </a:bodyPr>
          <a:lstStyle/>
          <a:p>
            <a:r>
              <a:rPr lang="en-GB" sz="8000" b="1"/>
              <a:t>Thanks for Coming</a:t>
            </a:r>
          </a:p>
        </p:txBody>
      </p:sp>
      <p:pic>
        <p:nvPicPr>
          <p:cNvPr id="5" name="Picture 4">
            <a:extLst>
              <a:ext uri="{FF2B5EF4-FFF2-40B4-BE49-F238E27FC236}">
                <a16:creationId xmlns:a16="http://schemas.microsoft.com/office/drawing/2014/main" id="{2D0284D1-6FAD-4EEE-92FC-878F1AB92D16}"/>
              </a:ext>
            </a:extLst>
          </p:cNvPr>
          <p:cNvPicPr>
            <a:picLocks noChangeAspect="1"/>
          </p:cNvPicPr>
          <p:nvPr/>
        </p:nvPicPr>
        <p:blipFill>
          <a:blip r:embed="rId3"/>
          <a:stretch>
            <a:fillRect/>
          </a:stretch>
        </p:blipFill>
        <p:spPr>
          <a:xfrm>
            <a:off x="2247457" y="2369223"/>
            <a:ext cx="7697086" cy="2649817"/>
          </a:xfrm>
          <a:prstGeom prst="rect">
            <a:avLst/>
          </a:prstGeom>
        </p:spPr>
      </p:pic>
    </p:spTree>
    <p:extLst>
      <p:ext uri="{BB962C8B-B14F-4D97-AF65-F5344CB8AC3E}">
        <p14:creationId xmlns:p14="http://schemas.microsoft.com/office/powerpoint/2010/main" val="2839485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l="6636" t="12074" r="9823" b="11478"/>
          <a:stretch/>
        </p:blipFill>
        <p:spPr>
          <a:xfrm>
            <a:off x="1105733" y="477520"/>
            <a:ext cx="9980533" cy="5902960"/>
          </a:xfrm>
          <a:prstGeom prst="rect">
            <a:avLst/>
          </a:prstGeom>
          <a:ln>
            <a:noFill/>
          </a:ln>
        </p:spPr>
      </p:pic>
    </p:spTree>
    <p:extLst>
      <p:ext uri="{BB962C8B-B14F-4D97-AF65-F5344CB8AC3E}">
        <p14:creationId xmlns:p14="http://schemas.microsoft.com/office/powerpoint/2010/main" val="1724804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66F21-D9DF-4134-8993-32BA85EDE319}"/>
              </a:ext>
            </a:extLst>
          </p:cNvPr>
          <p:cNvSpPr>
            <a:spLocks noGrp="1"/>
          </p:cNvSpPr>
          <p:nvPr>
            <p:ph type="title"/>
          </p:nvPr>
        </p:nvSpPr>
        <p:spPr/>
        <p:txBody>
          <a:bodyPr/>
          <a:lstStyle/>
          <a:p>
            <a:r>
              <a:rPr lang="en-GB" dirty="0"/>
              <a:t>2024 Results by Attendance</a:t>
            </a:r>
          </a:p>
        </p:txBody>
      </p:sp>
      <p:sp>
        <p:nvSpPr>
          <p:cNvPr id="3" name="Content Placeholder 2">
            <a:extLst>
              <a:ext uri="{FF2B5EF4-FFF2-40B4-BE49-F238E27FC236}">
                <a16:creationId xmlns:a16="http://schemas.microsoft.com/office/drawing/2014/main" id="{A8C017AE-92F5-4362-881C-C9C5F3D3C6DB}"/>
              </a:ext>
            </a:extLst>
          </p:cNvPr>
          <p:cNvSpPr>
            <a:spLocks noGrp="1"/>
          </p:cNvSpPr>
          <p:nvPr>
            <p:ph idx="1"/>
          </p:nvPr>
        </p:nvSpPr>
        <p:spPr/>
        <p:txBody>
          <a:bodyPr/>
          <a:lstStyle/>
          <a:p>
            <a:pPr marL="0" indent="0">
              <a:buNone/>
            </a:pPr>
            <a:r>
              <a:rPr lang="en-GB" dirty="0"/>
              <a:t>The following table shows the link between attendance and the average grade for our 2024 leavers:</a:t>
            </a:r>
          </a:p>
          <a:p>
            <a:pPr marL="0" indent="0">
              <a:buNone/>
            </a:pPr>
            <a:endParaRPr lang="en-GB" dirty="0"/>
          </a:p>
          <a:p>
            <a:pPr marL="0" indent="0">
              <a:buNone/>
            </a:pPr>
            <a:endParaRPr lang="en-GB" dirty="0"/>
          </a:p>
        </p:txBody>
      </p:sp>
      <p:graphicFrame>
        <p:nvGraphicFramePr>
          <p:cNvPr id="4" name="Table 3">
            <a:extLst>
              <a:ext uri="{FF2B5EF4-FFF2-40B4-BE49-F238E27FC236}">
                <a16:creationId xmlns:a16="http://schemas.microsoft.com/office/drawing/2014/main" id="{C10BC51B-920C-429E-BA87-3BF42C15A9C6}"/>
              </a:ext>
            </a:extLst>
          </p:cNvPr>
          <p:cNvGraphicFramePr>
            <a:graphicFrameLocks noGrp="1"/>
          </p:cNvGraphicFramePr>
          <p:nvPr>
            <p:extLst/>
          </p:nvPr>
        </p:nvGraphicFramePr>
        <p:xfrm>
          <a:off x="838200" y="2482090"/>
          <a:ext cx="10515600" cy="3015859"/>
        </p:xfrm>
        <a:graphic>
          <a:graphicData uri="http://schemas.openxmlformats.org/drawingml/2006/table">
            <a:tbl>
              <a:tblPr firstRow="1" firstCol="1" bandRow="1"/>
              <a:tblGrid>
                <a:gridCol w="1143705">
                  <a:extLst>
                    <a:ext uri="{9D8B030D-6E8A-4147-A177-3AD203B41FA5}">
                      <a16:colId xmlns:a16="http://schemas.microsoft.com/office/drawing/2014/main" val="510504814"/>
                    </a:ext>
                  </a:extLst>
                </a:gridCol>
                <a:gridCol w="7206483">
                  <a:extLst>
                    <a:ext uri="{9D8B030D-6E8A-4147-A177-3AD203B41FA5}">
                      <a16:colId xmlns:a16="http://schemas.microsoft.com/office/drawing/2014/main" val="245522492"/>
                    </a:ext>
                  </a:extLst>
                </a:gridCol>
                <a:gridCol w="2165412">
                  <a:extLst>
                    <a:ext uri="{9D8B030D-6E8A-4147-A177-3AD203B41FA5}">
                      <a16:colId xmlns:a16="http://schemas.microsoft.com/office/drawing/2014/main" val="777058932"/>
                    </a:ext>
                  </a:extLst>
                </a:gridCol>
              </a:tblGrid>
              <a:tr h="252062">
                <a:tc>
                  <a:txBody>
                    <a:bodyPr/>
                    <a:lstStyle/>
                    <a:p>
                      <a:pPr algn="ctr">
                        <a:lnSpc>
                          <a:spcPct val="107000"/>
                        </a:lnSpc>
                        <a:spcAft>
                          <a:spcPts val="0"/>
                        </a:spcAft>
                      </a:pP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Group</a:t>
                      </a:r>
                      <a:endParaRPr lang="en-GB"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Attendance </a:t>
                      </a:r>
                      <a:endParaRPr lang="en-GB"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Average grade</a:t>
                      </a:r>
                      <a:endParaRPr lang="en-GB"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5970177"/>
                  </a:ext>
                </a:extLst>
              </a:tr>
              <a:tr h="577902">
                <a:tc>
                  <a:txBody>
                    <a:bodyPr/>
                    <a:lstStyle/>
                    <a:p>
                      <a:pPr algn="ctr">
                        <a:lnSpc>
                          <a:spcPct val="107000"/>
                        </a:lnSpc>
                        <a:spcAft>
                          <a:spcPts val="0"/>
                        </a:spcAft>
                      </a:pPr>
                      <a:r>
                        <a:rPr lang="en-GB"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a:t>
                      </a:r>
                      <a:endPar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Students with </a:t>
                      </a:r>
                      <a:r>
                        <a:rPr lang="en-GB"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96.5%</a:t>
                      </a:r>
                      <a:r>
                        <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attendance or </a:t>
                      </a:r>
                      <a:r>
                        <a:rPr lang="en-GB"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higher (1-week absence or less)</a:t>
                      </a:r>
                      <a:endPar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4.78</a:t>
                      </a:r>
                      <a:endParaRPr lang="en-GB"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714637"/>
                  </a:ext>
                </a:extLst>
              </a:tr>
              <a:tr h="577902">
                <a:tc>
                  <a:txBody>
                    <a:bodyPr/>
                    <a:lstStyle/>
                    <a:p>
                      <a:pPr algn="ctr">
                        <a:lnSpc>
                          <a:spcPct val="107000"/>
                        </a:lnSpc>
                        <a:spcAft>
                          <a:spcPts val="0"/>
                        </a:spcAft>
                      </a:pPr>
                      <a:r>
                        <a:rPr lang="en-GB"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a:t>
                      </a:r>
                      <a:endPar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Students with </a:t>
                      </a:r>
                      <a:r>
                        <a:rPr lang="en-GB"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93% - 96.5%</a:t>
                      </a:r>
                      <a:r>
                        <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attendance </a:t>
                      </a:r>
                      <a:r>
                        <a:rPr lang="en-GB"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(between 1 and 2-weeks absence)</a:t>
                      </a:r>
                      <a:endPar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4.12</a:t>
                      </a:r>
                      <a:endParaRPr lang="en-GB"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8371717"/>
                  </a:ext>
                </a:extLst>
              </a:tr>
              <a:tr h="588889">
                <a:tc>
                  <a:txBody>
                    <a:bodyPr/>
                    <a:lstStyle/>
                    <a:p>
                      <a:pPr algn="ctr">
                        <a:lnSpc>
                          <a:spcPct val="107000"/>
                        </a:lnSpc>
                        <a:spcAft>
                          <a:spcPts val="0"/>
                        </a:spcAft>
                      </a:pPr>
                      <a:r>
                        <a:rPr lang="en-GB"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a:t>
                      </a:r>
                      <a:endParaRPr lang="en-GB"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Students with </a:t>
                      </a:r>
                      <a:r>
                        <a:rPr lang="en-GB"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90% - 93%</a:t>
                      </a:r>
                      <a:r>
                        <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attendance </a:t>
                      </a:r>
                      <a:r>
                        <a:rPr lang="en-GB"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(between 2 and 3-weeks absence)</a:t>
                      </a:r>
                      <a:endPar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3.94</a:t>
                      </a:r>
                      <a:endPar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6822995"/>
                  </a:ext>
                </a:extLst>
              </a:tr>
              <a:tr h="577902">
                <a:tc>
                  <a:txBody>
                    <a:bodyPr/>
                    <a:lstStyle/>
                    <a:p>
                      <a:pPr algn="ctr">
                        <a:lnSpc>
                          <a:spcPct val="107000"/>
                        </a:lnSpc>
                        <a:spcAft>
                          <a:spcPts val="0"/>
                        </a:spcAft>
                      </a:pPr>
                      <a:r>
                        <a:rPr lang="en-GB"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4</a:t>
                      </a:r>
                      <a:endParaRPr lang="en-GB"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Students with </a:t>
                      </a:r>
                      <a:r>
                        <a:rPr lang="en-GB"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80% - 90%</a:t>
                      </a:r>
                      <a:r>
                        <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attendance </a:t>
                      </a:r>
                      <a:r>
                        <a:rPr lang="en-GB"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(between 5 and 3-weeks absence)</a:t>
                      </a:r>
                      <a:endPar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3.46</a:t>
                      </a:r>
                      <a:endPar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1281819"/>
                  </a:ext>
                </a:extLst>
              </a:tr>
              <a:tr h="381606">
                <a:tc>
                  <a:txBody>
                    <a:bodyPr/>
                    <a:lstStyle/>
                    <a:p>
                      <a:pPr algn="ctr">
                        <a:lnSpc>
                          <a:spcPct val="107000"/>
                        </a:lnSpc>
                        <a:spcAft>
                          <a:spcPts val="0"/>
                        </a:spcAft>
                      </a:pPr>
                      <a:r>
                        <a:rPr lang="en-GB" sz="18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5</a:t>
                      </a:r>
                      <a:endParaRPr lang="en-GB" sz="18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Students with attendance below </a:t>
                      </a:r>
                      <a:r>
                        <a:rPr lang="en-GB"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80%</a:t>
                      </a:r>
                      <a:endPar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1.89</a:t>
                      </a:r>
                      <a:endPar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7640747"/>
                  </a:ext>
                </a:extLst>
              </a:tr>
            </a:tbl>
          </a:graphicData>
        </a:graphic>
      </p:graphicFrame>
    </p:spTree>
    <p:extLst>
      <p:ext uri="{BB962C8B-B14F-4D97-AF65-F5344CB8AC3E}">
        <p14:creationId xmlns:p14="http://schemas.microsoft.com/office/powerpoint/2010/main" val="2397977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E915-DF46-B356-B70E-7B1E38F9383F}"/>
              </a:ext>
            </a:extLst>
          </p:cNvPr>
          <p:cNvSpPr>
            <a:spLocks noGrp="1"/>
          </p:cNvSpPr>
          <p:nvPr>
            <p:ph type="title"/>
          </p:nvPr>
        </p:nvSpPr>
        <p:spPr/>
        <p:txBody>
          <a:bodyPr/>
          <a:lstStyle/>
          <a:p>
            <a:r>
              <a:rPr lang="en-GB"/>
              <a:t>How do I achieve well?</a:t>
            </a:r>
          </a:p>
        </p:txBody>
      </p:sp>
      <p:sp>
        <p:nvSpPr>
          <p:cNvPr id="3" name="Content Placeholder 2">
            <a:extLst>
              <a:ext uri="{FF2B5EF4-FFF2-40B4-BE49-F238E27FC236}">
                <a16:creationId xmlns:a16="http://schemas.microsoft.com/office/drawing/2014/main" id="{82CC8F20-9DD0-AFBA-0B28-C4CF82BF420B}"/>
              </a:ext>
            </a:extLst>
          </p:cNvPr>
          <p:cNvSpPr>
            <a:spLocks noGrp="1"/>
          </p:cNvSpPr>
          <p:nvPr>
            <p:ph idx="1"/>
          </p:nvPr>
        </p:nvSpPr>
        <p:spPr/>
        <p:txBody>
          <a:bodyPr/>
          <a:lstStyle/>
          <a:p>
            <a:pPr marL="514350" indent="-514350">
              <a:buFont typeface="+mj-lt"/>
              <a:buAutoNum type="arabicPeriod"/>
            </a:pPr>
            <a:r>
              <a:rPr lang="en-GB" b="1" dirty="0"/>
              <a:t>Study hard </a:t>
            </a:r>
            <a:r>
              <a:rPr lang="en-GB" dirty="0"/>
              <a:t>– 100% effort, 100% of the time.</a:t>
            </a:r>
          </a:p>
          <a:p>
            <a:pPr marL="514350" indent="-514350">
              <a:buFont typeface="+mj-lt"/>
              <a:buAutoNum type="arabicPeriod"/>
            </a:pPr>
            <a:r>
              <a:rPr lang="en-GB" b="1" dirty="0"/>
              <a:t>Positive attitude</a:t>
            </a:r>
            <a:r>
              <a:rPr lang="en-GB" dirty="0"/>
              <a:t> – Rise to the challenges you are presented with.</a:t>
            </a:r>
          </a:p>
          <a:p>
            <a:pPr marL="514350" indent="-514350">
              <a:buFont typeface="+mj-lt"/>
              <a:buAutoNum type="arabicPeriod"/>
            </a:pPr>
            <a:r>
              <a:rPr lang="en-GB" b="1" dirty="0"/>
              <a:t>Attend everything</a:t>
            </a:r>
            <a:r>
              <a:rPr lang="en-GB" dirty="0"/>
              <a:t> – Lessons, form. All part of the jigsaw.</a:t>
            </a:r>
          </a:p>
        </p:txBody>
      </p:sp>
      <p:pic>
        <p:nvPicPr>
          <p:cNvPr id="4" name="Picture 2" descr="Image result for jigsaw piece">
            <a:extLst>
              <a:ext uri="{FF2B5EF4-FFF2-40B4-BE49-F238E27FC236}">
                <a16:creationId xmlns:a16="http://schemas.microsoft.com/office/drawing/2014/main" id="{69EDC047-8515-FF73-3A0A-3452BEF52C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642" y="2460910"/>
            <a:ext cx="567527" cy="4067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ccess Kid - Wikipedia">
            <a:extLst>
              <a:ext uri="{FF2B5EF4-FFF2-40B4-BE49-F238E27FC236}">
                <a16:creationId xmlns:a16="http://schemas.microsoft.com/office/drawing/2014/main" id="{76C494C7-4F45-1AA0-C679-A582954321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2885"/>
          <a:stretch/>
        </p:blipFill>
        <p:spPr bwMode="auto">
          <a:xfrm>
            <a:off x="276534" y="1937521"/>
            <a:ext cx="469053" cy="4668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n't Study Too Hard – Warhawk Fitness Get-U-Fit BLOG">
            <a:extLst>
              <a:ext uri="{FF2B5EF4-FFF2-40B4-BE49-F238E27FC236}">
                <a16:creationId xmlns:a16="http://schemas.microsoft.com/office/drawing/2014/main" id="{FDDE3B1B-3DD6-67A9-8B48-CDE375242D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23" y="1425605"/>
            <a:ext cx="678274" cy="45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039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8725-F129-49CF-9255-6ADF8181A928}"/>
              </a:ext>
            </a:extLst>
          </p:cNvPr>
          <p:cNvSpPr>
            <a:spLocks noGrp="1"/>
          </p:cNvSpPr>
          <p:nvPr>
            <p:ph type="title"/>
          </p:nvPr>
        </p:nvSpPr>
        <p:spPr/>
        <p:txBody>
          <a:bodyPr/>
          <a:lstStyle/>
          <a:p>
            <a:r>
              <a:rPr lang="en-GB" dirty="0"/>
              <a:t>2024 Results by Homework </a:t>
            </a:r>
          </a:p>
        </p:txBody>
      </p:sp>
      <p:sp>
        <p:nvSpPr>
          <p:cNvPr id="3" name="Content Placeholder 2">
            <a:extLst>
              <a:ext uri="{FF2B5EF4-FFF2-40B4-BE49-F238E27FC236}">
                <a16:creationId xmlns:a16="http://schemas.microsoft.com/office/drawing/2014/main" id="{0DEC50F6-8F91-4629-B974-7AFE29A449B9}"/>
              </a:ext>
            </a:extLst>
          </p:cNvPr>
          <p:cNvSpPr>
            <a:spLocks noGrp="1"/>
          </p:cNvSpPr>
          <p:nvPr>
            <p:ph idx="1"/>
          </p:nvPr>
        </p:nvSpPr>
        <p:spPr/>
        <p:txBody>
          <a:bodyPr/>
          <a:lstStyle/>
          <a:p>
            <a:pPr marL="0" indent="0">
              <a:buNone/>
            </a:pPr>
            <a:r>
              <a:rPr lang="en-GB" dirty="0"/>
              <a:t>The following table shows the link between homework and the average grade for our 2024 leavers:</a:t>
            </a:r>
          </a:p>
          <a:p>
            <a:pPr marL="0" indent="0">
              <a:buNone/>
            </a:pPr>
            <a:endParaRPr lang="en-GB" dirty="0"/>
          </a:p>
          <a:p>
            <a:pPr marL="0" indent="0">
              <a:buNone/>
            </a:pPr>
            <a:endParaRPr lang="en-GB" dirty="0"/>
          </a:p>
        </p:txBody>
      </p:sp>
      <p:graphicFrame>
        <p:nvGraphicFramePr>
          <p:cNvPr id="4" name="Table 3">
            <a:extLst>
              <a:ext uri="{FF2B5EF4-FFF2-40B4-BE49-F238E27FC236}">
                <a16:creationId xmlns:a16="http://schemas.microsoft.com/office/drawing/2014/main" id="{F72C3BB1-90E3-4505-8D09-B6A2AA393C79}"/>
              </a:ext>
            </a:extLst>
          </p:cNvPr>
          <p:cNvGraphicFramePr>
            <a:graphicFrameLocks noGrp="1"/>
          </p:cNvGraphicFramePr>
          <p:nvPr>
            <p:extLst/>
          </p:nvPr>
        </p:nvGraphicFramePr>
        <p:xfrm>
          <a:off x="905522" y="2456541"/>
          <a:ext cx="10120544" cy="3074249"/>
        </p:xfrm>
        <a:graphic>
          <a:graphicData uri="http://schemas.openxmlformats.org/drawingml/2006/table">
            <a:tbl>
              <a:tblPr firstRow="1" firstCol="1" bandRow="1"/>
              <a:tblGrid>
                <a:gridCol w="7362178">
                  <a:extLst>
                    <a:ext uri="{9D8B030D-6E8A-4147-A177-3AD203B41FA5}">
                      <a16:colId xmlns:a16="http://schemas.microsoft.com/office/drawing/2014/main" val="2714533490"/>
                    </a:ext>
                  </a:extLst>
                </a:gridCol>
                <a:gridCol w="2758366">
                  <a:extLst>
                    <a:ext uri="{9D8B030D-6E8A-4147-A177-3AD203B41FA5}">
                      <a16:colId xmlns:a16="http://schemas.microsoft.com/office/drawing/2014/main" val="475344220"/>
                    </a:ext>
                  </a:extLst>
                </a:gridCol>
              </a:tblGrid>
              <a:tr h="604362">
                <a:tc>
                  <a:txBody>
                    <a:bodyPr/>
                    <a:lstStyle/>
                    <a:p>
                      <a:pPr algn="ctr">
                        <a:lnSpc>
                          <a:spcPct val="107000"/>
                        </a:lnSpc>
                        <a:spcAft>
                          <a:spcPts val="0"/>
                        </a:spcAft>
                      </a:pPr>
                      <a:r>
                        <a:rPr lang="en-GB"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Homework Groups</a:t>
                      </a:r>
                      <a:endParaRPr lang="en-GB"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Average grade</a:t>
                      </a:r>
                      <a:endParaRPr lang="en-GB" sz="2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2695348"/>
                  </a:ext>
                </a:extLst>
              </a:tr>
              <a:tr h="610915">
                <a:tc>
                  <a:txBody>
                    <a:bodyPr/>
                    <a:lstStyle/>
                    <a:p>
                      <a:pPr>
                        <a:lnSpc>
                          <a:spcPct val="107000"/>
                        </a:lnSpc>
                        <a:spcAft>
                          <a:spcPts val="0"/>
                        </a:spcAft>
                      </a:pPr>
                      <a:r>
                        <a:rPr lang="en-GB"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Students mainly with homework scores of 4 and 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5.90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8863622"/>
                  </a:ext>
                </a:extLst>
              </a:tr>
              <a:tr h="637142">
                <a:tc>
                  <a:txBody>
                    <a:bodyPr/>
                    <a:lstStyle/>
                    <a:p>
                      <a:pPr>
                        <a:lnSpc>
                          <a:spcPct val="107000"/>
                        </a:lnSpc>
                        <a:spcAft>
                          <a:spcPts val="0"/>
                        </a:spcAft>
                      </a:pPr>
                      <a:r>
                        <a:rPr lang="en-GB"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Students mainly with homework scores of 3 with some 4s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4.25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4722062"/>
                  </a:ext>
                </a:extLst>
              </a:tr>
              <a:tr h="610915">
                <a:tc>
                  <a:txBody>
                    <a:bodyPr/>
                    <a:lstStyle/>
                    <a:p>
                      <a:pPr>
                        <a:lnSpc>
                          <a:spcPct val="107000"/>
                        </a:lnSpc>
                        <a:spcAft>
                          <a:spcPts val="0"/>
                        </a:spcAft>
                      </a:pPr>
                      <a:r>
                        <a:rPr lang="en-GB"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Students mainly with homework scores of 3s and 2s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6733569"/>
                  </a:ext>
                </a:extLst>
              </a:tr>
              <a:tr h="610915">
                <a:tc>
                  <a:txBody>
                    <a:bodyPr/>
                    <a:lstStyle/>
                    <a:p>
                      <a:pPr>
                        <a:lnSpc>
                          <a:spcPct val="107000"/>
                        </a:lnSpc>
                        <a:spcAft>
                          <a:spcPts val="0"/>
                        </a:spcAft>
                      </a:pPr>
                      <a:r>
                        <a:rPr lang="en-GB"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Students mainly with homework scores of 2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1.62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3251435"/>
                  </a:ext>
                </a:extLst>
              </a:tr>
            </a:tbl>
          </a:graphicData>
        </a:graphic>
      </p:graphicFrame>
    </p:spTree>
    <p:extLst>
      <p:ext uri="{BB962C8B-B14F-4D97-AF65-F5344CB8AC3E}">
        <p14:creationId xmlns:p14="http://schemas.microsoft.com/office/powerpoint/2010/main" val="1667945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E915-DF46-B356-B70E-7B1E38F9383F}"/>
              </a:ext>
            </a:extLst>
          </p:cNvPr>
          <p:cNvSpPr>
            <a:spLocks noGrp="1"/>
          </p:cNvSpPr>
          <p:nvPr>
            <p:ph type="title"/>
          </p:nvPr>
        </p:nvSpPr>
        <p:spPr/>
        <p:txBody>
          <a:bodyPr/>
          <a:lstStyle/>
          <a:p>
            <a:r>
              <a:rPr lang="en-GB"/>
              <a:t>How do I achieve well?</a:t>
            </a:r>
          </a:p>
        </p:txBody>
      </p:sp>
      <p:sp>
        <p:nvSpPr>
          <p:cNvPr id="3" name="Content Placeholder 2">
            <a:extLst>
              <a:ext uri="{FF2B5EF4-FFF2-40B4-BE49-F238E27FC236}">
                <a16:creationId xmlns:a16="http://schemas.microsoft.com/office/drawing/2014/main" id="{82CC8F20-9DD0-AFBA-0B28-C4CF82BF420B}"/>
              </a:ext>
            </a:extLst>
          </p:cNvPr>
          <p:cNvSpPr>
            <a:spLocks noGrp="1"/>
          </p:cNvSpPr>
          <p:nvPr>
            <p:ph idx="1"/>
          </p:nvPr>
        </p:nvSpPr>
        <p:spPr/>
        <p:txBody>
          <a:bodyPr/>
          <a:lstStyle/>
          <a:p>
            <a:pPr marL="514350" indent="-514350">
              <a:buFont typeface="+mj-lt"/>
              <a:buAutoNum type="arabicPeriod"/>
            </a:pPr>
            <a:r>
              <a:rPr lang="en-GB" b="1" dirty="0"/>
              <a:t>Study hard </a:t>
            </a:r>
            <a:r>
              <a:rPr lang="en-GB" dirty="0"/>
              <a:t>– 100% effort, 100% of the time.</a:t>
            </a:r>
          </a:p>
          <a:p>
            <a:pPr marL="514350" indent="-514350">
              <a:buFont typeface="+mj-lt"/>
              <a:buAutoNum type="arabicPeriod"/>
            </a:pPr>
            <a:r>
              <a:rPr lang="en-GB" b="1" dirty="0"/>
              <a:t>Positive attitude</a:t>
            </a:r>
            <a:r>
              <a:rPr lang="en-GB" dirty="0"/>
              <a:t> – Rise to the challenges you are presented with.</a:t>
            </a:r>
          </a:p>
          <a:p>
            <a:pPr marL="514350" indent="-514350">
              <a:buFont typeface="+mj-lt"/>
              <a:buAutoNum type="arabicPeriod"/>
            </a:pPr>
            <a:r>
              <a:rPr lang="en-GB" b="1" dirty="0"/>
              <a:t>Attend everything</a:t>
            </a:r>
            <a:r>
              <a:rPr lang="en-GB" dirty="0"/>
              <a:t> – Lessons, form. All part of the jigsaw.</a:t>
            </a:r>
          </a:p>
          <a:p>
            <a:pPr marL="514350" indent="-514350">
              <a:buFont typeface="+mj-lt"/>
              <a:buAutoNum type="arabicPeriod"/>
            </a:pPr>
            <a:r>
              <a:rPr lang="en-GB" b="1" dirty="0"/>
              <a:t>Homework</a:t>
            </a:r>
            <a:r>
              <a:rPr lang="en-GB" dirty="0"/>
              <a:t> </a:t>
            </a:r>
            <a:r>
              <a:rPr lang="en-GB" b="1" dirty="0"/>
              <a:t>(revision)</a:t>
            </a:r>
            <a:r>
              <a:rPr lang="en-GB" dirty="0"/>
              <a:t> – Complete it properly and on time.</a:t>
            </a:r>
          </a:p>
          <a:p>
            <a:pPr marL="514350" indent="-514350">
              <a:buFont typeface="+mj-lt"/>
              <a:buAutoNum type="arabicPeriod"/>
            </a:pPr>
            <a:endParaRPr lang="en-GB" dirty="0"/>
          </a:p>
        </p:txBody>
      </p:sp>
      <p:pic>
        <p:nvPicPr>
          <p:cNvPr id="4" name="Picture 2" descr="Image result for jigsaw piece">
            <a:extLst>
              <a:ext uri="{FF2B5EF4-FFF2-40B4-BE49-F238E27FC236}">
                <a16:creationId xmlns:a16="http://schemas.microsoft.com/office/drawing/2014/main" id="{69EDC047-8515-FF73-3A0A-3452BEF52C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642" y="2460910"/>
            <a:ext cx="567527" cy="4067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ccess Kid - Wikipedia">
            <a:extLst>
              <a:ext uri="{FF2B5EF4-FFF2-40B4-BE49-F238E27FC236}">
                <a16:creationId xmlns:a16="http://schemas.microsoft.com/office/drawing/2014/main" id="{76C494C7-4F45-1AA0-C679-A582954321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2885"/>
          <a:stretch/>
        </p:blipFill>
        <p:spPr bwMode="auto">
          <a:xfrm>
            <a:off x="276534" y="1937521"/>
            <a:ext cx="469053" cy="4668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n't Study Too Hard – Warhawk Fitness Get-U-Fit BLOG">
            <a:extLst>
              <a:ext uri="{FF2B5EF4-FFF2-40B4-BE49-F238E27FC236}">
                <a16:creationId xmlns:a16="http://schemas.microsoft.com/office/drawing/2014/main" id="{FDDE3B1B-3DD6-67A9-8B48-CDE375242D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23" y="1425605"/>
            <a:ext cx="678274" cy="4506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8194C04-4BF2-0E7B-9386-D88E5407C044}"/>
              </a:ext>
            </a:extLst>
          </p:cNvPr>
          <p:cNvPicPr>
            <a:picLocks noChangeAspect="1"/>
          </p:cNvPicPr>
          <p:nvPr/>
        </p:nvPicPr>
        <p:blipFill>
          <a:blip r:embed="rId6"/>
          <a:stretch>
            <a:fillRect/>
          </a:stretch>
        </p:blipFill>
        <p:spPr>
          <a:xfrm>
            <a:off x="162545" y="2908185"/>
            <a:ext cx="703901" cy="509279"/>
          </a:xfrm>
          <a:prstGeom prst="rect">
            <a:avLst/>
          </a:prstGeom>
        </p:spPr>
      </p:pic>
    </p:spTree>
    <p:extLst>
      <p:ext uri="{BB962C8B-B14F-4D97-AF65-F5344CB8AC3E}">
        <p14:creationId xmlns:p14="http://schemas.microsoft.com/office/powerpoint/2010/main" val="2745562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D3FCFE78-D678-4D43-B3A3-F28BBACBE791}"/>
              </a:ext>
            </a:extLst>
          </p:cNvPr>
          <p:cNvSpPr>
            <a:spLocks noGrp="1"/>
          </p:cNvSpPr>
          <p:nvPr>
            <p:ph type="title"/>
          </p:nvPr>
        </p:nvSpPr>
        <p:spPr/>
        <p:txBody>
          <a:bodyPr>
            <a:noAutofit/>
          </a:bodyPr>
          <a:lstStyle/>
          <a:p>
            <a:r>
              <a:rPr lang="en-US" sz="3600" b="1"/>
              <a:t>Build good habits</a:t>
            </a:r>
            <a:endParaRPr lang="en-GB" sz="3600" b="1"/>
          </a:p>
        </p:txBody>
      </p:sp>
      <p:sp>
        <p:nvSpPr>
          <p:cNvPr id="6" name="TextBox 5">
            <a:extLst>
              <a:ext uri="{FF2B5EF4-FFF2-40B4-BE49-F238E27FC236}">
                <a16:creationId xmlns:a16="http://schemas.microsoft.com/office/drawing/2014/main" id="{78FF039A-FCED-6B5F-C271-F94A6536E2E4}"/>
              </a:ext>
            </a:extLst>
          </p:cNvPr>
          <p:cNvSpPr txBox="1"/>
          <p:nvPr/>
        </p:nvSpPr>
        <p:spPr>
          <a:xfrm>
            <a:off x="389890" y="1460976"/>
            <a:ext cx="4954270" cy="3970318"/>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a:ln>
                  <a:noFill/>
                </a:ln>
                <a:solidFill>
                  <a:srgbClr val="002060"/>
                </a:solidFill>
                <a:effectLst/>
                <a:uLnTx/>
                <a:uFillTx/>
                <a:latin typeface="Calibri"/>
                <a:ea typeface="Calibri"/>
                <a:cs typeface="Calibri"/>
              </a:rPr>
              <a:t>Eat breakfast.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a:ln>
                  <a:noFill/>
                </a:ln>
                <a:solidFill>
                  <a:srgbClr val="002060"/>
                </a:solidFill>
                <a:effectLst/>
                <a:uLnTx/>
                <a:uFillTx/>
                <a:latin typeface="Calibri"/>
                <a:ea typeface="Calibri"/>
                <a:cs typeface="Calibri"/>
              </a:rPr>
              <a:t>Arrive on time.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a:ln>
                  <a:noFill/>
                </a:ln>
                <a:solidFill>
                  <a:srgbClr val="002060"/>
                </a:solidFill>
                <a:effectLst/>
                <a:uLnTx/>
                <a:uFillTx/>
                <a:latin typeface="Calibri"/>
                <a:ea typeface="Calibri"/>
                <a:cs typeface="Calibri"/>
              </a:rPr>
              <a:t>Concentrate on learning.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a:ln>
                  <a:noFill/>
                </a:ln>
                <a:solidFill>
                  <a:srgbClr val="002060"/>
                </a:solidFill>
                <a:effectLst/>
                <a:uLnTx/>
                <a:uFillTx/>
                <a:latin typeface="Calibri"/>
                <a:ea typeface="Calibri"/>
                <a:cs typeface="Calibri"/>
              </a:rPr>
              <a:t>Avoid distractions.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a:ln>
                  <a:noFill/>
                </a:ln>
                <a:solidFill>
                  <a:srgbClr val="002060"/>
                </a:solidFill>
                <a:effectLst/>
                <a:uLnTx/>
                <a:uFillTx/>
                <a:latin typeface="Calibri"/>
                <a:ea typeface="Calibri"/>
                <a:cs typeface="Calibri"/>
              </a:rPr>
              <a:t>Listen carefully to your teachers.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a:ln>
                  <a:noFill/>
                </a:ln>
                <a:solidFill>
                  <a:srgbClr val="002060"/>
                </a:solidFill>
                <a:effectLst/>
                <a:uLnTx/>
                <a:uFillTx/>
                <a:latin typeface="Calibri"/>
                <a:ea typeface="Calibri"/>
                <a:cs typeface="Calibri"/>
              </a:rPr>
              <a:t>Complete all work with 100% effort.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a:ln>
                  <a:noFill/>
                </a:ln>
                <a:solidFill>
                  <a:srgbClr val="002060"/>
                </a:solidFill>
                <a:effectLst/>
                <a:uLnTx/>
                <a:uFillTx/>
                <a:latin typeface="Calibri"/>
                <a:ea typeface="Calibri"/>
                <a:cs typeface="Calibri"/>
              </a:rPr>
              <a:t>Complete your homework as soon as you get home, BEFORE relaxing.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a:ln>
                  <a:noFill/>
                </a:ln>
                <a:solidFill>
                  <a:srgbClr val="002060"/>
                </a:solidFill>
                <a:effectLst/>
                <a:uLnTx/>
                <a:uFillTx/>
                <a:latin typeface="Calibri"/>
                <a:ea typeface="Calibri"/>
                <a:cs typeface="Calibri"/>
              </a:rPr>
              <a:t>Study at home with your phone switched off.</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100" b="0" i="0" u="none" strike="noStrike" kern="1200" cap="none" spc="0" normalizeH="0" baseline="0" noProof="0">
                <a:ln>
                  <a:noFill/>
                </a:ln>
                <a:solidFill>
                  <a:srgbClr val="002060"/>
                </a:solidFill>
                <a:effectLst/>
                <a:uLnTx/>
                <a:uFillTx/>
                <a:latin typeface="Calibri"/>
                <a:ea typeface="Calibri"/>
                <a:cs typeface="Calibri"/>
              </a:rPr>
              <a:t>Get a good night’s sleep.</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100" b="0" i="0" u="none" strike="noStrike" kern="1200" cap="none" spc="0" normalizeH="0" baseline="0" noProof="0">
              <a:ln>
                <a:noFill/>
              </a:ln>
              <a:solidFill>
                <a:srgbClr val="002060"/>
              </a:solidFill>
              <a:effectLst/>
              <a:uLnTx/>
              <a:uFillTx/>
              <a:latin typeface="Calibri"/>
              <a:ea typeface="Calibri"/>
              <a:cs typeface="Calibri"/>
            </a:endParaRPr>
          </a:p>
        </p:txBody>
      </p:sp>
      <p:pic>
        <p:nvPicPr>
          <p:cNvPr id="4098" name="Picture 2" descr="The Power of Positive Habits: Building a Routine for Success and Happiness  | by Infuwiki | Medium">
            <a:extLst>
              <a:ext uri="{FF2B5EF4-FFF2-40B4-BE49-F238E27FC236}">
                <a16:creationId xmlns:a16="http://schemas.microsoft.com/office/drawing/2014/main" id="{321D7285-19EF-1B2E-7498-A64228C0C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7101" y="1460976"/>
            <a:ext cx="6463432" cy="41559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James Clear on X: &quot;Habits are the compound interest of self-improvement.  They don't seem like much on any given day, but over the months and years  their effects can accumulate to an">
            <a:extLst>
              <a:ext uri="{FF2B5EF4-FFF2-40B4-BE49-F238E27FC236}">
                <a16:creationId xmlns:a16="http://schemas.microsoft.com/office/drawing/2014/main" id="{D20F9F9B-A75E-6E52-A61C-7193709758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07" t="7727" r="8974" b="11248"/>
          <a:stretch/>
        </p:blipFill>
        <p:spPr bwMode="auto">
          <a:xfrm>
            <a:off x="6171029" y="1390572"/>
            <a:ext cx="5046237" cy="466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97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100"/>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AC082-EBE3-41E2-8791-FB41440AEF33}"/>
              </a:ext>
            </a:extLst>
          </p:cNvPr>
          <p:cNvSpPr>
            <a:spLocks noGrp="1"/>
          </p:cNvSpPr>
          <p:nvPr>
            <p:ph type="title"/>
          </p:nvPr>
        </p:nvSpPr>
        <p:spPr/>
        <p:txBody>
          <a:bodyPr/>
          <a:lstStyle/>
          <a:p>
            <a:r>
              <a:rPr lang="en-GB" dirty="0"/>
              <a:t>2024 Results by Reading</a:t>
            </a:r>
          </a:p>
        </p:txBody>
      </p:sp>
      <p:sp>
        <p:nvSpPr>
          <p:cNvPr id="3" name="Content Placeholder 2">
            <a:extLst>
              <a:ext uri="{FF2B5EF4-FFF2-40B4-BE49-F238E27FC236}">
                <a16:creationId xmlns:a16="http://schemas.microsoft.com/office/drawing/2014/main" id="{AC599F60-6F78-4F1D-94BE-7CAC34EECEE2}"/>
              </a:ext>
            </a:extLst>
          </p:cNvPr>
          <p:cNvSpPr>
            <a:spLocks noGrp="1"/>
          </p:cNvSpPr>
          <p:nvPr>
            <p:ph idx="1"/>
          </p:nvPr>
        </p:nvSpPr>
        <p:spPr/>
        <p:txBody>
          <a:bodyPr/>
          <a:lstStyle/>
          <a:p>
            <a:pPr marL="0" indent="0">
              <a:buNone/>
            </a:pPr>
            <a:r>
              <a:rPr lang="en-GB" dirty="0"/>
              <a:t>The following table shows the link between reading and the average grade for our 2024 leavers:</a:t>
            </a:r>
          </a:p>
          <a:p>
            <a:pPr marL="0" indent="0">
              <a:buNone/>
            </a:pPr>
            <a:endParaRPr lang="en-GB" dirty="0"/>
          </a:p>
        </p:txBody>
      </p:sp>
      <p:graphicFrame>
        <p:nvGraphicFramePr>
          <p:cNvPr id="4" name="Table 3">
            <a:extLst>
              <a:ext uri="{FF2B5EF4-FFF2-40B4-BE49-F238E27FC236}">
                <a16:creationId xmlns:a16="http://schemas.microsoft.com/office/drawing/2014/main" id="{EA82432D-E0B7-474B-8011-B26896D59831}"/>
              </a:ext>
            </a:extLst>
          </p:cNvPr>
          <p:cNvGraphicFramePr>
            <a:graphicFrameLocks noGrp="1"/>
          </p:cNvGraphicFramePr>
          <p:nvPr/>
        </p:nvGraphicFramePr>
        <p:xfrm>
          <a:off x="2753557" y="2404850"/>
          <a:ext cx="6684885" cy="3366135"/>
        </p:xfrm>
        <a:graphic>
          <a:graphicData uri="http://schemas.openxmlformats.org/drawingml/2006/table">
            <a:tbl>
              <a:tblPr firstRow="1" firstCol="1" bandRow="1"/>
              <a:tblGrid>
                <a:gridCol w="3341331">
                  <a:extLst>
                    <a:ext uri="{9D8B030D-6E8A-4147-A177-3AD203B41FA5}">
                      <a16:colId xmlns:a16="http://schemas.microsoft.com/office/drawing/2014/main" val="1887561788"/>
                    </a:ext>
                  </a:extLst>
                </a:gridCol>
                <a:gridCol w="3343554">
                  <a:extLst>
                    <a:ext uri="{9D8B030D-6E8A-4147-A177-3AD203B41FA5}">
                      <a16:colId xmlns:a16="http://schemas.microsoft.com/office/drawing/2014/main" val="825371617"/>
                    </a:ext>
                  </a:extLst>
                </a:gridCol>
              </a:tblGrid>
              <a:tr h="304800">
                <a:tc>
                  <a:txBody>
                    <a:bodyPr/>
                    <a:lstStyle/>
                    <a:p>
                      <a:pPr algn="ctr">
                        <a:lnSpc>
                          <a:spcPct val="107000"/>
                        </a:lnSpc>
                        <a:spcAft>
                          <a:spcPts val="0"/>
                        </a:spcAft>
                      </a:pPr>
                      <a:r>
                        <a:rPr lang="en-GB"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Reading age</a:t>
                      </a:r>
                      <a:endParaRPr lang="en-GB"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Average grade</a:t>
                      </a:r>
                      <a:endParaRPr lang="en-GB"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248499"/>
                  </a:ext>
                </a:extLst>
              </a:tr>
              <a:tr h="304800">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17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5.23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6532911"/>
                  </a:ext>
                </a:extLst>
              </a:tr>
              <a:tr h="304800">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16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4.87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6851388"/>
                  </a:ext>
                </a:extLst>
              </a:tr>
              <a:tr h="304800">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15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4.16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2494323"/>
                  </a:ext>
                </a:extLst>
              </a:tr>
              <a:tr h="304800">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14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172924"/>
                  </a:ext>
                </a:extLst>
              </a:tr>
              <a:tr h="304800">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13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8250176"/>
                  </a:ext>
                </a:extLst>
              </a:tr>
              <a:tr h="304800">
                <a:tc>
                  <a:txBody>
                    <a:bodyPr/>
                    <a:lstStyle/>
                    <a:p>
                      <a:pPr algn="ctr">
                        <a:lnSpc>
                          <a:spcPct val="107000"/>
                        </a:lnSpc>
                        <a:spcAft>
                          <a:spcPts val="0"/>
                        </a:spcAft>
                      </a:pPr>
                      <a:r>
                        <a:rPr lang="en-GB" sz="2400" b="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12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3.74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5177553"/>
                  </a:ext>
                </a:extLst>
              </a:tr>
              <a:tr h="304800">
                <a:tc>
                  <a:txBody>
                    <a:bodyPr/>
                    <a:lstStyle/>
                    <a:p>
                      <a:pPr algn="ctr">
                        <a:lnSpc>
                          <a:spcPct val="107000"/>
                        </a:lnSpc>
                        <a:spcAft>
                          <a:spcPts val="0"/>
                        </a:spcAft>
                      </a:pPr>
                      <a:r>
                        <a:rPr lang="en-GB" sz="2400" b="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11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2417045"/>
                  </a:ext>
                </a:extLst>
              </a:tr>
              <a:tr h="304800">
                <a:tc>
                  <a:txBody>
                    <a:bodyPr/>
                    <a:lstStyle/>
                    <a:p>
                      <a:pPr algn="ctr">
                        <a:lnSpc>
                          <a:spcPct val="107000"/>
                        </a:lnSpc>
                        <a:spcAft>
                          <a:spcPts val="0"/>
                        </a:spcAft>
                      </a:pPr>
                      <a:r>
                        <a:rPr lang="en-GB" sz="2400" b="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10 years and below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2.73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839229"/>
                  </a:ext>
                </a:extLst>
              </a:tr>
            </a:tbl>
          </a:graphicData>
        </a:graphic>
      </p:graphicFrame>
    </p:spTree>
    <p:extLst>
      <p:ext uri="{BB962C8B-B14F-4D97-AF65-F5344CB8AC3E}">
        <p14:creationId xmlns:p14="http://schemas.microsoft.com/office/powerpoint/2010/main" val="3612219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E915-DF46-B356-B70E-7B1E38F9383F}"/>
              </a:ext>
            </a:extLst>
          </p:cNvPr>
          <p:cNvSpPr>
            <a:spLocks noGrp="1"/>
          </p:cNvSpPr>
          <p:nvPr>
            <p:ph type="title"/>
          </p:nvPr>
        </p:nvSpPr>
        <p:spPr/>
        <p:txBody>
          <a:bodyPr/>
          <a:lstStyle/>
          <a:p>
            <a:r>
              <a:rPr lang="en-GB"/>
              <a:t>How do I achieve well?</a:t>
            </a:r>
          </a:p>
        </p:txBody>
      </p:sp>
      <p:sp>
        <p:nvSpPr>
          <p:cNvPr id="3" name="Content Placeholder 2">
            <a:extLst>
              <a:ext uri="{FF2B5EF4-FFF2-40B4-BE49-F238E27FC236}">
                <a16:creationId xmlns:a16="http://schemas.microsoft.com/office/drawing/2014/main" id="{82CC8F20-9DD0-AFBA-0B28-C4CF82BF420B}"/>
              </a:ext>
            </a:extLst>
          </p:cNvPr>
          <p:cNvSpPr>
            <a:spLocks noGrp="1"/>
          </p:cNvSpPr>
          <p:nvPr>
            <p:ph idx="1"/>
          </p:nvPr>
        </p:nvSpPr>
        <p:spPr/>
        <p:txBody>
          <a:bodyPr/>
          <a:lstStyle/>
          <a:p>
            <a:pPr marL="514350" indent="-514350">
              <a:buFont typeface="+mj-lt"/>
              <a:buAutoNum type="arabicPeriod"/>
            </a:pPr>
            <a:r>
              <a:rPr lang="en-GB" b="1" dirty="0"/>
              <a:t>Study hard </a:t>
            </a:r>
            <a:r>
              <a:rPr lang="en-GB" dirty="0"/>
              <a:t>– 100% effort, 100% of the time.</a:t>
            </a:r>
          </a:p>
          <a:p>
            <a:pPr marL="514350" indent="-514350">
              <a:buFont typeface="+mj-lt"/>
              <a:buAutoNum type="arabicPeriod"/>
            </a:pPr>
            <a:r>
              <a:rPr lang="en-GB" b="1" dirty="0"/>
              <a:t>Positive attitude</a:t>
            </a:r>
            <a:r>
              <a:rPr lang="en-GB" dirty="0"/>
              <a:t> – Rise to the challenges you are presented with.</a:t>
            </a:r>
          </a:p>
          <a:p>
            <a:pPr marL="514350" indent="-514350">
              <a:buFont typeface="+mj-lt"/>
              <a:buAutoNum type="arabicPeriod"/>
            </a:pPr>
            <a:r>
              <a:rPr lang="en-GB" b="1" dirty="0"/>
              <a:t>Attend everything</a:t>
            </a:r>
            <a:r>
              <a:rPr lang="en-GB" dirty="0"/>
              <a:t> – Lessons, form. All part of the jigsaw.</a:t>
            </a:r>
          </a:p>
          <a:p>
            <a:pPr marL="514350" indent="-514350">
              <a:buFont typeface="+mj-lt"/>
              <a:buAutoNum type="arabicPeriod"/>
            </a:pPr>
            <a:r>
              <a:rPr lang="en-GB" b="1" dirty="0"/>
              <a:t>Homework</a:t>
            </a:r>
            <a:r>
              <a:rPr lang="en-GB" dirty="0"/>
              <a:t> </a:t>
            </a:r>
            <a:r>
              <a:rPr lang="en-GB" b="1" dirty="0"/>
              <a:t>(revision)</a:t>
            </a:r>
            <a:r>
              <a:rPr lang="en-GB" dirty="0"/>
              <a:t> – Complete it properly and on time.</a:t>
            </a:r>
          </a:p>
          <a:p>
            <a:pPr marL="514350" indent="-514350">
              <a:buFont typeface="+mj-lt"/>
              <a:buAutoNum type="arabicPeriod"/>
            </a:pPr>
            <a:r>
              <a:rPr lang="en-GB" b="1" dirty="0"/>
              <a:t>Build good habits</a:t>
            </a:r>
            <a:r>
              <a:rPr lang="en-GB" dirty="0"/>
              <a:t> – Small positive choices become automatic.</a:t>
            </a:r>
          </a:p>
          <a:p>
            <a:pPr marL="514350" indent="-514350">
              <a:buFont typeface="+mj-lt"/>
              <a:buAutoNum type="arabicPeriod"/>
            </a:pPr>
            <a:endParaRPr lang="en-GB" dirty="0"/>
          </a:p>
        </p:txBody>
      </p:sp>
      <p:pic>
        <p:nvPicPr>
          <p:cNvPr id="4" name="Picture 2" descr="Image result for jigsaw piece">
            <a:extLst>
              <a:ext uri="{FF2B5EF4-FFF2-40B4-BE49-F238E27FC236}">
                <a16:creationId xmlns:a16="http://schemas.microsoft.com/office/drawing/2014/main" id="{69EDC047-8515-FF73-3A0A-3452BEF52C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642" y="2460910"/>
            <a:ext cx="567527" cy="4067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ccess Kid - Wikipedia">
            <a:extLst>
              <a:ext uri="{FF2B5EF4-FFF2-40B4-BE49-F238E27FC236}">
                <a16:creationId xmlns:a16="http://schemas.microsoft.com/office/drawing/2014/main" id="{76C494C7-4F45-1AA0-C679-A582954321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2885"/>
          <a:stretch/>
        </p:blipFill>
        <p:spPr bwMode="auto">
          <a:xfrm>
            <a:off x="276534" y="1937521"/>
            <a:ext cx="469053" cy="4668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n't Study Too Hard – Warhawk Fitness Get-U-Fit BLOG">
            <a:extLst>
              <a:ext uri="{FF2B5EF4-FFF2-40B4-BE49-F238E27FC236}">
                <a16:creationId xmlns:a16="http://schemas.microsoft.com/office/drawing/2014/main" id="{FDDE3B1B-3DD6-67A9-8B48-CDE375242D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23" y="1425605"/>
            <a:ext cx="678274" cy="4506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8194C04-4BF2-0E7B-9386-D88E5407C044}"/>
              </a:ext>
            </a:extLst>
          </p:cNvPr>
          <p:cNvPicPr>
            <a:picLocks noChangeAspect="1"/>
          </p:cNvPicPr>
          <p:nvPr/>
        </p:nvPicPr>
        <p:blipFill>
          <a:blip r:embed="rId6"/>
          <a:stretch>
            <a:fillRect/>
          </a:stretch>
        </p:blipFill>
        <p:spPr>
          <a:xfrm>
            <a:off x="162545" y="2908185"/>
            <a:ext cx="703901" cy="509279"/>
          </a:xfrm>
          <a:prstGeom prst="rect">
            <a:avLst/>
          </a:prstGeom>
        </p:spPr>
      </p:pic>
      <p:pic>
        <p:nvPicPr>
          <p:cNvPr id="5" name="Picture 4" descr="James Clear on X: &quot;Habits are the compound interest of self-improvement.  They don't seem like much on any given day, but over the months and years  their effects can accumulate to an">
            <a:extLst>
              <a:ext uri="{FF2B5EF4-FFF2-40B4-BE49-F238E27FC236}">
                <a16:creationId xmlns:a16="http://schemas.microsoft.com/office/drawing/2014/main" id="{EA5E8772-E566-E666-E5B4-4C850BF78C0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607" t="7727" r="8974" b="11248"/>
          <a:stretch/>
        </p:blipFill>
        <p:spPr bwMode="auto">
          <a:xfrm>
            <a:off x="271845" y="3422153"/>
            <a:ext cx="501466" cy="463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339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E915-DF46-B356-B70E-7B1E38F9383F}"/>
              </a:ext>
            </a:extLst>
          </p:cNvPr>
          <p:cNvSpPr>
            <a:spLocks noGrp="1"/>
          </p:cNvSpPr>
          <p:nvPr>
            <p:ph type="title"/>
          </p:nvPr>
        </p:nvSpPr>
        <p:spPr/>
        <p:txBody>
          <a:bodyPr/>
          <a:lstStyle/>
          <a:p>
            <a:r>
              <a:rPr lang="en-GB"/>
              <a:t>How do I achieve well?</a:t>
            </a:r>
          </a:p>
        </p:txBody>
      </p:sp>
      <p:sp>
        <p:nvSpPr>
          <p:cNvPr id="3" name="Content Placeholder 2">
            <a:extLst>
              <a:ext uri="{FF2B5EF4-FFF2-40B4-BE49-F238E27FC236}">
                <a16:creationId xmlns:a16="http://schemas.microsoft.com/office/drawing/2014/main" id="{82CC8F20-9DD0-AFBA-0B28-C4CF82BF420B}"/>
              </a:ext>
            </a:extLst>
          </p:cNvPr>
          <p:cNvSpPr>
            <a:spLocks noGrp="1"/>
          </p:cNvSpPr>
          <p:nvPr>
            <p:ph idx="1"/>
          </p:nvPr>
        </p:nvSpPr>
        <p:spPr/>
        <p:txBody>
          <a:bodyPr/>
          <a:lstStyle/>
          <a:p>
            <a:pPr marL="514350" indent="-514350">
              <a:buFont typeface="+mj-lt"/>
              <a:buAutoNum type="arabicPeriod"/>
            </a:pPr>
            <a:r>
              <a:rPr lang="en-GB" b="1" dirty="0"/>
              <a:t>Study hard </a:t>
            </a:r>
            <a:r>
              <a:rPr lang="en-GB" dirty="0"/>
              <a:t>– 100% effort, 100% of the time.</a:t>
            </a:r>
          </a:p>
          <a:p>
            <a:pPr marL="514350" indent="-514350">
              <a:buFont typeface="+mj-lt"/>
              <a:buAutoNum type="arabicPeriod"/>
            </a:pPr>
            <a:r>
              <a:rPr lang="en-GB" b="1" dirty="0"/>
              <a:t>Positive attitude</a:t>
            </a:r>
            <a:r>
              <a:rPr lang="en-GB" dirty="0"/>
              <a:t> – Rise to the challenges you are presented with.</a:t>
            </a:r>
          </a:p>
          <a:p>
            <a:pPr marL="514350" indent="-514350">
              <a:buFont typeface="+mj-lt"/>
              <a:buAutoNum type="arabicPeriod"/>
            </a:pPr>
            <a:r>
              <a:rPr lang="en-GB" b="1" dirty="0"/>
              <a:t>Attend everything</a:t>
            </a:r>
            <a:r>
              <a:rPr lang="en-GB" dirty="0"/>
              <a:t> – Lessons, form. All part of the jigsaw.</a:t>
            </a:r>
          </a:p>
          <a:p>
            <a:pPr marL="514350" indent="-514350">
              <a:buFont typeface="+mj-lt"/>
              <a:buAutoNum type="arabicPeriod"/>
            </a:pPr>
            <a:r>
              <a:rPr lang="en-GB" b="1" dirty="0"/>
              <a:t>Homework</a:t>
            </a:r>
            <a:r>
              <a:rPr lang="en-GB" dirty="0"/>
              <a:t> </a:t>
            </a:r>
            <a:r>
              <a:rPr lang="en-GB" b="1" dirty="0"/>
              <a:t>(revision)</a:t>
            </a:r>
            <a:r>
              <a:rPr lang="en-GB" dirty="0"/>
              <a:t> – Complete it properly and on time.</a:t>
            </a:r>
          </a:p>
          <a:p>
            <a:pPr marL="514350" indent="-514350">
              <a:buFont typeface="+mj-lt"/>
              <a:buAutoNum type="arabicPeriod"/>
            </a:pPr>
            <a:r>
              <a:rPr lang="en-GB" b="1" dirty="0"/>
              <a:t>Build good habits</a:t>
            </a:r>
            <a:r>
              <a:rPr lang="en-GB" dirty="0"/>
              <a:t> – Small positive choices become automatic.</a:t>
            </a:r>
          </a:p>
          <a:p>
            <a:pPr marL="514350" indent="-514350">
              <a:buFont typeface="+mj-lt"/>
              <a:buAutoNum type="arabicPeriod"/>
            </a:pPr>
            <a:r>
              <a:rPr lang="en-GB" b="1" dirty="0"/>
              <a:t>Be organised</a:t>
            </a:r>
            <a:r>
              <a:rPr lang="en-GB" dirty="0"/>
              <a:t> – Make a plan and stick to it.</a:t>
            </a:r>
          </a:p>
          <a:p>
            <a:pPr marL="514350" indent="-514350">
              <a:buFont typeface="+mj-lt"/>
              <a:buAutoNum type="arabicPeriod"/>
            </a:pPr>
            <a:endParaRPr lang="en-GB" dirty="0"/>
          </a:p>
        </p:txBody>
      </p:sp>
      <p:pic>
        <p:nvPicPr>
          <p:cNvPr id="4" name="Picture 2" descr="Image result for jigsaw piece">
            <a:extLst>
              <a:ext uri="{FF2B5EF4-FFF2-40B4-BE49-F238E27FC236}">
                <a16:creationId xmlns:a16="http://schemas.microsoft.com/office/drawing/2014/main" id="{69EDC047-8515-FF73-3A0A-3452BEF52C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642" y="2460910"/>
            <a:ext cx="567527" cy="4067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ccess Kid - Wikipedia">
            <a:extLst>
              <a:ext uri="{FF2B5EF4-FFF2-40B4-BE49-F238E27FC236}">
                <a16:creationId xmlns:a16="http://schemas.microsoft.com/office/drawing/2014/main" id="{76C494C7-4F45-1AA0-C679-A582954321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2885"/>
          <a:stretch/>
        </p:blipFill>
        <p:spPr bwMode="auto">
          <a:xfrm>
            <a:off x="276534" y="1937521"/>
            <a:ext cx="469053" cy="4668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n't Study Too Hard – Warhawk Fitness Get-U-Fit BLOG">
            <a:extLst>
              <a:ext uri="{FF2B5EF4-FFF2-40B4-BE49-F238E27FC236}">
                <a16:creationId xmlns:a16="http://schemas.microsoft.com/office/drawing/2014/main" id="{FDDE3B1B-3DD6-67A9-8B48-CDE375242D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23" y="1425605"/>
            <a:ext cx="678274" cy="4506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8194C04-4BF2-0E7B-9386-D88E5407C044}"/>
              </a:ext>
            </a:extLst>
          </p:cNvPr>
          <p:cNvPicPr>
            <a:picLocks noChangeAspect="1"/>
          </p:cNvPicPr>
          <p:nvPr/>
        </p:nvPicPr>
        <p:blipFill>
          <a:blip r:embed="rId6"/>
          <a:stretch>
            <a:fillRect/>
          </a:stretch>
        </p:blipFill>
        <p:spPr>
          <a:xfrm>
            <a:off x="162545" y="2908185"/>
            <a:ext cx="703901" cy="509279"/>
          </a:xfrm>
          <a:prstGeom prst="rect">
            <a:avLst/>
          </a:prstGeom>
        </p:spPr>
      </p:pic>
      <p:pic>
        <p:nvPicPr>
          <p:cNvPr id="5" name="Picture 4" descr="James Clear on X: &quot;Habits are the compound interest of self-improvement.  They don't seem like much on any given day, but over the months and years  their effects can accumulate to an">
            <a:extLst>
              <a:ext uri="{FF2B5EF4-FFF2-40B4-BE49-F238E27FC236}">
                <a16:creationId xmlns:a16="http://schemas.microsoft.com/office/drawing/2014/main" id="{EA5E8772-E566-E666-E5B4-4C850BF78C0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607" t="7727" r="8974" b="11248"/>
          <a:stretch/>
        </p:blipFill>
        <p:spPr bwMode="auto">
          <a:xfrm>
            <a:off x="271845" y="3422153"/>
            <a:ext cx="501466" cy="4638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714CE60-F6B8-227D-723D-0D6D70F046A9}"/>
              </a:ext>
            </a:extLst>
          </p:cNvPr>
          <p:cNvPicPr>
            <a:picLocks noChangeAspect="1"/>
          </p:cNvPicPr>
          <p:nvPr/>
        </p:nvPicPr>
        <p:blipFill>
          <a:blip r:embed="rId8"/>
          <a:stretch>
            <a:fillRect/>
          </a:stretch>
        </p:blipFill>
        <p:spPr>
          <a:xfrm>
            <a:off x="206227" y="3987872"/>
            <a:ext cx="643970" cy="3862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6277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E915-DF46-B356-B70E-7B1E38F9383F}"/>
              </a:ext>
            </a:extLst>
          </p:cNvPr>
          <p:cNvSpPr>
            <a:spLocks noGrp="1"/>
          </p:cNvSpPr>
          <p:nvPr>
            <p:ph type="title"/>
          </p:nvPr>
        </p:nvSpPr>
        <p:spPr/>
        <p:txBody>
          <a:bodyPr/>
          <a:lstStyle/>
          <a:p>
            <a:r>
              <a:rPr lang="en-GB"/>
              <a:t>How do I achieve well?</a:t>
            </a:r>
          </a:p>
        </p:txBody>
      </p:sp>
      <p:sp>
        <p:nvSpPr>
          <p:cNvPr id="3" name="Content Placeholder 2">
            <a:extLst>
              <a:ext uri="{FF2B5EF4-FFF2-40B4-BE49-F238E27FC236}">
                <a16:creationId xmlns:a16="http://schemas.microsoft.com/office/drawing/2014/main" id="{82CC8F20-9DD0-AFBA-0B28-C4CF82BF420B}"/>
              </a:ext>
            </a:extLst>
          </p:cNvPr>
          <p:cNvSpPr>
            <a:spLocks noGrp="1"/>
          </p:cNvSpPr>
          <p:nvPr>
            <p:ph idx="1"/>
          </p:nvPr>
        </p:nvSpPr>
        <p:spPr>
          <a:xfrm>
            <a:off x="838200" y="1419646"/>
            <a:ext cx="10515600" cy="4788895"/>
          </a:xfrm>
        </p:spPr>
        <p:txBody>
          <a:bodyPr>
            <a:normAutofit/>
          </a:bodyPr>
          <a:lstStyle/>
          <a:p>
            <a:pPr marL="514350" indent="-514350">
              <a:buFont typeface="+mj-lt"/>
              <a:buAutoNum type="arabicPeriod"/>
            </a:pPr>
            <a:r>
              <a:rPr lang="en-GB" b="1" dirty="0"/>
              <a:t>Study hard </a:t>
            </a:r>
            <a:r>
              <a:rPr lang="en-GB" dirty="0"/>
              <a:t>– 100% effort, 100% of the time.</a:t>
            </a:r>
          </a:p>
          <a:p>
            <a:pPr marL="514350" indent="-514350">
              <a:buFont typeface="+mj-lt"/>
              <a:buAutoNum type="arabicPeriod"/>
            </a:pPr>
            <a:r>
              <a:rPr lang="en-GB" b="1" dirty="0"/>
              <a:t>Positive attitude</a:t>
            </a:r>
            <a:r>
              <a:rPr lang="en-GB" dirty="0"/>
              <a:t> – Rise to the challenges you are presented with.</a:t>
            </a:r>
          </a:p>
          <a:p>
            <a:pPr marL="514350" indent="-514350">
              <a:buFont typeface="+mj-lt"/>
              <a:buAutoNum type="arabicPeriod"/>
            </a:pPr>
            <a:r>
              <a:rPr lang="en-GB" b="1" dirty="0"/>
              <a:t>Attend everything</a:t>
            </a:r>
            <a:r>
              <a:rPr lang="en-GB" dirty="0"/>
              <a:t> – Lessons, form. All part of the jigsaw.</a:t>
            </a:r>
          </a:p>
          <a:p>
            <a:pPr marL="514350" indent="-514350">
              <a:buFont typeface="+mj-lt"/>
              <a:buAutoNum type="arabicPeriod"/>
            </a:pPr>
            <a:r>
              <a:rPr lang="en-GB" b="1" dirty="0"/>
              <a:t>Homework</a:t>
            </a:r>
            <a:r>
              <a:rPr lang="en-GB" dirty="0"/>
              <a:t> </a:t>
            </a:r>
            <a:r>
              <a:rPr lang="en-GB" b="1" dirty="0"/>
              <a:t>(revision)</a:t>
            </a:r>
            <a:r>
              <a:rPr lang="en-GB" dirty="0"/>
              <a:t> – Complete it properly and on time.</a:t>
            </a:r>
          </a:p>
          <a:p>
            <a:pPr marL="514350" indent="-514350">
              <a:buFont typeface="+mj-lt"/>
              <a:buAutoNum type="arabicPeriod"/>
            </a:pPr>
            <a:r>
              <a:rPr lang="en-GB" b="1" dirty="0"/>
              <a:t>Build good habits</a:t>
            </a:r>
            <a:r>
              <a:rPr lang="en-GB" dirty="0"/>
              <a:t> – Small positive choices become automatic.</a:t>
            </a:r>
          </a:p>
          <a:p>
            <a:pPr marL="514350" indent="-514350">
              <a:buFont typeface="+mj-lt"/>
              <a:buAutoNum type="arabicPeriod"/>
            </a:pPr>
            <a:r>
              <a:rPr lang="en-GB" b="1" dirty="0"/>
              <a:t>Be organised</a:t>
            </a:r>
            <a:r>
              <a:rPr lang="en-GB" dirty="0"/>
              <a:t> – Make a plan and stick to it.</a:t>
            </a:r>
          </a:p>
          <a:p>
            <a:pPr marL="514350" indent="-514350">
              <a:buFont typeface="+mj-lt"/>
              <a:buAutoNum type="arabicPeriod"/>
            </a:pPr>
            <a:r>
              <a:rPr lang="en-GB" b="1" dirty="0"/>
              <a:t>Seize opportunities</a:t>
            </a:r>
            <a:r>
              <a:rPr lang="en-GB" dirty="0"/>
              <a:t> – E.g. Homework club.</a:t>
            </a:r>
          </a:p>
          <a:p>
            <a:pPr marL="514350" indent="-514350">
              <a:buFont typeface="+mj-lt"/>
              <a:buAutoNum type="arabicPeriod"/>
            </a:pPr>
            <a:endParaRPr lang="en-GB" dirty="0"/>
          </a:p>
        </p:txBody>
      </p:sp>
      <p:pic>
        <p:nvPicPr>
          <p:cNvPr id="4" name="Picture 2" descr="Image result for jigsaw piece">
            <a:extLst>
              <a:ext uri="{FF2B5EF4-FFF2-40B4-BE49-F238E27FC236}">
                <a16:creationId xmlns:a16="http://schemas.microsoft.com/office/drawing/2014/main" id="{69EDC047-8515-FF73-3A0A-3452BEF52C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642" y="2460910"/>
            <a:ext cx="567527" cy="4067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ccess Kid - Wikipedia">
            <a:extLst>
              <a:ext uri="{FF2B5EF4-FFF2-40B4-BE49-F238E27FC236}">
                <a16:creationId xmlns:a16="http://schemas.microsoft.com/office/drawing/2014/main" id="{76C494C7-4F45-1AA0-C679-A582954321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2885"/>
          <a:stretch/>
        </p:blipFill>
        <p:spPr bwMode="auto">
          <a:xfrm>
            <a:off x="276534" y="1937521"/>
            <a:ext cx="469053" cy="4668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n't Study Too Hard – Warhawk Fitness Get-U-Fit BLOG">
            <a:extLst>
              <a:ext uri="{FF2B5EF4-FFF2-40B4-BE49-F238E27FC236}">
                <a16:creationId xmlns:a16="http://schemas.microsoft.com/office/drawing/2014/main" id="{FDDE3B1B-3DD6-67A9-8B48-CDE375242D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23" y="1425605"/>
            <a:ext cx="678274" cy="4506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8194C04-4BF2-0E7B-9386-D88E5407C044}"/>
              </a:ext>
            </a:extLst>
          </p:cNvPr>
          <p:cNvPicPr>
            <a:picLocks noChangeAspect="1"/>
          </p:cNvPicPr>
          <p:nvPr/>
        </p:nvPicPr>
        <p:blipFill>
          <a:blip r:embed="rId6"/>
          <a:stretch>
            <a:fillRect/>
          </a:stretch>
        </p:blipFill>
        <p:spPr>
          <a:xfrm>
            <a:off x="162545" y="2908185"/>
            <a:ext cx="703901" cy="509279"/>
          </a:xfrm>
          <a:prstGeom prst="rect">
            <a:avLst/>
          </a:prstGeom>
        </p:spPr>
      </p:pic>
      <p:pic>
        <p:nvPicPr>
          <p:cNvPr id="5" name="Picture 4" descr="James Clear on X: &quot;Habits are the compound interest of self-improvement.  They don't seem like much on any given day, but over the months and years  their effects can accumulate to an">
            <a:extLst>
              <a:ext uri="{FF2B5EF4-FFF2-40B4-BE49-F238E27FC236}">
                <a16:creationId xmlns:a16="http://schemas.microsoft.com/office/drawing/2014/main" id="{EA5E8772-E566-E666-E5B4-4C850BF78C0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607" t="7727" r="8974" b="11248"/>
          <a:stretch/>
        </p:blipFill>
        <p:spPr bwMode="auto">
          <a:xfrm>
            <a:off x="271845" y="3422153"/>
            <a:ext cx="501466" cy="4638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78907A-7942-28E1-2E71-9F55BC9492FA}"/>
              </a:ext>
            </a:extLst>
          </p:cNvPr>
          <p:cNvPicPr>
            <a:picLocks noChangeAspect="1"/>
          </p:cNvPicPr>
          <p:nvPr/>
        </p:nvPicPr>
        <p:blipFill>
          <a:blip r:embed="rId8"/>
          <a:stretch>
            <a:fillRect/>
          </a:stretch>
        </p:blipFill>
        <p:spPr>
          <a:xfrm>
            <a:off x="206227" y="3987872"/>
            <a:ext cx="643970" cy="386261"/>
          </a:xfrm>
          <a:prstGeom prst="rect">
            <a:avLst/>
          </a:prstGeom>
          <a:ln>
            <a:noFill/>
          </a:ln>
          <a:effectLst>
            <a:outerShdw blurRad="190500" algn="tl" rotWithShape="0">
              <a:srgbClr val="000000">
                <a:alpha val="70000"/>
              </a:srgbClr>
            </a:outerShdw>
          </a:effectLst>
        </p:spPr>
      </p:pic>
      <p:pic>
        <p:nvPicPr>
          <p:cNvPr id="7170" name="Picture 2" descr="See the Opportunity, Then Seize It - Michelle Joyce Speaker Management">
            <a:extLst>
              <a:ext uri="{FF2B5EF4-FFF2-40B4-BE49-F238E27FC236}">
                <a16:creationId xmlns:a16="http://schemas.microsoft.com/office/drawing/2014/main" id="{AEAC6C5D-176A-1A5C-8A01-D5BE8BBB3E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084" y="4465389"/>
            <a:ext cx="683561" cy="455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594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1EE6-1969-440E-AF39-DB2D79C2D741}"/>
              </a:ext>
            </a:extLst>
          </p:cNvPr>
          <p:cNvSpPr>
            <a:spLocks noGrp="1"/>
          </p:cNvSpPr>
          <p:nvPr>
            <p:ph type="title"/>
          </p:nvPr>
        </p:nvSpPr>
        <p:spPr/>
        <p:txBody>
          <a:bodyPr/>
          <a:lstStyle/>
          <a:p>
            <a:r>
              <a:rPr lang="en-GB" b="1">
                <a:latin typeface="Calibri"/>
                <a:cs typeface="Calibri Light"/>
              </a:rPr>
              <a:t>The Parent Pack</a:t>
            </a:r>
          </a:p>
        </p:txBody>
      </p:sp>
      <p:sp>
        <p:nvSpPr>
          <p:cNvPr id="3" name="Content Placeholder 2">
            <a:extLst>
              <a:ext uri="{FF2B5EF4-FFF2-40B4-BE49-F238E27FC236}">
                <a16:creationId xmlns:a16="http://schemas.microsoft.com/office/drawing/2014/main" id="{8846595F-95DB-47F2-9003-B8A4544AD5F0}"/>
              </a:ext>
            </a:extLst>
          </p:cNvPr>
          <p:cNvSpPr>
            <a:spLocks noGrp="1"/>
          </p:cNvSpPr>
          <p:nvPr>
            <p:ph idx="1"/>
          </p:nvPr>
        </p:nvSpPr>
        <p:spPr/>
        <p:txBody>
          <a:bodyPr vert="horz" lIns="91440" tIns="45720" rIns="91440" bIns="45720" rtlCol="0" anchor="t">
            <a:normAutofit lnSpcReduction="10000"/>
          </a:bodyPr>
          <a:lstStyle/>
          <a:p>
            <a:r>
              <a:rPr lang="en-GB" dirty="0"/>
              <a:t>How to support your child</a:t>
            </a:r>
          </a:p>
          <a:p>
            <a:r>
              <a:rPr lang="en-GB" dirty="0"/>
              <a:t>Tips for your child to achieve well</a:t>
            </a:r>
          </a:p>
          <a:p>
            <a:r>
              <a:rPr lang="en-GB" dirty="0"/>
              <a:t>Key dates for Y10</a:t>
            </a:r>
          </a:p>
          <a:p>
            <a:r>
              <a:rPr lang="en-GB" dirty="0"/>
              <a:t>Coping with exam stress</a:t>
            </a:r>
          </a:p>
          <a:p>
            <a:r>
              <a:rPr lang="en-GB" dirty="0">
                <a:cs typeface="Calibri" panose="020F0502020204030204"/>
              </a:rPr>
              <a:t>GCSE Factsheet page</a:t>
            </a:r>
          </a:p>
          <a:p>
            <a:r>
              <a:rPr lang="en-GB" dirty="0"/>
              <a:t>Revision tips and timetable</a:t>
            </a:r>
          </a:p>
          <a:p>
            <a:r>
              <a:rPr lang="en-GB" dirty="0"/>
              <a:t>Academic subject overview</a:t>
            </a:r>
            <a:endParaRPr lang="en-GB" dirty="0">
              <a:cs typeface="Calibri"/>
            </a:endParaRPr>
          </a:p>
          <a:p>
            <a:r>
              <a:rPr lang="en-GB" dirty="0"/>
              <a:t>Notes pages</a:t>
            </a:r>
          </a:p>
          <a:p>
            <a:r>
              <a:rPr lang="en-GB" dirty="0"/>
              <a:t>Satchel One guides</a:t>
            </a:r>
          </a:p>
          <a:p>
            <a:endParaRPr lang="en-GB" dirty="0"/>
          </a:p>
        </p:txBody>
      </p:sp>
    </p:spTree>
    <p:extLst>
      <p:ext uri="{BB962C8B-B14F-4D97-AF65-F5344CB8AC3E}">
        <p14:creationId xmlns:p14="http://schemas.microsoft.com/office/powerpoint/2010/main" val="2705037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32326-4159-C3F8-1D47-6AEA4BA69779}"/>
              </a:ext>
            </a:extLst>
          </p:cNvPr>
          <p:cNvSpPr>
            <a:spLocks noGrp="1"/>
          </p:cNvSpPr>
          <p:nvPr>
            <p:ph type="title"/>
          </p:nvPr>
        </p:nvSpPr>
        <p:spPr/>
        <p:txBody>
          <a:bodyPr>
            <a:normAutofit fontScale="90000"/>
          </a:bodyPr>
          <a:lstStyle/>
          <a:p>
            <a:r>
              <a:rPr lang="en-GB"/>
              <a:t>Resilience - When times get hard, work harder</a:t>
            </a:r>
          </a:p>
        </p:txBody>
      </p:sp>
      <p:pic>
        <p:nvPicPr>
          <p:cNvPr id="10242" name="Picture 2" descr="The Value of Hard Work, Because Hard Work Is a Value | Sticky Branding">
            <a:extLst>
              <a:ext uri="{FF2B5EF4-FFF2-40B4-BE49-F238E27FC236}">
                <a16:creationId xmlns:a16="http://schemas.microsoft.com/office/drawing/2014/main" id="{177253F0-58E3-C680-063B-B0DEB2CF2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665" y="1444284"/>
            <a:ext cx="8590670" cy="483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108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E915-DF46-B356-B70E-7B1E38F9383F}"/>
              </a:ext>
            </a:extLst>
          </p:cNvPr>
          <p:cNvSpPr>
            <a:spLocks noGrp="1"/>
          </p:cNvSpPr>
          <p:nvPr>
            <p:ph type="title"/>
          </p:nvPr>
        </p:nvSpPr>
        <p:spPr/>
        <p:txBody>
          <a:bodyPr/>
          <a:lstStyle/>
          <a:p>
            <a:r>
              <a:rPr lang="en-GB" dirty="0"/>
              <a:t>How do I achieve well?</a:t>
            </a:r>
          </a:p>
        </p:txBody>
      </p:sp>
      <p:sp>
        <p:nvSpPr>
          <p:cNvPr id="3" name="Content Placeholder 2">
            <a:extLst>
              <a:ext uri="{FF2B5EF4-FFF2-40B4-BE49-F238E27FC236}">
                <a16:creationId xmlns:a16="http://schemas.microsoft.com/office/drawing/2014/main" id="{82CC8F20-9DD0-AFBA-0B28-C4CF82BF420B}"/>
              </a:ext>
            </a:extLst>
          </p:cNvPr>
          <p:cNvSpPr>
            <a:spLocks noGrp="1"/>
          </p:cNvSpPr>
          <p:nvPr>
            <p:ph idx="1"/>
          </p:nvPr>
        </p:nvSpPr>
        <p:spPr>
          <a:xfrm>
            <a:off x="838200" y="1419646"/>
            <a:ext cx="10515600" cy="4788895"/>
          </a:xfrm>
        </p:spPr>
        <p:txBody>
          <a:bodyPr>
            <a:normAutofit/>
          </a:bodyPr>
          <a:lstStyle/>
          <a:p>
            <a:pPr marL="514350" indent="-514350">
              <a:buFont typeface="+mj-lt"/>
              <a:buAutoNum type="arabicPeriod"/>
            </a:pPr>
            <a:r>
              <a:rPr lang="en-GB" b="1" dirty="0"/>
              <a:t>Study hard </a:t>
            </a:r>
            <a:r>
              <a:rPr lang="en-GB" dirty="0"/>
              <a:t>– 100% effort, 100% of the time.</a:t>
            </a:r>
          </a:p>
          <a:p>
            <a:pPr marL="514350" indent="-514350">
              <a:buFont typeface="+mj-lt"/>
              <a:buAutoNum type="arabicPeriod"/>
            </a:pPr>
            <a:r>
              <a:rPr lang="en-GB" b="1" dirty="0"/>
              <a:t>Positive attitude</a:t>
            </a:r>
            <a:r>
              <a:rPr lang="en-GB" dirty="0"/>
              <a:t> – Rise to the challenges you are presented with.</a:t>
            </a:r>
          </a:p>
          <a:p>
            <a:pPr marL="514350" indent="-514350">
              <a:buFont typeface="+mj-lt"/>
              <a:buAutoNum type="arabicPeriod"/>
            </a:pPr>
            <a:r>
              <a:rPr lang="en-GB" b="1" dirty="0"/>
              <a:t>Attend everything</a:t>
            </a:r>
            <a:r>
              <a:rPr lang="en-GB" dirty="0"/>
              <a:t> – Lessons, form. All part of the jigsaw.</a:t>
            </a:r>
          </a:p>
          <a:p>
            <a:pPr marL="514350" indent="-514350">
              <a:buFont typeface="+mj-lt"/>
              <a:buAutoNum type="arabicPeriod"/>
            </a:pPr>
            <a:r>
              <a:rPr lang="en-GB" b="1" dirty="0"/>
              <a:t>Homework</a:t>
            </a:r>
            <a:r>
              <a:rPr lang="en-GB" dirty="0"/>
              <a:t> </a:t>
            </a:r>
            <a:r>
              <a:rPr lang="en-GB" b="1" dirty="0"/>
              <a:t>(revision)</a:t>
            </a:r>
            <a:r>
              <a:rPr lang="en-GB" dirty="0"/>
              <a:t> – Complete it properly and on time.</a:t>
            </a:r>
          </a:p>
          <a:p>
            <a:pPr marL="514350" indent="-514350">
              <a:buFont typeface="+mj-lt"/>
              <a:buAutoNum type="arabicPeriod"/>
            </a:pPr>
            <a:r>
              <a:rPr lang="en-GB" b="1" dirty="0"/>
              <a:t>Build good habits</a:t>
            </a:r>
            <a:r>
              <a:rPr lang="en-GB" dirty="0"/>
              <a:t> – Small positive choices become automatic.</a:t>
            </a:r>
          </a:p>
          <a:p>
            <a:pPr marL="514350" indent="-514350">
              <a:buFont typeface="+mj-lt"/>
              <a:buAutoNum type="arabicPeriod"/>
            </a:pPr>
            <a:r>
              <a:rPr lang="en-GB" b="1" dirty="0"/>
              <a:t>Be organised</a:t>
            </a:r>
            <a:r>
              <a:rPr lang="en-GB" dirty="0"/>
              <a:t> – Make a plan and stick to it.</a:t>
            </a:r>
          </a:p>
          <a:p>
            <a:pPr marL="514350" indent="-514350">
              <a:buFont typeface="+mj-lt"/>
              <a:buAutoNum type="arabicPeriod"/>
            </a:pPr>
            <a:r>
              <a:rPr lang="en-GB" b="1" dirty="0"/>
              <a:t>Seize opportunities</a:t>
            </a:r>
            <a:r>
              <a:rPr lang="en-GB" dirty="0"/>
              <a:t> – E.g. Homework club.</a:t>
            </a:r>
          </a:p>
          <a:p>
            <a:pPr marL="514350" indent="-514350">
              <a:buFont typeface="+mj-lt"/>
              <a:buAutoNum type="arabicPeriod"/>
            </a:pPr>
            <a:r>
              <a:rPr lang="en-GB" b="1" dirty="0"/>
              <a:t>Resilience</a:t>
            </a:r>
            <a:r>
              <a:rPr lang="en-GB" dirty="0"/>
              <a:t> - When times get hard, work harder. Then work harder. Then work even harder. No excuses.</a:t>
            </a:r>
          </a:p>
          <a:p>
            <a:pPr marL="514350" indent="-514350">
              <a:buFont typeface="+mj-lt"/>
              <a:buAutoNum type="arabicPeriod"/>
            </a:pPr>
            <a:endParaRPr lang="en-GB" dirty="0"/>
          </a:p>
        </p:txBody>
      </p:sp>
      <p:pic>
        <p:nvPicPr>
          <p:cNvPr id="4" name="Picture 2" descr="Image result for jigsaw piece">
            <a:extLst>
              <a:ext uri="{FF2B5EF4-FFF2-40B4-BE49-F238E27FC236}">
                <a16:creationId xmlns:a16="http://schemas.microsoft.com/office/drawing/2014/main" id="{69EDC047-8515-FF73-3A0A-3452BEF52C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642" y="2460910"/>
            <a:ext cx="567527" cy="4067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ccess Kid - Wikipedia">
            <a:extLst>
              <a:ext uri="{FF2B5EF4-FFF2-40B4-BE49-F238E27FC236}">
                <a16:creationId xmlns:a16="http://schemas.microsoft.com/office/drawing/2014/main" id="{76C494C7-4F45-1AA0-C679-A582954321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2885"/>
          <a:stretch/>
        </p:blipFill>
        <p:spPr bwMode="auto">
          <a:xfrm>
            <a:off x="276534" y="1937521"/>
            <a:ext cx="469053" cy="4668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n't Study Too Hard – Warhawk Fitness Get-U-Fit BLOG">
            <a:extLst>
              <a:ext uri="{FF2B5EF4-FFF2-40B4-BE49-F238E27FC236}">
                <a16:creationId xmlns:a16="http://schemas.microsoft.com/office/drawing/2014/main" id="{FDDE3B1B-3DD6-67A9-8B48-CDE375242D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23" y="1425605"/>
            <a:ext cx="678274" cy="4506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8194C04-4BF2-0E7B-9386-D88E5407C044}"/>
              </a:ext>
            </a:extLst>
          </p:cNvPr>
          <p:cNvPicPr>
            <a:picLocks noChangeAspect="1"/>
          </p:cNvPicPr>
          <p:nvPr/>
        </p:nvPicPr>
        <p:blipFill>
          <a:blip r:embed="rId6"/>
          <a:stretch>
            <a:fillRect/>
          </a:stretch>
        </p:blipFill>
        <p:spPr>
          <a:xfrm>
            <a:off x="162545" y="2908185"/>
            <a:ext cx="703901" cy="509279"/>
          </a:xfrm>
          <a:prstGeom prst="rect">
            <a:avLst/>
          </a:prstGeom>
        </p:spPr>
      </p:pic>
      <p:pic>
        <p:nvPicPr>
          <p:cNvPr id="5" name="Picture 4" descr="James Clear on X: &quot;Habits are the compound interest of self-improvement.  They don't seem like much on any given day, but over the months and years  their effects can accumulate to an">
            <a:extLst>
              <a:ext uri="{FF2B5EF4-FFF2-40B4-BE49-F238E27FC236}">
                <a16:creationId xmlns:a16="http://schemas.microsoft.com/office/drawing/2014/main" id="{EA5E8772-E566-E666-E5B4-4C850BF78C0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607" t="7727" r="8974" b="11248"/>
          <a:stretch/>
        </p:blipFill>
        <p:spPr bwMode="auto">
          <a:xfrm>
            <a:off x="271845" y="3422153"/>
            <a:ext cx="501466" cy="4638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78907A-7942-28E1-2E71-9F55BC9492FA}"/>
              </a:ext>
            </a:extLst>
          </p:cNvPr>
          <p:cNvPicPr>
            <a:picLocks noChangeAspect="1"/>
          </p:cNvPicPr>
          <p:nvPr/>
        </p:nvPicPr>
        <p:blipFill>
          <a:blip r:embed="rId8"/>
          <a:stretch>
            <a:fillRect/>
          </a:stretch>
        </p:blipFill>
        <p:spPr>
          <a:xfrm>
            <a:off x="206227" y="3987872"/>
            <a:ext cx="643970" cy="386261"/>
          </a:xfrm>
          <a:prstGeom prst="rect">
            <a:avLst/>
          </a:prstGeom>
          <a:ln>
            <a:noFill/>
          </a:ln>
          <a:effectLst>
            <a:outerShdw blurRad="190500" algn="tl" rotWithShape="0">
              <a:srgbClr val="000000">
                <a:alpha val="70000"/>
              </a:srgbClr>
            </a:outerShdw>
          </a:effectLst>
        </p:spPr>
      </p:pic>
      <p:pic>
        <p:nvPicPr>
          <p:cNvPr id="7170" name="Picture 2" descr="See the Opportunity, Then Seize It - Michelle Joyce Speaker Management">
            <a:extLst>
              <a:ext uri="{FF2B5EF4-FFF2-40B4-BE49-F238E27FC236}">
                <a16:creationId xmlns:a16="http://schemas.microsoft.com/office/drawing/2014/main" id="{AEAC6C5D-176A-1A5C-8A01-D5BE8BBB3E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084" y="4465389"/>
            <a:ext cx="683561" cy="4557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he difference between strength and resilience - Resilience Dynamic">
            <a:extLst>
              <a:ext uri="{FF2B5EF4-FFF2-40B4-BE49-F238E27FC236}">
                <a16:creationId xmlns:a16="http://schemas.microsoft.com/office/drawing/2014/main" id="{5836919F-1FDE-AC0C-EE6D-F0D18A4E5E5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34820"/>
          <a:stretch/>
        </p:blipFill>
        <p:spPr bwMode="auto">
          <a:xfrm>
            <a:off x="204746" y="5078357"/>
            <a:ext cx="663898" cy="509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198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61469-FE51-83B4-2E7D-E58F431217B2}"/>
              </a:ext>
            </a:extLst>
          </p:cNvPr>
          <p:cNvSpPr>
            <a:spLocks noGrp="1"/>
          </p:cNvSpPr>
          <p:nvPr>
            <p:ph type="title"/>
          </p:nvPr>
        </p:nvSpPr>
        <p:spPr/>
        <p:txBody>
          <a:bodyPr>
            <a:normAutofit fontScale="90000"/>
          </a:bodyPr>
          <a:lstStyle/>
          <a:p>
            <a:br>
              <a:rPr lang="en-GB" sz="6000" b="1" dirty="0">
                <a:solidFill>
                  <a:schemeClr val="accent1">
                    <a:lumMod val="50000"/>
                  </a:schemeClr>
                </a:solidFill>
                <a:latin typeface="Calibri"/>
                <a:cs typeface="Calibri"/>
              </a:rPr>
            </a:br>
            <a:r>
              <a:rPr lang="en-GB" sz="6000" b="1" dirty="0">
                <a:solidFill>
                  <a:schemeClr val="accent1">
                    <a:lumMod val="50000"/>
                  </a:schemeClr>
                </a:solidFill>
                <a:latin typeface="Calibri"/>
                <a:cs typeface="Calibri"/>
              </a:rPr>
              <a:t>The GCSE Exams in Summer 2026</a:t>
            </a:r>
            <a:endParaRPr lang="en-GB" sz="6000" dirty="0">
              <a:solidFill>
                <a:schemeClr val="accent1">
                  <a:lumMod val="50000"/>
                </a:schemeClr>
              </a:solidFill>
              <a:latin typeface="Calibri"/>
              <a:cs typeface="Calibri"/>
            </a:endParaRPr>
          </a:p>
          <a:p>
            <a:endParaRPr lang="en-GB" dirty="0">
              <a:cs typeface="Calibri Light"/>
            </a:endParaRPr>
          </a:p>
        </p:txBody>
      </p:sp>
      <p:pic>
        <p:nvPicPr>
          <p:cNvPr id="5" name="Content Placeholder 4" descr="Have We Prepared Him Enough (Part 2)">
            <a:extLst>
              <a:ext uri="{FF2B5EF4-FFF2-40B4-BE49-F238E27FC236}">
                <a16:creationId xmlns:a16="http://schemas.microsoft.com/office/drawing/2014/main" id="{19D7DEF1-DAED-FFBB-44B5-3D7811CFA34F}"/>
              </a:ext>
            </a:extLst>
          </p:cNvPr>
          <p:cNvPicPr>
            <a:picLocks noGrp="1" noChangeAspect="1"/>
          </p:cNvPicPr>
          <p:nvPr>
            <p:ph idx="1"/>
          </p:nvPr>
        </p:nvPicPr>
        <p:blipFill>
          <a:blip r:embed="rId3"/>
          <a:stretch>
            <a:fillRect/>
          </a:stretch>
        </p:blipFill>
        <p:spPr>
          <a:xfrm>
            <a:off x="7462227" y="2447552"/>
            <a:ext cx="4018085" cy="1767987"/>
          </a:xfrm>
        </p:spPr>
      </p:pic>
      <p:sp>
        <p:nvSpPr>
          <p:cNvPr id="4" name="Rectangle 3">
            <a:extLst>
              <a:ext uri="{FF2B5EF4-FFF2-40B4-BE49-F238E27FC236}">
                <a16:creationId xmlns:a16="http://schemas.microsoft.com/office/drawing/2014/main" id="{CAFDEE30-DE7A-D049-6E79-EF15ECBD28CB}"/>
              </a:ext>
            </a:extLst>
          </p:cNvPr>
          <p:cNvSpPr/>
          <p:nvPr/>
        </p:nvSpPr>
        <p:spPr>
          <a:xfrm>
            <a:off x="936783" y="1515244"/>
            <a:ext cx="5830180" cy="3903504"/>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defRPr/>
            </a:pPr>
            <a:r>
              <a:rPr kumimoji="0" lang="en-GB" sz="2800" b="0" strike="noStrike" kern="1200" cap="none" spc="0" normalizeH="0" baseline="0" noProof="0" dirty="0">
                <a:ln>
                  <a:noFill/>
                </a:ln>
                <a:solidFill>
                  <a:srgbClr val="002060"/>
                </a:solidFill>
                <a:effectLst/>
                <a:uLnTx/>
                <a:uFillTx/>
                <a:latin typeface="Calibri" panose="020F0502020204030204"/>
              </a:rPr>
              <a:t>Students will sit in excess of 20</a:t>
            </a:r>
            <a:r>
              <a:rPr kumimoji="0" lang="en-GB" sz="2800" b="0" strike="noStrike" kern="1200" cap="none" spc="0" normalizeH="0" noProof="0" dirty="0">
                <a:ln>
                  <a:noFill/>
                </a:ln>
                <a:solidFill>
                  <a:srgbClr val="002060"/>
                </a:solidFill>
                <a:effectLst/>
                <a:uLnTx/>
                <a:uFillTx/>
                <a:latin typeface="Calibri" panose="020F0502020204030204"/>
              </a:rPr>
              <a:t> different </a:t>
            </a:r>
            <a:r>
              <a:rPr kumimoji="0" lang="en-GB" sz="2800" b="0" strike="noStrike" kern="1200" cap="none" spc="0" normalizeH="0" baseline="0" noProof="0" dirty="0">
                <a:ln>
                  <a:noFill/>
                </a:ln>
                <a:solidFill>
                  <a:srgbClr val="002060"/>
                </a:solidFill>
                <a:effectLst/>
                <a:uLnTx/>
                <a:uFillTx/>
                <a:latin typeface="Calibri" panose="020F0502020204030204"/>
              </a:rPr>
              <a:t>exams during a</a:t>
            </a:r>
            <a:r>
              <a:rPr kumimoji="0" lang="en-GB" sz="2800" b="0" strike="noStrike" kern="1200" cap="none" spc="0" normalizeH="0" noProof="0" dirty="0">
                <a:ln>
                  <a:noFill/>
                </a:ln>
                <a:solidFill>
                  <a:srgbClr val="002060"/>
                </a:solidFill>
                <a:effectLst/>
                <a:uLnTx/>
                <a:uFillTx/>
                <a:latin typeface="Calibri" panose="020F0502020204030204"/>
              </a:rPr>
              <a:t> 4-week</a:t>
            </a:r>
            <a:r>
              <a:rPr kumimoji="0" lang="en-GB" sz="2800" b="0" strike="noStrike" kern="1200" cap="none" spc="0" normalizeH="0" baseline="0" noProof="0" dirty="0">
                <a:ln>
                  <a:noFill/>
                </a:ln>
                <a:solidFill>
                  <a:srgbClr val="002060"/>
                </a:solidFill>
                <a:effectLst/>
                <a:uLnTx/>
                <a:uFillTx/>
                <a:latin typeface="Calibri" panose="020F0502020204030204"/>
              </a:rPr>
              <a:t> period either side of the May Half Term break in </a:t>
            </a:r>
            <a:r>
              <a:rPr lang="en-GB" sz="2800" dirty="0">
                <a:solidFill>
                  <a:srgbClr val="002060"/>
                </a:solidFill>
                <a:latin typeface="Calibri" panose="020F0502020204030204"/>
              </a:rPr>
              <a:t>2026 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strike="noStrike" kern="1200" cap="none" spc="0" normalizeH="0" baseline="0" noProof="0" dirty="0">
                <a:ln>
                  <a:noFill/>
                </a:ln>
                <a:solidFill>
                  <a:srgbClr val="002060"/>
                </a:solidFill>
                <a:effectLst/>
                <a:uLnTx/>
                <a:uFillTx/>
                <a:latin typeface="Calibri" panose="020F0502020204030204"/>
              </a:rPr>
              <a:t>Unlike 2022, there will be no content adjustment or adaptations</a:t>
            </a:r>
            <a:endParaRPr lang="en-GB" sz="2800" strike="noStrike" kern="1200" cap="none" spc="0" normalizeH="0" baseline="0" noProof="0" dirty="0">
              <a:ln>
                <a:noFill/>
              </a:ln>
              <a:solidFill>
                <a:srgbClr val="002060"/>
              </a:solidFill>
              <a:effectLst/>
              <a:uLnTx/>
              <a:uFillTx/>
              <a:latin typeface="Calibri" panose="020F0502020204030204"/>
              <a:cs typeface="Calibri"/>
            </a:endParaRPr>
          </a:p>
        </p:txBody>
      </p:sp>
    </p:spTree>
    <p:extLst>
      <p:ext uri="{BB962C8B-B14F-4D97-AF65-F5344CB8AC3E}">
        <p14:creationId xmlns:p14="http://schemas.microsoft.com/office/powerpoint/2010/main" val="595154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1A9C1-6660-396C-3F55-CF6E2B3940FC}"/>
              </a:ext>
            </a:extLst>
          </p:cNvPr>
          <p:cNvSpPr>
            <a:spLocks noGrp="1"/>
          </p:cNvSpPr>
          <p:nvPr>
            <p:ph type="title"/>
          </p:nvPr>
        </p:nvSpPr>
        <p:spPr/>
        <p:txBody>
          <a:bodyPr>
            <a:normAutofit fontScale="90000"/>
          </a:bodyPr>
          <a:lstStyle/>
          <a:p>
            <a:r>
              <a:rPr lang="en-GB" sz="6000" b="1" dirty="0">
                <a:solidFill>
                  <a:schemeClr val="accent1">
                    <a:lumMod val="50000"/>
                  </a:schemeClr>
                </a:solidFill>
                <a:latin typeface="Calibri"/>
                <a:cs typeface="Calibri"/>
              </a:rPr>
              <a:t>The GCSE Exams in Summer 2026</a:t>
            </a:r>
            <a:endParaRPr lang="en-US" dirty="0"/>
          </a:p>
        </p:txBody>
      </p:sp>
      <p:sp>
        <p:nvSpPr>
          <p:cNvPr id="3" name="Content Placeholder 2">
            <a:extLst>
              <a:ext uri="{FF2B5EF4-FFF2-40B4-BE49-F238E27FC236}">
                <a16:creationId xmlns:a16="http://schemas.microsoft.com/office/drawing/2014/main" id="{0C9F2100-06C4-94FD-E91E-4A461CF1FA8E}"/>
              </a:ext>
            </a:extLst>
          </p:cNvPr>
          <p:cNvSpPr>
            <a:spLocks noGrp="1"/>
          </p:cNvSpPr>
          <p:nvPr>
            <p:ph idx="1"/>
          </p:nvPr>
        </p:nvSpPr>
        <p:spPr/>
        <p:txBody>
          <a:bodyPr/>
          <a:lstStyle/>
          <a:p>
            <a:endParaRPr lang="en-GB"/>
          </a:p>
        </p:txBody>
      </p:sp>
      <p:sp>
        <p:nvSpPr>
          <p:cNvPr id="4" name="Content Placeholder 2">
            <a:extLst>
              <a:ext uri="{FF2B5EF4-FFF2-40B4-BE49-F238E27FC236}">
                <a16:creationId xmlns:a16="http://schemas.microsoft.com/office/drawing/2014/main" id="{BDCB5C0B-2EE0-26CC-008B-D20D40CF2AE5}"/>
              </a:ext>
            </a:extLst>
          </p:cNvPr>
          <p:cNvSpPr>
            <a:spLocks noGrp="1"/>
          </p:cNvSpPr>
          <p:nvPr/>
        </p:nvSpPr>
        <p:spPr>
          <a:xfrm>
            <a:off x="441617" y="1436149"/>
            <a:ext cx="7376639" cy="4315217"/>
          </a:xfrm>
          <a:prstGeom prst="rect">
            <a:avLst/>
          </a:prstGeom>
          <a:ln>
            <a:solidFill>
              <a:schemeClr val="accent1"/>
            </a:solidFill>
          </a:ln>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dirty="0">
                <a:solidFill>
                  <a:schemeClr val="accent1">
                    <a:lumMod val="50000"/>
                  </a:schemeClr>
                </a:solidFill>
              </a:rPr>
              <a:t>Most will gain 9 GCSE / </a:t>
            </a:r>
            <a:r>
              <a:rPr lang="en-GB" sz="3200" b="1" dirty="0" err="1">
                <a:solidFill>
                  <a:schemeClr val="accent1">
                    <a:lumMod val="50000"/>
                  </a:schemeClr>
                </a:solidFill>
              </a:rPr>
              <a:t>Voc</a:t>
            </a:r>
            <a:r>
              <a:rPr lang="en-GB" sz="3200" b="1" dirty="0">
                <a:solidFill>
                  <a:schemeClr val="accent1">
                    <a:lumMod val="50000"/>
                  </a:schemeClr>
                </a:solidFill>
              </a:rPr>
              <a:t> qualifications</a:t>
            </a:r>
            <a:endParaRPr lang="en-GB" sz="3200" b="1" dirty="0">
              <a:solidFill>
                <a:schemeClr val="accent1">
                  <a:lumMod val="50000"/>
                </a:schemeClr>
              </a:solidFill>
              <a:cs typeface="Calibri"/>
            </a:endParaRPr>
          </a:p>
          <a:p>
            <a:r>
              <a:rPr lang="en-GB" sz="3200" dirty="0">
                <a:solidFill>
                  <a:schemeClr val="accent1">
                    <a:lumMod val="50000"/>
                  </a:schemeClr>
                </a:solidFill>
              </a:rPr>
              <a:t>4 exams in English Language &amp; English Lit</a:t>
            </a:r>
            <a:endParaRPr lang="en-GB" sz="3200" dirty="0">
              <a:solidFill>
                <a:schemeClr val="accent1">
                  <a:lumMod val="50000"/>
                </a:schemeClr>
              </a:solidFill>
              <a:cs typeface="Calibri"/>
            </a:endParaRPr>
          </a:p>
          <a:p>
            <a:r>
              <a:rPr lang="en-GB" sz="3200" dirty="0">
                <a:solidFill>
                  <a:schemeClr val="accent1">
                    <a:lumMod val="50000"/>
                  </a:schemeClr>
                </a:solidFill>
              </a:rPr>
              <a:t>3 exams in Maths</a:t>
            </a:r>
            <a:endParaRPr lang="en-GB" sz="3200" dirty="0">
              <a:solidFill>
                <a:schemeClr val="accent1">
                  <a:lumMod val="50000"/>
                </a:schemeClr>
              </a:solidFill>
              <a:cs typeface="Calibri"/>
            </a:endParaRPr>
          </a:p>
          <a:p>
            <a:r>
              <a:rPr lang="en-GB" sz="3200" dirty="0">
                <a:solidFill>
                  <a:schemeClr val="accent1">
                    <a:lumMod val="50000"/>
                  </a:schemeClr>
                </a:solidFill>
              </a:rPr>
              <a:t>6 exams in Science</a:t>
            </a:r>
            <a:endParaRPr lang="en-GB" sz="3200" dirty="0">
              <a:solidFill>
                <a:schemeClr val="accent1">
                  <a:lumMod val="50000"/>
                </a:schemeClr>
              </a:solidFill>
              <a:cs typeface="Calibri"/>
            </a:endParaRPr>
          </a:p>
          <a:p>
            <a:r>
              <a:rPr lang="en-GB" sz="3200" dirty="0">
                <a:solidFill>
                  <a:schemeClr val="accent1">
                    <a:lumMod val="50000"/>
                  </a:schemeClr>
                </a:solidFill>
              </a:rPr>
              <a:t>3 exams in RE</a:t>
            </a:r>
            <a:endParaRPr lang="en-GB" sz="3200" dirty="0">
              <a:solidFill>
                <a:schemeClr val="accent1">
                  <a:lumMod val="50000"/>
                </a:schemeClr>
              </a:solidFill>
              <a:cs typeface="Calibri"/>
            </a:endParaRPr>
          </a:p>
          <a:p>
            <a:r>
              <a:rPr lang="en-GB" sz="3200" dirty="0">
                <a:solidFill>
                  <a:schemeClr val="accent1">
                    <a:lumMod val="50000"/>
                  </a:schemeClr>
                </a:solidFill>
              </a:rPr>
              <a:t>3 exams in History or 3 in Geography</a:t>
            </a:r>
            <a:endParaRPr lang="en-GB" sz="3200" dirty="0">
              <a:solidFill>
                <a:schemeClr val="accent1">
                  <a:lumMod val="50000"/>
                </a:schemeClr>
              </a:solidFill>
              <a:cs typeface="Calibri"/>
            </a:endParaRPr>
          </a:p>
          <a:p>
            <a:r>
              <a:rPr lang="en-GB" sz="3200" dirty="0">
                <a:solidFill>
                  <a:schemeClr val="accent1">
                    <a:lumMod val="50000"/>
                  </a:schemeClr>
                </a:solidFill>
              </a:rPr>
              <a:t>Plus more exams in their other option subjects (how many depends on what they have selected)</a:t>
            </a:r>
            <a:endParaRPr lang="en-GB" sz="3200" dirty="0">
              <a:solidFill>
                <a:schemeClr val="accent1">
                  <a:lumMod val="50000"/>
                </a:schemeClr>
              </a:solidFill>
              <a:cs typeface="Calibri"/>
            </a:endParaRPr>
          </a:p>
        </p:txBody>
      </p:sp>
      <p:sp>
        <p:nvSpPr>
          <p:cNvPr id="5" name="TextBox 1">
            <a:extLst>
              <a:ext uri="{FF2B5EF4-FFF2-40B4-BE49-F238E27FC236}">
                <a16:creationId xmlns:a16="http://schemas.microsoft.com/office/drawing/2014/main" id="{305D075E-F3B0-4D75-DF97-576C0B10DFBA}"/>
              </a:ext>
            </a:extLst>
          </p:cNvPr>
          <p:cNvSpPr txBox="1"/>
          <p:nvPr/>
        </p:nvSpPr>
        <p:spPr>
          <a:xfrm>
            <a:off x="8155093" y="1825966"/>
            <a:ext cx="3200400" cy="2677656"/>
          </a:xfrm>
          <a:prstGeom prst="rect">
            <a:avLst/>
          </a:prstGeom>
          <a:solidFill>
            <a:schemeClr val="accent1">
              <a:lumMod val="20000"/>
              <a:lumOff val="80000"/>
            </a:schemeClr>
          </a:solidFill>
          <a:ln>
            <a:solidFill>
              <a:schemeClr val="accent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alibri"/>
                <a:cs typeface="Calibri"/>
              </a:rPr>
              <a:t>For</a:t>
            </a:r>
            <a:r>
              <a:rPr lang="en-GB" sz="2800" noProof="0" dirty="0">
                <a:solidFill>
                  <a:srgbClr val="002060"/>
                </a:solidFill>
                <a:latin typeface="Calibri"/>
                <a:cs typeface="Calibri"/>
              </a:rPr>
              <a:t> all</a:t>
            </a:r>
            <a:r>
              <a:rPr kumimoji="0" lang="en-GB" sz="2800" b="0" i="0" u="none" strike="noStrike" kern="1200" cap="none" spc="0" normalizeH="0" baseline="0" noProof="0" dirty="0">
                <a:ln>
                  <a:noFill/>
                </a:ln>
                <a:solidFill>
                  <a:srgbClr val="002060"/>
                </a:solidFill>
                <a:effectLst/>
                <a:uLnTx/>
                <a:uFillTx/>
                <a:latin typeface="Calibri"/>
                <a:cs typeface="Calibri"/>
              </a:rPr>
              <a:t> students they </a:t>
            </a:r>
            <a:r>
              <a:rPr lang="en-GB" sz="2800" dirty="0">
                <a:solidFill>
                  <a:srgbClr val="002060"/>
                </a:solidFill>
                <a:latin typeface="Calibri"/>
                <a:cs typeface="Calibri"/>
              </a:rPr>
              <a:t>will</a:t>
            </a:r>
            <a:r>
              <a:rPr kumimoji="0" lang="en-GB" sz="2800" b="0" i="0" u="none" strike="noStrike" kern="1200" cap="none" spc="0" normalizeH="0" baseline="0" noProof="0" dirty="0">
                <a:ln>
                  <a:noFill/>
                </a:ln>
                <a:solidFill>
                  <a:srgbClr val="002060"/>
                </a:solidFill>
                <a:effectLst/>
                <a:uLnTx/>
                <a:uFillTx/>
                <a:latin typeface="Calibri"/>
                <a:cs typeface="Calibri"/>
              </a:rPr>
              <a:t> be sitting </a:t>
            </a:r>
            <a:r>
              <a:rPr lang="en-GB" sz="2800" dirty="0">
                <a:solidFill>
                  <a:srgbClr val="002060"/>
                </a:solidFill>
                <a:latin typeface="Calibri"/>
                <a:cs typeface="Calibri"/>
              </a:rPr>
              <a:t>over </a:t>
            </a:r>
            <a:r>
              <a:rPr kumimoji="0" lang="en-GB" sz="2800" b="0" i="0" u="none" strike="noStrike" kern="1200" cap="none" spc="0" normalizeH="0" baseline="0" noProof="0" dirty="0">
                <a:ln>
                  <a:noFill/>
                </a:ln>
                <a:solidFill>
                  <a:srgbClr val="002060"/>
                </a:solidFill>
                <a:effectLst/>
                <a:uLnTx/>
                <a:uFillTx/>
                <a:latin typeface="Calibri"/>
                <a:cs typeface="Calibri"/>
              </a:rPr>
              <a:t>20 different exams in a 5-week period in May / June of </a:t>
            </a:r>
            <a:r>
              <a:rPr lang="en-GB" sz="2800" dirty="0">
                <a:solidFill>
                  <a:srgbClr val="002060"/>
                </a:solidFill>
                <a:latin typeface="Calibri"/>
                <a:cs typeface="Calibri"/>
              </a:rPr>
              <a:t>2026</a:t>
            </a:r>
            <a:endParaRPr lang="en-GB" sz="2800" b="0" i="0" u="none" strike="noStrike" kern="1200" cap="none" spc="0" normalizeH="0" baseline="0" noProof="0" dirty="0">
              <a:ln>
                <a:noFill/>
              </a:ln>
              <a:solidFill>
                <a:srgbClr val="002060"/>
              </a:solidFill>
              <a:effectLst/>
              <a:uLnTx/>
              <a:uFillTx/>
              <a:latin typeface="Calibri"/>
              <a:cs typeface="Calibri"/>
            </a:endParaRPr>
          </a:p>
        </p:txBody>
      </p:sp>
    </p:spTree>
    <p:extLst>
      <p:ext uri="{BB962C8B-B14F-4D97-AF65-F5344CB8AC3E}">
        <p14:creationId xmlns:p14="http://schemas.microsoft.com/office/powerpoint/2010/main" val="3059715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33EE4-E9B7-767B-0453-E6CD1FBBF913}"/>
              </a:ext>
            </a:extLst>
          </p:cNvPr>
          <p:cNvSpPr>
            <a:spLocks noGrp="1"/>
          </p:cNvSpPr>
          <p:nvPr>
            <p:ph type="title"/>
          </p:nvPr>
        </p:nvSpPr>
        <p:spPr/>
        <p:txBody>
          <a:bodyPr>
            <a:normAutofit/>
          </a:bodyPr>
          <a:lstStyle/>
          <a:p>
            <a:r>
              <a:rPr lang="en-GB" sz="3600" b="1">
                <a:solidFill>
                  <a:schemeClr val="accent1">
                    <a:lumMod val="50000"/>
                  </a:schemeClr>
                </a:solidFill>
                <a:latin typeface="Calibri"/>
                <a:cs typeface="Calibri"/>
              </a:rPr>
              <a:t>Your role in supporting their GCSE Outcomes</a:t>
            </a:r>
            <a:endParaRPr lang="en-US" sz="3600" b="1">
              <a:solidFill>
                <a:schemeClr val="accent1">
                  <a:lumMod val="50000"/>
                </a:schemeClr>
              </a:solidFill>
              <a:latin typeface="Calibri"/>
              <a:cs typeface="Calibri"/>
            </a:endParaRPr>
          </a:p>
        </p:txBody>
      </p:sp>
      <p:pic>
        <p:nvPicPr>
          <p:cNvPr id="4" name="Content Placeholder 3" descr="Attendance - St Brendan&amp;#39;s Catholic Primary School, Corby">
            <a:extLst>
              <a:ext uri="{FF2B5EF4-FFF2-40B4-BE49-F238E27FC236}">
                <a16:creationId xmlns:a16="http://schemas.microsoft.com/office/drawing/2014/main" id="{1E3EE7B0-C772-2AC5-F23A-9C929F22CF45}"/>
              </a:ext>
            </a:extLst>
          </p:cNvPr>
          <p:cNvPicPr>
            <a:picLocks noGrp="1" noChangeAspect="1"/>
          </p:cNvPicPr>
          <p:nvPr>
            <p:ph idx="1"/>
          </p:nvPr>
        </p:nvPicPr>
        <p:blipFill>
          <a:blip r:embed="rId3"/>
          <a:stretch>
            <a:fillRect/>
          </a:stretch>
        </p:blipFill>
        <p:spPr>
          <a:xfrm>
            <a:off x="163512" y="1486383"/>
            <a:ext cx="3228975" cy="1619250"/>
          </a:xfrm>
        </p:spPr>
      </p:pic>
      <p:pic>
        <p:nvPicPr>
          <p:cNvPr id="5" name="Picture 4" descr="A black background with white text&#10;&#10;Description automatically generated">
            <a:extLst>
              <a:ext uri="{FF2B5EF4-FFF2-40B4-BE49-F238E27FC236}">
                <a16:creationId xmlns:a16="http://schemas.microsoft.com/office/drawing/2014/main" id="{7B12B9E7-52E8-15E9-3046-060EBFC0D6B6}"/>
              </a:ext>
            </a:extLst>
          </p:cNvPr>
          <p:cNvPicPr>
            <a:picLocks noChangeAspect="1"/>
          </p:cNvPicPr>
          <p:nvPr/>
        </p:nvPicPr>
        <p:blipFill>
          <a:blip r:embed="rId4"/>
          <a:stretch>
            <a:fillRect/>
          </a:stretch>
        </p:blipFill>
        <p:spPr>
          <a:xfrm>
            <a:off x="250092" y="3699547"/>
            <a:ext cx="2743200" cy="1432290"/>
          </a:xfrm>
          <a:prstGeom prst="rect">
            <a:avLst/>
          </a:prstGeom>
        </p:spPr>
      </p:pic>
      <p:sp>
        <p:nvSpPr>
          <p:cNvPr id="6" name="Rectangle 5">
            <a:extLst>
              <a:ext uri="{FF2B5EF4-FFF2-40B4-BE49-F238E27FC236}">
                <a16:creationId xmlns:a16="http://schemas.microsoft.com/office/drawing/2014/main" id="{393F59E1-D7C8-E1BE-D08D-4FD28972DEB3}"/>
              </a:ext>
            </a:extLst>
          </p:cNvPr>
          <p:cNvSpPr/>
          <p:nvPr/>
        </p:nvSpPr>
        <p:spPr>
          <a:xfrm>
            <a:off x="3565133" y="1310135"/>
            <a:ext cx="8094444" cy="323620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07000"/>
              </a:lnSpc>
              <a:buFont typeface="Arial" panose="020B0604020202020204" pitchFamily="34" charset="0"/>
              <a:buChar char="•"/>
            </a:pPr>
            <a:r>
              <a:rPr lang="en-GB" sz="2400">
                <a:solidFill>
                  <a:schemeClr val="accent1">
                    <a:lumMod val="50000"/>
                  </a:schemeClr>
                </a:solidFill>
              </a:rPr>
              <a:t>The GCSE results from the summer reinforced a key fact – </a:t>
            </a:r>
            <a:r>
              <a:rPr lang="en-GB" sz="2400" b="1">
                <a:solidFill>
                  <a:schemeClr val="accent1">
                    <a:lumMod val="50000"/>
                  </a:schemeClr>
                </a:solidFill>
              </a:rPr>
              <a:t>that the more pupils attend school, the better their outcomes </a:t>
            </a:r>
            <a:endParaRPr lang="en-GB" sz="2400" b="1">
              <a:solidFill>
                <a:schemeClr val="accent1">
                  <a:lumMod val="50000"/>
                </a:schemeClr>
              </a:solidFill>
              <a:cs typeface="Calibri"/>
            </a:endParaRPr>
          </a:p>
          <a:p>
            <a:pPr marL="342900" indent="-342900">
              <a:lnSpc>
                <a:spcPct val="107000"/>
              </a:lnSpc>
              <a:spcAft>
                <a:spcPts val="0"/>
              </a:spcAft>
              <a:buFont typeface="Arial" panose="020B0604020202020204" pitchFamily="34" charset="0"/>
              <a:buChar char="•"/>
            </a:pPr>
            <a:r>
              <a:rPr lang="en-GB" sz="2400">
                <a:solidFill>
                  <a:schemeClr val="accent1">
                    <a:lumMod val="50000"/>
                  </a:schemeClr>
                </a:solidFill>
              </a:rPr>
              <a:t>Please do everything you can to ensure your child attends school every day</a:t>
            </a:r>
            <a:endParaRPr lang="en-GB" sz="2400">
              <a:solidFill>
                <a:schemeClr val="accent1">
                  <a:lumMod val="50000"/>
                </a:schemeClr>
              </a:solidFill>
              <a:cs typeface="Calibri"/>
            </a:endParaRPr>
          </a:p>
          <a:p>
            <a:pPr marL="342900" indent="-342900">
              <a:lnSpc>
                <a:spcPct val="107000"/>
              </a:lnSpc>
              <a:spcAft>
                <a:spcPts val="0"/>
              </a:spcAft>
              <a:buFont typeface="Arial" panose="020B0604020202020204" pitchFamily="34" charset="0"/>
              <a:buChar char="•"/>
            </a:pPr>
            <a:r>
              <a:rPr lang="en-GB" sz="2400">
                <a:solidFill>
                  <a:schemeClr val="accent1">
                    <a:lumMod val="50000"/>
                  </a:schemeClr>
                </a:solidFill>
              </a:rPr>
              <a:t>If pupils are not in, we cannot help them</a:t>
            </a:r>
            <a:endParaRPr lang="en-GB" sz="2400">
              <a:solidFill>
                <a:schemeClr val="accent1">
                  <a:lumMod val="50000"/>
                </a:schemeClr>
              </a:solidFill>
              <a:cs typeface="Calibri"/>
            </a:endParaRPr>
          </a:p>
          <a:p>
            <a:pPr marL="342900" indent="-342900">
              <a:lnSpc>
                <a:spcPct val="107000"/>
              </a:lnSpc>
              <a:spcAft>
                <a:spcPts val="0"/>
              </a:spcAft>
              <a:buFont typeface="Arial" panose="020B0604020202020204" pitchFamily="34" charset="0"/>
              <a:buChar char="•"/>
            </a:pPr>
            <a:r>
              <a:rPr lang="en-GB" sz="2400">
                <a:solidFill>
                  <a:schemeClr val="accent1">
                    <a:lumMod val="50000"/>
                  </a:schemeClr>
                </a:solidFill>
              </a:rPr>
              <a:t>Please avoid appointments, meetings etc during the school day</a:t>
            </a:r>
            <a:endParaRPr lang="en-GB" sz="2400">
              <a:solidFill>
                <a:schemeClr val="accent1">
                  <a:lumMod val="50000"/>
                </a:schemeClr>
              </a:solidFill>
              <a:cs typeface="Calibri"/>
            </a:endParaRPr>
          </a:p>
        </p:txBody>
      </p:sp>
    </p:spTree>
    <p:extLst>
      <p:ext uri="{BB962C8B-B14F-4D97-AF65-F5344CB8AC3E}">
        <p14:creationId xmlns:p14="http://schemas.microsoft.com/office/powerpoint/2010/main" val="2045970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C31F-08C3-4CCD-8E35-A0389E3AB520}"/>
              </a:ext>
            </a:extLst>
          </p:cNvPr>
          <p:cNvSpPr>
            <a:spLocks noGrp="1"/>
          </p:cNvSpPr>
          <p:nvPr>
            <p:ph type="title"/>
          </p:nvPr>
        </p:nvSpPr>
        <p:spPr/>
        <p:txBody>
          <a:bodyPr/>
          <a:lstStyle/>
          <a:p>
            <a:pPr algn="l"/>
            <a:r>
              <a:rPr lang="en-GB" altLang="en-US" b="1">
                <a:solidFill>
                  <a:schemeClr val="accent1">
                    <a:lumMod val="50000"/>
                  </a:schemeClr>
                </a:solidFill>
                <a:ea typeface="Batang"/>
              </a:rPr>
              <a:t>Y</a:t>
            </a:r>
            <a:r>
              <a:rPr lang="en-GB" altLang="en-US">
                <a:solidFill>
                  <a:schemeClr val="accent1">
                    <a:lumMod val="50000"/>
                  </a:schemeClr>
                </a:solidFill>
                <a:latin typeface="Calibri"/>
                <a:ea typeface="Batang"/>
                <a:cs typeface="Calibri"/>
              </a:rPr>
              <a:t>our Support makes a HUGE difference…</a:t>
            </a:r>
            <a:endParaRPr lang="en-GB">
              <a:solidFill>
                <a:schemeClr val="accent1">
                  <a:lumMod val="50000"/>
                </a:schemeClr>
              </a:solidFill>
              <a:latin typeface="Calibri"/>
              <a:ea typeface="Batang"/>
              <a:cs typeface="Calibri"/>
            </a:endParaRPr>
          </a:p>
        </p:txBody>
      </p:sp>
      <p:sp>
        <p:nvSpPr>
          <p:cNvPr id="3" name="Content Placeholder 2">
            <a:extLst>
              <a:ext uri="{FF2B5EF4-FFF2-40B4-BE49-F238E27FC236}">
                <a16:creationId xmlns:a16="http://schemas.microsoft.com/office/drawing/2014/main" id="{2D6CFE86-26CB-4931-A14B-1523A0127017}"/>
              </a:ext>
            </a:extLst>
          </p:cNvPr>
          <p:cNvSpPr>
            <a:spLocks noGrp="1"/>
          </p:cNvSpPr>
          <p:nvPr>
            <p:ph idx="1"/>
          </p:nvPr>
        </p:nvSpPr>
        <p:spPr>
          <a:xfrm>
            <a:off x="838200" y="1419647"/>
            <a:ext cx="10871200" cy="4351338"/>
          </a:xfrm>
        </p:spPr>
        <p:txBody>
          <a:bodyPr vert="horz" lIns="91440" tIns="45720" rIns="91440" bIns="45720" rtlCol="0" anchor="t">
            <a:normAutofit/>
          </a:bodyPr>
          <a:lstStyle/>
          <a:p>
            <a:r>
              <a:rPr lang="en-GB" altLang="en-US">
                <a:latin typeface="Calibri"/>
                <a:ea typeface="Batang"/>
                <a:cs typeface="Calibri"/>
              </a:rPr>
              <a:t>Parental support is more important in determining a child’s academic success than other factors outside of secondary school</a:t>
            </a:r>
          </a:p>
          <a:p>
            <a:r>
              <a:rPr lang="en-GB" altLang="en-US">
                <a:latin typeface="Calibri"/>
                <a:ea typeface="Batang"/>
                <a:cs typeface="Calibri"/>
              </a:rPr>
              <a:t>More than KS2 outcomes</a:t>
            </a:r>
          </a:p>
          <a:p>
            <a:r>
              <a:rPr lang="en-GB" altLang="en-US">
                <a:latin typeface="Calibri"/>
                <a:ea typeface="Batang"/>
                <a:cs typeface="Calibri"/>
              </a:rPr>
              <a:t>More than social class</a:t>
            </a:r>
          </a:p>
          <a:p>
            <a:r>
              <a:rPr lang="en-GB" altLang="en-US">
                <a:latin typeface="Calibri"/>
                <a:ea typeface="Batang"/>
                <a:cs typeface="Calibri"/>
              </a:rPr>
              <a:t>Only by working together can we maximise the life chances of our children</a:t>
            </a:r>
          </a:p>
          <a:p>
            <a:r>
              <a:rPr lang="en-GB" altLang="en-US">
                <a:latin typeface="Calibri"/>
                <a:ea typeface="Batang"/>
                <a:cs typeface="Calibri"/>
              </a:rPr>
              <a:t>We thank you in advance for your support over the next two years</a:t>
            </a:r>
            <a:endParaRPr lang="en-GB" altLang="en-US">
              <a:latin typeface="Calibri" panose="020F0502020204030204" pitchFamily="34" charset="0"/>
              <a:ea typeface="Batang" pitchFamily="18" charset="-127"/>
              <a:cs typeface="Calibri" panose="020F0502020204030204" pitchFamily="34" charset="0"/>
            </a:endParaRPr>
          </a:p>
          <a:p>
            <a:pPr marL="0" indent="0">
              <a:buNone/>
            </a:pPr>
            <a:endParaRPr lang="en-GB" altLang="en-US">
              <a:solidFill>
                <a:schemeClr val="accent1">
                  <a:lumMod val="50000"/>
                </a:schemeClr>
              </a:solidFill>
              <a:highlight>
                <a:srgbClr val="FFFF00"/>
              </a:highlight>
              <a:latin typeface="Calibri" panose="020F0502020204030204" pitchFamily="34" charset="0"/>
              <a:ea typeface="Batang" pitchFamily="18" charset="-127"/>
              <a:cs typeface="Calibri" panose="020F0502020204030204" pitchFamily="34" charset="0"/>
            </a:endParaRPr>
          </a:p>
          <a:p>
            <a:pPr marL="0" indent="0">
              <a:buNone/>
            </a:pPr>
            <a:endParaRPr lang="en-GB" altLang="en-US">
              <a:solidFill>
                <a:srgbClr val="203864"/>
              </a:solidFill>
              <a:latin typeface="Calibri" panose="020F0502020204030204" pitchFamily="34" charset="0"/>
              <a:ea typeface="Batang" pitchFamily="18" charset="-127"/>
              <a:cs typeface="Calibri" panose="020F0502020204030204" pitchFamily="34" charset="0"/>
            </a:endParaRPr>
          </a:p>
          <a:p>
            <a:endParaRPr lang="en-GB" altLang="en-US">
              <a:solidFill>
                <a:srgbClr val="203864"/>
              </a:solidFill>
              <a:latin typeface="Calibri" panose="020F0502020204030204" pitchFamily="34" charset="0"/>
              <a:ea typeface="Batang" pitchFamily="18" charset="-127"/>
              <a:cs typeface="Calibri" panose="020F0502020204030204" pitchFamily="34" charset="0"/>
            </a:endParaRPr>
          </a:p>
          <a:p>
            <a:endParaRPr lang="en-GB">
              <a:cs typeface="Calibri" panose="020F0502020204030204"/>
            </a:endParaRPr>
          </a:p>
        </p:txBody>
      </p:sp>
    </p:spTree>
    <p:extLst>
      <p:ext uri="{BB962C8B-B14F-4D97-AF65-F5344CB8AC3E}">
        <p14:creationId xmlns:p14="http://schemas.microsoft.com/office/powerpoint/2010/main" val="391158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E915-DF46-B356-B70E-7B1E38F9383F}"/>
              </a:ext>
            </a:extLst>
          </p:cNvPr>
          <p:cNvSpPr>
            <a:spLocks noGrp="1"/>
          </p:cNvSpPr>
          <p:nvPr>
            <p:ph type="title"/>
          </p:nvPr>
        </p:nvSpPr>
        <p:spPr/>
        <p:txBody>
          <a:bodyPr>
            <a:noAutofit/>
          </a:bodyPr>
          <a:lstStyle/>
          <a:p>
            <a:r>
              <a:rPr lang="en-GB" sz="3600"/>
              <a:t>Your role in supporting your child’s GCSE outcomes</a:t>
            </a:r>
          </a:p>
        </p:txBody>
      </p:sp>
      <p:sp>
        <p:nvSpPr>
          <p:cNvPr id="3" name="Content Placeholder 2">
            <a:extLst>
              <a:ext uri="{FF2B5EF4-FFF2-40B4-BE49-F238E27FC236}">
                <a16:creationId xmlns:a16="http://schemas.microsoft.com/office/drawing/2014/main" id="{82CC8F20-9DD0-AFBA-0B28-C4CF82BF420B}"/>
              </a:ext>
            </a:extLst>
          </p:cNvPr>
          <p:cNvSpPr>
            <a:spLocks noGrp="1"/>
          </p:cNvSpPr>
          <p:nvPr>
            <p:ph idx="1"/>
          </p:nvPr>
        </p:nvSpPr>
        <p:spPr>
          <a:xfrm>
            <a:off x="201656" y="1439854"/>
            <a:ext cx="11826998" cy="4788895"/>
          </a:xfrm>
        </p:spPr>
        <p:txBody>
          <a:bodyPr>
            <a:normAutofit fontScale="77500" lnSpcReduction="20000"/>
          </a:bodyPr>
          <a:lstStyle/>
          <a:p>
            <a:pPr marL="514350" indent="-514350">
              <a:buFont typeface="+mj-lt"/>
              <a:buAutoNum type="arabicPeriod"/>
            </a:pPr>
            <a:r>
              <a:rPr lang="en-GB" dirty="0"/>
              <a:t>Make sure </a:t>
            </a:r>
            <a:r>
              <a:rPr lang="en-GB" b="1" dirty="0"/>
              <a:t>your child attends school every day</a:t>
            </a:r>
            <a:r>
              <a:rPr lang="en-GB" dirty="0"/>
              <a:t>.</a:t>
            </a:r>
          </a:p>
          <a:p>
            <a:pPr marL="514350" indent="-514350">
              <a:buFont typeface="+mj-lt"/>
              <a:buAutoNum type="arabicPeriod"/>
            </a:pPr>
            <a:r>
              <a:rPr lang="en-GB" dirty="0"/>
              <a:t>Make sure </a:t>
            </a:r>
            <a:r>
              <a:rPr lang="en-GB" b="1" dirty="0"/>
              <a:t>your child arrives to school on time</a:t>
            </a:r>
            <a:r>
              <a:rPr lang="en-GB" dirty="0"/>
              <a:t>.</a:t>
            </a:r>
          </a:p>
          <a:p>
            <a:pPr marL="514350" indent="-514350">
              <a:buFont typeface="+mj-lt"/>
              <a:buAutoNum type="arabicPeriod"/>
            </a:pPr>
            <a:r>
              <a:rPr lang="en-GB" dirty="0"/>
              <a:t>Ensure any routine medical </a:t>
            </a:r>
            <a:r>
              <a:rPr lang="en-GB" b="1" dirty="0"/>
              <a:t>appointments are made outside of school hours</a:t>
            </a:r>
            <a:r>
              <a:rPr lang="en-GB" dirty="0"/>
              <a:t>.</a:t>
            </a:r>
          </a:p>
          <a:p>
            <a:pPr marL="514350" indent="-514350">
              <a:buFont typeface="+mj-lt"/>
              <a:buAutoNum type="arabicPeriod"/>
            </a:pPr>
            <a:r>
              <a:rPr lang="en-GB" b="1" dirty="0"/>
              <a:t>Check their homework daily to help them with organisation.</a:t>
            </a:r>
            <a:endParaRPr lang="en-GB" dirty="0"/>
          </a:p>
          <a:p>
            <a:pPr marL="514350" indent="-514350">
              <a:buFont typeface="+mj-lt"/>
              <a:buAutoNum type="arabicPeriod"/>
            </a:pPr>
            <a:r>
              <a:rPr lang="en-GB" dirty="0"/>
              <a:t>Remember that holidays are only a break from attending school and pupils should not see it as a break from work. </a:t>
            </a:r>
            <a:r>
              <a:rPr lang="en-GB" b="1" dirty="0"/>
              <a:t>They should be completing some form of work or revision EVERY DAY</a:t>
            </a:r>
            <a:r>
              <a:rPr lang="en-GB" dirty="0"/>
              <a:t>.</a:t>
            </a:r>
          </a:p>
          <a:p>
            <a:pPr marL="514350" indent="-514350">
              <a:buFont typeface="+mj-lt"/>
              <a:buAutoNum type="arabicPeriod"/>
            </a:pPr>
            <a:r>
              <a:rPr lang="en-GB" b="1" dirty="0"/>
              <a:t>Ensure your child has access to a quiet space </a:t>
            </a:r>
            <a:r>
              <a:rPr lang="en-GB" dirty="0"/>
              <a:t>that is conducive for work and revision.</a:t>
            </a:r>
          </a:p>
          <a:p>
            <a:pPr marL="514350" indent="-514350">
              <a:buFont typeface="+mj-lt"/>
              <a:buAutoNum type="arabicPeriod"/>
            </a:pPr>
            <a:r>
              <a:rPr lang="en-GB" b="1" dirty="0"/>
              <a:t>If you have any concerns</a:t>
            </a:r>
            <a:r>
              <a:rPr lang="en-GB" dirty="0"/>
              <a:t> at all about your child, then your first point of </a:t>
            </a:r>
            <a:r>
              <a:rPr lang="en-GB" b="1" dirty="0"/>
              <a:t>contact</a:t>
            </a:r>
            <a:r>
              <a:rPr lang="en-GB" dirty="0"/>
              <a:t> should be with </a:t>
            </a:r>
            <a:r>
              <a:rPr lang="en-GB" b="1" dirty="0"/>
              <a:t>their Form Tutor</a:t>
            </a:r>
            <a:r>
              <a:rPr lang="en-GB" dirty="0"/>
              <a:t>.</a:t>
            </a:r>
          </a:p>
          <a:p>
            <a:pPr marL="514350" indent="-514350">
              <a:buFont typeface="+mj-lt"/>
              <a:buAutoNum type="arabicPeriod"/>
            </a:pPr>
            <a:r>
              <a:rPr lang="en-GB" b="1" dirty="0"/>
              <a:t>Encourage your child </a:t>
            </a:r>
            <a:r>
              <a:rPr lang="en-GB" dirty="0"/>
              <a:t>to take advantage of all of the extra facilities offered in support of their studies.</a:t>
            </a:r>
          </a:p>
          <a:p>
            <a:pPr marL="514350" indent="-514350">
              <a:buFont typeface="+mj-lt"/>
              <a:buAutoNum type="arabicPeriod"/>
            </a:pPr>
            <a:r>
              <a:rPr lang="en-GB" b="1" dirty="0"/>
              <a:t>Encourage your child to complete their homework as soon as they get home.</a:t>
            </a:r>
          </a:p>
          <a:p>
            <a:pPr marL="514350" indent="-514350">
              <a:buFont typeface="+mj-lt"/>
              <a:buAutoNum type="arabicPeriod"/>
            </a:pPr>
            <a:r>
              <a:rPr lang="en-GB" b="1" dirty="0"/>
              <a:t>Help your child avoid “time eaters”.</a:t>
            </a:r>
          </a:p>
        </p:txBody>
      </p:sp>
    </p:spTree>
    <p:extLst>
      <p:ext uri="{BB962C8B-B14F-4D97-AF65-F5344CB8AC3E}">
        <p14:creationId xmlns:p14="http://schemas.microsoft.com/office/powerpoint/2010/main" val="46678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left)">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E915-DF46-B356-B70E-7B1E38F9383F}"/>
              </a:ext>
            </a:extLst>
          </p:cNvPr>
          <p:cNvSpPr>
            <a:spLocks noGrp="1"/>
          </p:cNvSpPr>
          <p:nvPr>
            <p:ph type="title"/>
          </p:nvPr>
        </p:nvSpPr>
        <p:spPr/>
        <p:txBody>
          <a:bodyPr>
            <a:noAutofit/>
          </a:bodyPr>
          <a:lstStyle/>
          <a:p>
            <a:r>
              <a:rPr lang="en-GB" b="1"/>
              <a:t>Help your child avoid “time eaters”</a:t>
            </a:r>
          </a:p>
        </p:txBody>
      </p:sp>
      <p:sp>
        <p:nvSpPr>
          <p:cNvPr id="3" name="Content Placeholder 2">
            <a:extLst>
              <a:ext uri="{FF2B5EF4-FFF2-40B4-BE49-F238E27FC236}">
                <a16:creationId xmlns:a16="http://schemas.microsoft.com/office/drawing/2014/main" id="{82CC8F20-9DD0-AFBA-0B28-C4CF82BF420B}"/>
              </a:ext>
            </a:extLst>
          </p:cNvPr>
          <p:cNvSpPr>
            <a:spLocks noGrp="1"/>
          </p:cNvSpPr>
          <p:nvPr>
            <p:ph idx="1"/>
          </p:nvPr>
        </p:nvSpPr>
        <p:spPr>
          <a:xfrm>
            <a:off x="201656" y="1439854"/>
            <a:ext cx="7750088" cy="4788895"/>
          </a:xfrm>
        </p:spPr>
        <p:txBody>
          <a:bodyPr>
            <a:normAutofit fontScale="92500" lnSpcReduction="20000"/>
          </a:bodyPr>
          <a:lstStyle/>
          <a:p>
            <a:r>
              <a:rPr lang="en-GB" dirty="0"/>
              <a:t>What is eating your child’s time?</a:t>
            </a:r>
          </a:p>
          <a:p>
            <a:endParaRPr lang="en-GB" dirty="0"/>
          </a:p>
          <a:p>
            <a:r>
              <a:rPr lang="en-GB" dirty="0"/>
              <a:t>How much of your child’s time is eaten each day?</a:t>
            </a:r>
          </a:p>
          <a:p>
            <a:endParaRPr lang="en-GB" dirty="0"/>
          </a:p>
          <a:p>
            <a:r>
              <a:rPr lang="en-GB" dirty="0"/>
              <a:t>How much time each week?</a:t>
            </a:r>
          </a:p>
          <a:p>
            <a:endParaRPr lang="en-GB" dirty="0"/>
          </a:p>
          <a:p>
            <a:r>
              <a:rPr lang="en-GB" b="1" dirty="0"/>
              <a:t>How much easier would your child find school if this time was spent studying?</a:t>
            </a:r>
          </a:p>
          <a:p>
            <a:endParaRPr lang="en-GB" b="1" dirty="0"/>
          </a:p>
          <a:p>
            <a:r>
              <a:rPr lang="en-GB" dirty="0"/>
              <a:t>Completing homework </a:t>
            </a:r>
            <a:r>
              <a:rPr lang="en-GB" b="1" dirty="0"/>
              <a:t>as soon as your child arrives home</a:t>
            </a:r>
            <a:r>
              <a:rPr lang="en-GB" dirty="0"/>
              <a:t>, </a:t>
            </a:r>
            <a:r>
              <a:rPr lang="en-GB" b="1" dirty="0"/>
              <a:t>BEFORE falling down a rabbit hole </a:t>
            </a:r>
            <a:r>
              <a:rPr lang="en-GB" dirty="0"/>
              <a:t>that time eaters provide, will </a:t>
            </a:r>
            <a:r>
              <a:rPr lang="en-GB" b="1" dirty="0"/>
              <a:t>help your child be successful </a:t>
            </a:r>
            <a:r>
              <a:rPr lang="en-GB" dirty="0"/>
              <a:t>this year.</a:t>
            </a:r>
          </a:p>
          <a:p>
            <a:pPr marL="0" indent="0">
              <a:buNone/>
            </a:pPr>
            <a:endParaRPr lang="en-GB" b="1" dirty="0"/>
          </a:p>
        </p:txBody>
      </p:sp>
      <p:pic>
        <p:nvPicPr>
          <p:cNvPr id="1026" name="Picture 2" descr="Have You Fallen Down a Rabbit-Hole, or Could This Be Your Creative Spiral?  | Puttylike">
            <a:extLst>
              <a:ext uri="{FF2B5EF4-FFF2-40B4-BE49-F238E27FC236}">
                <a16:creationId xmlns:a16="http://schemas.microsoft.com/office/drawing/2014/main" id="{29B66067-C28F-9C4F-4AFE-0FD37D8D1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128" y="3943880"/>
            <a:ext cx="3609216" cy="22557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Reveal Your Top 5 Time Eaters Using Time Management Software">
            <a:extLst>
              <a:ext uri="{FF2B5EF4-FFF2-40B4-BE49-F238E27FC236}">
                <a16:creationId xmlns:a16="http://schemas.microsoft.com/office/drawing/2014/main" id="{C4E3AEF9-DAAF-19F6-7F0E-9112F44E50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128" y="1439854"/>
            <a:ext cx="3609216" cy="223626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5" name="Picture 8" descr="Pac-Man - Simple English Wikipedia, the free encyclopedia">
            <a:extLst>
              <a:ext uri="{FF2B5EF4-FFF2-40B4-BE49-F238E27FC236}">
                <a16:creationId xmlns:a16="http://schemas.microsoft.com/office/drawing/2014/main" id="{8BF3BB33-032B-C301-52A3-D9F34CA016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1920" y="1622972"/>
            <a:ext cx="1045899" cy="973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d Blown Emoji Exploding Head Emoticon Stock Illustration 1968143581 |  Shutterstock">
            <a:extLst>
              <a:ext uri="{FF2B5EF4-FFF2-40B4-BE49-F238E27FC236}">
                <a16:creationId xmlns:a16="http://schemas.microsoft.com/office/drawing/2014/main" id="{231BB7BD-B82A-C67F-5E6C-D0395216CC0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250" b="87438" l="10000" r="90000">
                        <a14:foregroundMark x1="42200" y1="85688" x2="55267" y2="87438"/>
                        <a14:foregroundMark x1="55267" y1="87438" x2="58400" y2="85688"/>
                      </a14:backgroundRemoval>
                    </a14:imgEffect>
                  </a14:imgLayer>
                </a14:imgProps>
              </a:ext>
              <a:ext uri="{28A0092B-C50C-407E-A947-70E740481C1C}">
                <a14:useLocalDpi xmlns:a14="http://schemas.microsoft.com/office/drawing/2010/main" val="0"/>
              </a:ext>
            </a:extLst>
          </a:blip>
          <a:srcRect b="7082"/>
          <a:stretch/>
        </p:blipFill>
        <p:spPr bwMode="auto">
          <a:xfrm>
            <a:off x="6906447" y="2266423"/>
            <a:ext cx="1615589" cy="1601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35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left)">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wipe(down)">
                                      <p:cBhvr>
                                        <p:cTn id="26" dur="500"/>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wipe(left)">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51784-F2E3-4BCF-882C-3028A6A08995}"/>
              </a:ext>
            </a:extLst>
          </p:cNvPr>
          <p:cNvSpPr>
            <a:spLocks noGrp="1"/>
          </p:cNvSpPr>
          <p:nvPr>
            <p:ph type="title"/>
          </p:nvPr>
        </p:nvSpPr>
        <p:spPr/>
        <p:txBody>
          <a:bodyPr/>
          <a:lstStyle/>
          <a:p>
            <a:r>
              <a:rPr lang="en-GB" b="1">
                <a:latin typeface="Calibri"/>
                <a:cs typeface="Calibri"/>
              </a:rPr>
              <a:t>Attendance</a:t>
            </a:r>
          </a:p>
        </p:txBody>
      </p:sp>
      <p:pic>
        <p:nvPicPr>
          <p:cNvPr id="4" name="Content Placeholder 3">
            <a:extLst>
              <a:ext uri="{FF2B5EF4-FFF2-40B4-BE49-F238E27FC236}">
                <a16:creationId xmlns:a16="http://schemas.microsoft.com/office/drawing/2014/main" id="{4E66D5EC-F524-4480-9841-AE83E23200A6}"/>
              </a:ext>
            </a:extLst>
          </p:cNvPr>
          <p:cNvPicPr>
            <a:picLocks noGrp="1" noChangeAspect="1"/>
          </p:cNvPicPr>
          <p:nvPr>
            <p:ph idx="1"/>
          </p:nvPr>
        </p:nvPicPr>
        <p:blipFill rotWithShape="1">
          <a:blip r:embed="rId3"/>
          <a:srcRect l="5704" t="8046" r="9982" b="7626"/>
          <a:stretch/>
        </p:blipFill>
        <p:spPr>
          <a:xfrm>
            <a:off x="-1497" y="1504244"/>
            <a:ext cx="7232711" cy="4668378"/>
          </a:xfrm>
          <a:prstGeom prst="rect">
            <a:avLst/>
          </a:prstGeom>
          <a:ln>
            <a:noFill/>
          </a:ln>
        </p:spPr>
      </p:pic>
      <p:sp>
        <p:nvSpPr>
          <p:cNvPr id="5" name="TextBox 4">
            <a:extLst>
              <a:ext uri="{FF2B5EF4-FFF2-40B4-BE49-F238E27FC236}">
                <a16:creationId xmlns:a16="http://schemas.microsoft.com/office/drawing/2014/main" id="{E6A634AC-E692-D2AD-7183-303FCE99A001}"/>
              </a:ext>
            </a:extLst>
          </p:cNvPr>
          <p:cNvSpPr txBox="1"/>
          <p:nvPr/>
        </p:nvSpPr>
        <p:spPr>
          <a:xfrm>
            <a:off x="7391400" y="1505607"/>
            <a:ext cx="4740164"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rgbClr val="002060"/>
                </a:solidFill>
              </a:rPr>
              <a:t>If a pupil has an overall attendance of 95%, this may sound good, yet it actually means the pupil will have missed 9.5 days of lessons, which is nearly 50 hours of input from their class teachers that they will never get back – plus lost opportunities for intervention and support.</a:t>
            </a:r>
          </a:p>
        </p:txBody>
      </p:sp>
    </p:spTree>
    <p:extLst>
      <p:ext uri="{BB962C8B-B14F-4D97-AF65-F5344CB8AC3E}">
        <p14:creationId xmlns:p14="http://schemas.microsoft.com/office/powerpoint/2010/main" val="3336511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CC53-1679-455A-B02E-5A9A8CA1AB51}"/>
              </a:ext>
            </a:extLst>
          </p:cNvPr>
          <p:cNvSpPr>
            <a:spLocks noGrp="1"/>
          </p:cNvSpPr>
          <p:nvPr>
            <p:ph type="title"/>
          </p:nvPr>
        </p:nvSpPr>
        <p:spPr/>
        <p:txBody>
          <a:bodyPr>
            <a:normAutofit/>
          </a:bodyPr>
          <a:lstStyle/>
          <a:p>
            <a:r>
              <a:rPr lang="en-GB" b="1">
                <a:latin typeface="Calibri"/>
                <a:cs typeface="Calibri"/>
              </a:rPr>
              <a:t>Punctuality</a:t>
            </a:r>
            <a:endParaRPr lang="en-GB">
              <a:latin typeface="Calibri"/>
              <a:cs typeface="Calibri"/>
            </a:endParaRPr>
          </a:p>
        </p:txBody>
      </p:sp>
      <p:pic>
        <p:nvPicPr>
          <p:cNvPr id="4" name="Picture 2" descr="Why Punctuality Is the Single Best Indicator of Potential Success | Inc.com">
            <a:extLst>
              <a:ext uri="{FF2B5EF4-FFF2-40B4-BE49-F238E27FC236}">
                <a16:creationId xmlns:a16="http://schemas.microsoft.com/office/drawing/2014/main" id="{45FF7031-9A6A-4A42-9586-6076C9AB863B}"/>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385656" y="1924966"/>
            <a:ext cx="4609407" cy="25935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D692FC4-A2DA-4598-B0B9-0CDB324A68B9}"/>
              </a:ext>
            </a:extLst>
          </p:cNvPr>
          <p:cNvSpPr/>
          <p:nvPr/>
        </p:nvSpPr>
        <p:spPr>
          <a:xfrm>
            <a:off x="38013" y="1336946"/>
            <a:ext cx="7480094" cy="5724644"/>
          </a:xfrm>
          <a:prstGeom prst="rect">
            <a:avLst/>
          </a:prstGeom>
        </p:spPr>
        <p:txBody>
          <a:bodyPr wrap="square" lIns="91440" tIns="45720" rIns="91440" bIns="45720" anchor="t">
            <a:spAutoFit/>
          </a:bodyPr>
          <a:lstStyle/>
          <a:p>
            <a:r>
              <a:rPr lang="en-US" sz="2400">
                <a:solidFill>
                  <a:srgbClr val="002060"/>
                </a:solidFill>
              </a:rPr>
              <a:t>Pupils should be in school, ready for the day by 8:45am.  </a:t>
            </a:r>
            <a:endParaRPr lang="en-US" sz="2400">
              <a:solidFill>
                <a:srgbClr val="002060"/>
              </a:solidFill>
              <a:cs typeface="Calibri"/>
            </a:endParaRPr>
          </a:p>
          <a:p>
            <a:r>
              <a:rPr lang="en-US" sz="2400">
                <a:solidFill>
                  <a:srgbClr val="002060"/>
                </a:solidFill>
              </a:rPr>
              <a:t>Once the second bell has gone at 8:50am… they are LATE!</a:t>
            </a:r>
            <a:endParaRPr lang="en-US" sz="2400">
              <a:solidFill>
                <a:srgbClr val="002060"/>
              </a:solidFill>
              <a:cs typeface="Calibri"/>
            </a:endParaRPr>
          </a:p>
          <a:p>
            <a:endParaRPr lang="en-US" sz="2400">
              <a:solidFill>
                <a:srgbClr val="002060"/>
              </a:solidFill>
              <a:cs typeface="Calibri"/>
            </a:endParaRPr>
          </a:p>
          <a:p>
            <a:r>
              <a:rPr lang="en-US" sz="2400">
                <a:solidFill>
                  <a:srgbClr val="002060"/>
                </a:solidFill>
              </a:rPr>
              <a:t>Registration and form time is:</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The legal school register for the morning</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a Form Tutor can check in with a student</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a form tutor can have some pastoral time with the whole form</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important messages about the school day are shared</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a:t>
            </a:r>
            <a:r>
              <a:rPr lang="en-US" sz="2400" err="1">
                <a:solidFill>
                  <a:srgbClr val="002060"/>
                </a:solidFill>
              </a:rPr>
              <a:t>HoYs</a:t>
            </a:r>
            <a:r>
              <a:rPr lang="en-US" sz="2400">
                <a:solidFill>
                  <a:srgbClr val="002060"/>
                </a:solidFill>
              </a:rPr>
              <a:t> can find students to check in with them</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Pastoral support can be provided</a:t>
            </a:r>
            <a:endParaRPr lang="en-US" sz="2400">
              <a:solidFill>
                <a:srgbClr val="002060"/>
              </a:solidFill>
              <a:cs typeface="Calibri"/>
            </a:endParaRPr>
          </a:p>
          <a:p>
            <a:pPr marL="285750" indent="-285750">
              <a:buFont typeface="Arial" panose="020B0604020202020204" pitchFamily="34" charset="0"/>
              <a:buChar char="•"/>
            </a:pPr>
            <a:r>
              <a:rPr lang="en-US" sz="2400">
                <a:solidFill>
                  <a:srgbClr val="002060"/>
                </a:solidFill>
              </a:rPr>
              <a:t>When form reading happens to improve literacy</a:t>
            </a:r>
            <a:endParaRPr lang="en-US" sz="2400">
              <a:solidFill>
                <a:srgbClr val="002060"/>
              </a:solidFill>
              <a:cs typeface="Calibri"/>
            </a:endParaRPr>
          </a:p>
          <a:p>
            <a:endParaRPr lang="en-US">
              <a:solidFill>
                <a:srgbClr val="002060"/>
              </a:solidFill>
            </a:endParaRPr>
          </a:p>
          <a:p>
            <a:pPr marL="285750" indent="-285750">
              <a:buFont typeface="Arial" panose="020B0604020202020204" pitchFamily="34" charset="0"/>
              <a:buChar char="•"/>
            </a:pPr>
            <a:endParaRPr lang="en-US">
              <a:solidFill>
                <a:srgbClr val="002060"/>
              </a:solidFill>
            </a:endParaRPr>
          </a:p>
          <a:p>
            <a:pPr marL="285750" indent="-285750">
              <a:buFont typeface="Arial" panose="020B0604020202020204" pitchFamily="34" charset="0"/>
              <a:buChar char="•"/>
            </a:pPr>
            <a:endParaRPr lang="en-US">
              <a:solidFill>
                <a:srgbClr val="002060"/>
              </a:solidFill>
            </a:endParaRPr>
          </a:p>
        </p:txBody>
      </p:sp>
    </p:spTree>
    <p:extLst>
      <p:ext uri="{BB962C8B-B14F-4D97-AF65-F5344CB8AC3E}">
        <p14:creationId xmlns:p14="http://schemas.microsoft.com/office/powerpoint/2010/main" val="3819009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AF4E-4180-4F30-9E81-0E445B80E2C1}"/>
              </a:ext>
            </a:extLst>
          </p:cNvPr>
          <p:cNvSpPr>
            <a:spLocks noGrp="1"/>
          </p:cNvSpPr>
          <p:nvPr>
            <p:ph type="title"/>
          </p:nvPr>
        </p:nvSpPr>
        <p:spPr/>
        <p:txBody>
          <a:bodyPr/>
          <a:lstStyle/>
          <a:p>
            <a:r>
              <a:rPr lang="en-GB" b="1">
                <a:latin typeface="Calibri"/>
                <a:cs typeface="Calibri"/>
              </a:rPr>
              <a:t>Aims</a:t>
            </a:r>
            <a:endParaRPr lang="en-GB">
              <a:latin typeface="Calibri"/>
              <a:cs typeface="Calibri"/>
            </a:endParaRPr>
          </a:p>
        </p:txBody>
      </p:sp>
      <p:sp>
        <p:nvSpPr>
          <p:cNvPr id="3" name="Content Placeholder 2">
            <a:extLst>
              <a:ext uri="{FF2B5EF4-FFF2-40B4-BE49-F238E27FC236}">
                <a16:creationId xmlns:a16="http://schemas.microsoft.com/office/drawing/2014/main" id="{D9AE14CB-D13C-4C20-848A-D8239187F1A5}"/>
              </a:ext>
            </a:extLst>
          </p:cNvPr>
          <p:cNvSpPr>
            <a:spLocks noGrp="1"/>
          </p:cNvSpPr>
          <p:nvPr>
            <p:ph idx="1"/>
          </p:nvPr>
        </p:nvSpPr>
        <p:spPr/>
        <p:txBody>
          <a:bodyPr/>
          <a:lstStyle/>
          <a:p>
            <a:r>
              <a:rPr lang="en-GB">
                <a:solidFill>
                  <a:schemeClr val="accent1">
                    <a:lumMod val="50000"/>
                  </a:schemeClr>
                </a:solidFill>
              </a:rPr>
              <a:t>How we can support each other to give your child the best chance of success in Y10, and ultimately in Y11</a:t>
            </a:r>
          </a:p>
          <a:p>
            <a:r>
              <a:rPr lang="en-GB">
                <a:solidFill>
                  <a:schemeClr val="accent1">
                    <a:lumMod val="50000"/>
                  </a:schemeClr>
                </a:solidFill>
              </a:rPr>
              <a:t>What’s ahead – what’s involved in this really important, foundation KS4 year?</a:t>
            </a:r>
          </a:p>
          <a:p>
            <a:pPr marL="0" indent="0">
              <a:buNone/>
            </a:pPr>
            <a:endParaRPr lang="en-GB"/>
          </a:p>
        </p:txBody>
      </p:sp>
      <p:pic>
        <p:nvPicPr>
          <p:cNvPr id="4" name="Picture 3">
            <a:extLst>
              <a:ext uri="{FF2B5EF4-FFF2-40B4-BE49-F238E27FC236}">
                <a16:creationId xmlns:a16="http://schemas.microsoft.com/office/drawing/2014/main" id="{AE5B196D-3EC7-4628-8A13-A1DF3330F89F}"/>
              </a:ext>
            </a:extLst>
          </p:cNvPr>
          <p:cNvPicPr>
            <a:picLocks noChangeAspect="1"/>
          </p:cNvPicPr>
          <p:nvPr/>
        </p:nvPicPr>
        <p:blipFill>
          <a:blip r:embed="rId3"/>
          <a:stretch>
            <a:fillRect/>
          </a:stretch>
        </p:blipFill>
        <p:spPr>
          <a:xfrm>
            <a:off x="4560080" y="2875772"/>
            <a:ext cx="3071839" cy="3066570"/>
          </a:xfrm>
          <a:prstGeom prst="rect">
            <a:avLst/>
          </a:prstGeom>
        </p:spPr>
      </p:pic>
    </p:spTree>
    <p:extLst>
      <p:ext uri="{BB962C8B-B14F-4D97-AF65-F5344CB8AC3E}">
        <p14:creationId xmlns:p14="http://schemas.microsoft.com/office/powerpoint/2010/main" val="3700853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6D4D7-87E5-4CB9-9B5A-A6C032AC1684}"/>
              </a:ext>
            </a:extLst>
          </p:cNvPr>
          <p:cNvSpPr>
            <a:spLocks noGrp="1"/>
          </p:cNvSpPr>
          <p:nvPr>
            <p:ph type="title"/>
          </p:nvPr>
        </p:nvSpPr>
        <p:spPr/>
        <p:txBody>
          <a:bodyPr>
            <a:normAutofit/>
          </a:bodyPr>
          <a:lstStyle/>
          <a:p>
            <a:r>
              <a:rPr lang="en-GB" b="1">
                <a:solidFill>
                  <a:schemeClr val="accent1">
                    <a:lumMod val="50000"/>
                  </a:schemeClr>
                </a:solidFill>
                <a:latin typeface="Calibri"/>
                <a:cs typeface="Calibri"/>
              </a:rPr>
              <a:t>How else can you support your child?</a:t>
            </a:r>
          </a:p>
        </p:txBody>
      </p:sp>
      <p:pic>
        <p:nvPicPr>
          <p:cNvPr id="4" name="Content Placeholder 3">
            <a:extLst>
              <a:ext uri="{FF2B5EF4-FFF2-40B4-BE49-F238E27FC236}">
                <a16:creationId xmlns:a16="http://schemas.microsoft.com/office/drawing/2014/main" id="{33299459-AF05-4AF0-B446-3E39A43B837E}"/>
              </a:ext>
            </a:extLst>
          </p:cNvPr>
          <p:cNvPicPr>
            <a:picLocks noGrp="1" noChangeAspect="1"/>
          </p:cNvPicPr>
          <p:nvPr>
            <p:ph idx="1"/>
          </p:nvPr>
        </p:nvPicPr>
        <p:blipFill>
          <a:blip r:embed="rId3"/>
          <a:stretch>
            <a:fillRect/>
          </a:stretch>
        </p:blipFill>
        <p:spPr>
          <a:xfrm>
            <a:off x="685380" y="1425301"/>
            <a:ext cx="3523793" cy="2261812"/>
          </a:xfrm>
          <a:prstGeom prst="rect">
            <a:avLst/>
          </a:prstGeom>
        </p:spPr>
      </p:pic>
      <p:pic>
        <p:nvPicPr>
          <p:cNvPr id="5" name="Picture 4">
            <a:extLst>
              <a:ext uri="{FF2B5EF4-FFF2-40B4-BE49-F238E27FC236}">
                <a16:creationId xmlns:a16="http://schemas.microsoft.com/office/drawing/2014/main" id="{1FF6E129-ABDA-4708-B4BE-6831CBCFD5D4}"/>
              </a:ext>
            </a:extLst>
          </p:cNvPr>
          <p:cNvPicPr>
            <a:picLocks noChangeAspect="1"/>
          </p:cNvPicPr>
          <p:nvPr/>
        </p:nvPicPr>
        <p:blipFill>
          <a:blip r:embed="rId4"/>
          <a:stretch>
            <a:fillRect/>
          </a:stretch>
        </p:blipFill>
        <p:spPr>
          <a:xfrm>
            <a:off x="4312719" y="1425301"/>
            <a:ext cx="3670110" cy="2298391"/>
          </a:xfrm>
          <a:prstGeom prst="rect">
            <a:avLst/>
          </a:prstGeom>
        </p:spPr>
      </p:pic>
      <p:pic>
        <p:nvPicPr>
          <p:cNvPr id="6" name="Picture 5">
            <a:extLst>
              <a:ext uri="{FF2B5EF4-FFF2-40B4-BE49-F238E27FC236}">
                <a16:creationId xmlns:a16="http://schemas.microsoft.com/office/drawing/2014/main" id="{8E5AAD39-AA01-4476-A9C6-6F3B006ADFD2}"/>
              </a:ext>
            </a:extLst>
          </p:cNvPr>
          <p:cNvPicPr>
            <a:picLocks noChangeAspect="1"/>
          </p:cNvPicPr>
          <p:nvPr/>
        </p:nvPicPr>
        <p:blipFill>
          <a:blip r:embed="rId5"/>
          <a:stretch>
            <a:fillRect/>
          </a:stretch>
        </p:blipFill>
        <p:spPr>
          <a:xfrm>
            <a:off x="8197760" y="1443590"/>
            <a:ext cx="3395766" cy="2280102"/>
          </a:xfrm>
          <a:prstGeom prst="rect">
            <a:avLst/>
          </a:prstGeom>
        </p:spPr>
      </p:pic>
      <p:sp>
        <p:nvSpPr>
          <p:cNvPr id="7" name="Rectangle 6">
            <a:extLst>
              <a:ext uri="{FF2B5EF4-FFF2-40B4-BE49-F238E27FC236}">
                <a16:creationId xmlns:a16="http://schemas.microsoft.com/office/drawing/2014/main" id="{6FF8FFA4-BF5F-4C25-9A1F-3BA17EF75A39}"/>
              </a:ext>
            </a:extLst>
          </p:cNvPr>
          <p:cNvSpPr/>
          <p:nvPr/>
        </p:nvSpPr>
        <p:spPr>
          <a:xfrm>
            <a:off x="597764" y="3864124"/>
            <a:ext cx="6096000" cy="1569660"/>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1" u="none" strike="noStrike" kern="0" cap="none" spc="0" normalizeH="0" baseline="0" noProof="0">
                <a:ln>
                  <a:noFill/>
                </a:ln>
                <a:solidFill>
                  <a:srgbClr val="002060"/>
                </a:solidFill>
                <a:effectLst/>
                <a:uLnTx/>
                <a:uFillTx/>
              </a:rPr>
              <a:t>Patience, Love</a:t>
            </a:r>
            <a:r>
              <a:rPr lang="en-GB" sz="3200" b="1" i="1" kern="0">
                <a:solidFill>
                  <a:srgbClr val="002060"/>
                </a:solidFill>
              </a:rPr>
              <a:t>, </a:t>
            </a:r>
            <a:r>
              <a:rPr kumimoji="0" lang="en-GB" sz="3200" b="1" i="1" u="none" strike="noStrike" kern="0" cap="none" spc="0" normalizeH="0" baseline="0" noProof="0">
                <a:ln>
                  <a:noFill/>
                </a:ln>
                <a:solidFill>
                  <a:srgbClr val="002060"/>
                </a:solidFill>
                <a:effectLst/>
                <a:uLnTx/>
                <a:uFillTx/>
              </a:rPr>
              <a:t>Care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i="1" u="none" strike="noStrike" kern="0" cap="none" spc="0" normalizeH="0" baseline="0" noProof="0">
                <a:ln>
                  <a:noFill/>
                </a:ln>
                <a:solidFill>
                  <a:srgbClr val="002060"/>
                </a:solidFill>
                <a:effectLst/>
                <a:uLnTx/>
                <a:uFillTx/>
              </a:rPr>
              <a:t>Support, Guidance, Organisation</a:t>
            </a:r>
          </a:p>
          <a:p>
            <a:pPr marL="0" marR="0" lvl="0" indent="0" defTabSz="914400" eaLnBrk="1" fontAlgn="auto" latinLnBrk="0" hangingPunct="1">
              <a:lnSpc>
                <a:spcPct val="100000"/>
              </a:lnSpc>
              <a:spcBef>
                <a:spcPts val="0"/>
              </a:spcBef>
              <a:spcAft>
                <a:spcPts val="0"/>
              </a:spcAft>
              <a:buClrTx/>
              <a:buSzTx/>
              <a:buFontTx/>
              <a:buNone/>
              <a:tabLst/>
              <a:defRPr/>
            </a:pPr>
            <a:r>
              <a:rPr lang="en-GB" sz="3200" b="1" i="1" kern="0">
                <a:solidFill>
                  <a:srgbClr val="002060"/>
                </a:solidFill>
              </a:rPr>
              <a:t>Independent Study</a:t>
            </a:r>
            <a:endParaRPr kumimoji="0" lang="en-GB" sz="3200" b="1" i="1" u="none" strike="noStrike" kern="0" cap="none" spc="0" normalizeH="0" baseline="0" noProof="0">
              <a:ln>
                <a:noFill/>
              </a:ln>
              <a:solidFill>
                <a:srgbClr val="002060"/>
              </a:solidFill>
              <a:effectLst/>
              <a:uLnTx/>
              <a:uFillTx/>
            </a:endParaRPr>
          </a:p>
        </p:txBody>
      </p:sp>
    </p:spTree>
    <p:extLst>
      <p:ext uri="{BB962C8B-B14F-4D97-AF65-F5344CB8AC3E}">
        <p14:creationId xmlns:p14="http://schemas.microsoft.com/office/powerpoint/2010/main" val="2592867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B92A-511B-4C87-B260-D9F2CA29742B}"/>
              </a:ext>
            </a:extLst>
          </p:cNvPr>
          <p:cNvSpPr>
            <a:spLocks noGrp="1"/>
          </p:cNvSpPr>
          <p:nvPr>
            <p:ph type="title"/>
          </p:nvPr>
        </p:nvSpPr>
        <p:spPr/>
        <p:txBody>
          <a:bodyPr/>
          <a:lstStyle/>
          <a:p>
            <a:r>
              <a:rPr lang="en-GB" b="1">
                <a:latin typeface="Calibri"/>
                <a:cs typeface="Calibri Light"/>
              </a:rPr>
              <a:t>Year 10 homework / revision</a:t>
            </a:r>
            <a:endParaRPr lang="en-GB">
              <a:latin typeface="Calibri"/>
              <a:cs typeface="Calibri"/>
            </a:endParaRPr>
          </a:p>
        </p:txBody>
      </p:sp>
      <p:sp>
        <p:nvSpPr>
          <p:cNvPr id="3" name="Content Placeholder 2">
            <a:extLst>
              <a:ext uri="{FF2B5EF4-FFF2-40B4-BE49-F238E27FC236}">
                <a16:creationId xmlns:a16="http://schemas.microsoft.com/office/drawing/2014/main" id="{11207FE2-8560-47E4-A394-6370732F9D94}"/>
              </a:ext>
            </a:extLst>
          </p:cNvPr>
          <p:cNvSpPr>
            <a:spLocks noGrp="1"/>
          </p:cNvSpPr>
          <p:nvPr>
            <p:ph idx="1"/>
          </p:nvPr>
        </p:nvSpPr>
        <p:spPr>
          <a:xfrm>
            <a:off x="376561" y="1470420"/>
            <a:ext cx="8048348" cy="4788337"/>
          </a:xfrm>
        </p:spPr>
        <p:txBody>
          <a:bodyPr>
            <a:normAutofit lnSpcReduction="10000"/>
          </a:bodyPr>
          <a:lstStyle/>
          <a:p>
            <a:pPr marL="0" indent="0">
              <a:buNone/>
            </a:pPr>
            <a:r>
              <a:rPr lang="en-GB">
                <a:solidFill>
                  <a:srgbClr val="00B050"/>
                </a:solidFill>
              </a:rPr>
              <a:t>Purpose:</a:t>
            </a:r>
            <a:r>
              <a:rPr lang="en-GB"/>
              <a:t> Help students </a:t>
            </a:r>
            <a:r>
              <a:rPr lang="en-GB" b="1"/>
              <a:t>know</a:t>
            </a:r>
            <a:r>
              <a:rPr lang="en-GB"/>
              <a:t> </a:t>
            </a:r>
            <a:r>
              <a:rPr lang="en-GB" b="1"/>
              <a:t>more</a:t>
            </a:r>
            <a:r>
              <a:rPr lang="en-GB"/>
              <a:t>, </a:t>
            </a:r>
            <a:r>
              <a:rPr lang="en-GB" b="1"/>
              <a:t>remember</a:t>
            </a:r>
            <a:r>
              <a:rPr lang="en-GB"/>
              <a:t> </a:t>
            </a:r>
            <a:r>
              <a:rPr lang="en-GB" b="1"/>
              <a:t>more</a:t>
            </a:r>
            <a:r>
              <a:rPr lang="en-GB"/>
              <a:t> and be </a:t>
            </a:r>
            <a:r>
              <a:rPr lang="en-GB" b="1"/>
              <a:t>able</a:t>
            </a:r>
            <a:r>
              <a:rPr lang="en-GB"/>
              <a:t> </a:t>
            </a:r>
            <a:r>
              <a:rPr lang="en-GB" b="1"/>
              <a:t>to</a:t>
            </a:r>
            <a:r>
              <a:rPr lang="en-GB"/>
              <a:t> </a:t>
            </a:r>
            <a:r>
              <a:rPr lang="en-GB" b="1"/>
              <a:t>do</a:t>
            </a:r>
            <a:r>
              <a:rPr lang="en-GB"/>
              <a:t> </a:t>
            </a:r>
            <a:r>
              <a:rPr lang="en-GB" b="1"/>
              <a:t>more</a:t>
            </a:r>
            <a:r>
              <a:rPr lang="en-GB"/>
              <a:t>.</a:t>
            </a:r>
          </a:p>
          <a:p>
            <a:pPr>
              <a:buFont typeface="Wingdings" panose="05000000000000000000" pitchFamily="2" charset="2"/>
              <a:buChar char="ü"/>
            </a:pPr>
            <a:endParaRPr lang="en-GB" b="1"/>
          </a:p>
          <a:p>
            <a:pPr>
              <a:buFont typeface="Wingdings" panose="05000000000000000000" pitchFamily="2" charset="2"/>
              <a:buChar char="ü"/>
            </a:pPr>
            <a:r>
              <a:rPr lang="en-GB"/>
              <a:t>This </a:t>
            </a:r>
            <a:r>
              <a:rPr lang="en-GB" b="1"/>
              <a:t>makes lessons easier, tests easier, and exams easier</a:t>
            </a:r>
            <a:r>
              <a:rPr lang="en-GB"/>
              <a:t>.</a:t>
            </a:r>
          </a:p>
          <a:p>
            <a:pPr>
              <a:buFont typeface="Wingdings" panose="05000000000000000000" pitchFamily="2" charset="2"/>
              <a:buChar char="ü"/>
            </a:pPr>
            <a:endParaRPr lang="en-GB"/>
          </a:p>
          <a:p>
            <a:pPr>
              <a:buFont typeface="Wingdings" panose="05000000000000000000" pitchFamily="2" charset="2"/>
              <a:buChar char="ü"/>
            </a:pPr>
            <a:r>
              <a:rPr lang="en-GB"/>
              <a:t>Helps students </a:t>
            </a:r>
            <a:r>
              <a:rPr lang="en-GB" b="1"/>
              <a:t>achieve higher, reach their potential</a:t>
            </a:r>
            <a:r>
              <a:rPr lang="en-GB"/>
              <a:t> and </a:t>
            </a:r>
            <a:r>
              <a:rPr lang="en-GB" b="1"/>
              <a:t>access their college courses</a:t>
            </a:r>
            <a:r>
              <a:rPr lang="en-GB"/>
              <a:t>.</a:t>
            </a:r>
          </a:p>
          <a:p>
            <a:pPr>
              <a:buFont typeface="Wingdings" panose="05000000000000000000" pitchFamily="2" charset="2"/>
              <a:buChar char="ü"/>
            </a:pPr>
            <a:endParaRPr lang="en-GB" b="1"/>
          </a:p>
          <a:p>
            <a:pPr>
              <a:buFont typeface="Wingdings" panose="05000000000000000000" pitchFamily="2" charset="2"/>
              <a:buChar char="ü"/>
            </a:pPr>
            <a:r>
              <a:rPr lang="en-GB"/>
              <a:t>Supports them to become </a:t>
            </a:r>
            <a:r>
              <a:rPr lang="en-GB" b="1"/>
              <a:t>independent </a:t>
            </a:r>
            <a:r>
              <a:rPr lang="en-GB"/>
              <a:t>and </a:t>
            </a:r>
            <a:r>
              <a:rPr lang="en-GB" b="1"/>
              <a:t>resilient</a:t>
            </a:r>
            <a:r>
              <a:rPr lang="en-GB"/>
              <a:t>.</a:t>
            </a:r>
          </a:p>
        </p:txBody>
      </p:sp>
      <p:pic>
        <p:nvPicPr>
          <p:cNvPr id="5" name="Picture 4" descr="SEHR45 - Grade 9-1 GCSE Combined Science: Edexcel Revision Guide with Online Edition - Higher">
            <a:extLst>
              <a:ext uri="{FF2B5EF4-FFF2-40B4-BE49-F238E27FC236}">
                <a16:creationId xmlns:a16="http://schemas.microsoft.com/office/drawing/2014/main" id="{A04AA3ED-718F-426F-96FF-C381860D1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7533" y="1470420"/>
            <a:ext cx="1606703" cy="22734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E8F4DD6-A533-493A-847B-F62F6411BDE7}"/>
              </a:ext>
            </a:extLst>
          </p:cNvPr>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005487" y="3715262"/>
            <a:ext cx="2657081" cy="26570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835032D-D81F-48B9-877F-64DA6657EC77}"/>
              </a:ext>
            </a:extLst>
          </p:cNvPr>
          <p:cNvPicPr>
            <a:picLocks noChangeAspect="1"/>
          </p:cNvPicPr>
          <p:nvPr/>
        </p:nvPicPr>
        <p:blipFill>
          <a:blip r:embed="rId5"/>
          <a:stretch>
            <a:fillRect/>
          </a:stretch>
        </p:blipFill>
        <p:spPr>
          <a:xfrm>
            <a:off x="10334027" y="1470420"/>
            <a:ext cx="1604114" cy="22734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3578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wipe(left)">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FEF3F-22CA-4432-82C0-173AF5EF6455}"/>
              </a:ext>
            </a:extLst>
          </p:cNvPr>
          <p:cNvSpPr>
            <a:spLocks noGrp="1"/>
          </p:cNvSpPr>
          <p:nvPr>
            <p:ph type="title"/>
          </p:nvPr>
        </p:nvSpPr>
        <p:spPr/>
        <p:txBody>
          <a:bodyPr/>
          <a:lstStyle/>
          <a:p>
            <a:r>
              <a:rPr lang="en-GB" b="1">
                <a:latin typeface="Calibri"/>
                <a:cs typeface="Calibri Light"/>
              </a:rPr>
              <a:t>Year 10 homework / revision</a:t>
            </a:r>
            <a:endParaRPr lang="en-GB">
              <a:latin typeface="Calibri"/>
              <a:cs typeface="Calibri"/>
            </a:endParaRPr>
          </a:p>
        </p:txBody>
      </p:sp>
      <p:sp>
        <p:nvSpPr>
          <p:cNvPr id="7" name="Content Placeholder 9">
            <a:extLst>
              <a:ext uri="{FF2B5EF4-FFF2-40B4-BE49-F238E27FC236}">
                <a16:creationId xmlns:a16="http://schemas.microsoft.com/office/drawing/2014/main" id="{A2A24D6E-BB69-485C-B366-8C324289713F}"/>
              </a:ext>
            </a:extLst>
          </p:cNvPr>
          <p:cNvSpPr>
            <a:spLocks noGrp="1"/>
          </p:cNvSpPr>
          <p:nvPr>
            <p:ph idx="1"/>
          </p:nvPr>
        </p:nvSpPr>
        <p:spPr>
          <a:xfrm>
            <a:off x="355600" y="1470421"/>
            <a:ext cx="8271933" cy="4838913"/>
          </a:xfrm>
        </p:spPr>
        <p:txBody>
          <a:bodyPr>
            <a:normAutofit/>
          </a:bodyPr>
          <a:lstStyle/>
          <a:p>
            <a:pPr marL="0" indent="0">
              <a:buNone/>
            </a:pPr>
            <a:r>
              <a:rPr lang="en-GB" sz="3200">
                <a:solidFill>
                  <a:srgbClr val="00B050"/>
                </a:solidFill>
              </a:rPr>
              <a:t>Purpose:</a:t>
            </a:r>
            <a:r>
              <a:rPr lang="en-GB" sz="3200"/>
              <a:t> Help students </a:t>
            </a:r>
            <a:r>
              <a:rPr lang="en-GB" sz="3200" b="1"/>
              <a:t>know</a:t>
            </a:r>
            <a:r>
              <a:rPr lang="en-GB" sz="3200"/>
              <a:t> </a:t>
            </a:r>
            <a:r>
              <a:rPr lang="en-GB" sz="3200" b="1"/>
              <a:t>more</a:t>
            </a:r>
            <a:r>
              <a:rPr lang="en-GB" sz="3200"/>
              <a:t>, </a:t>
            </a:r>
            <a:r>
              <a:rPr lang="en-GB" sz="3200" b="1"/>
              <a:t>remember</a:t>
            </a:r>
            <a:r>
              <a:rPr lang="en-GB" sz="3200"/>
              <a:t> </a:t>
            </a:r>
            <a:r>
              <a:rPr lang="en-GB" sz="3200" b="1"/>
              <a:t>more</a:t>
            </a:r>
            <a:r>
              <a:rPr lang="en-GB" sz="3200"/>
              <a:t> and be </a:t>
            </a:r>
            <a:r>
              <a:rPr lang="en-GB" sz="3200" b="1"/>
              <a:t>able</a:t>
            </a:r>
            <a:r>
              <a:rPr lang="en-GB" sz="3200"/>
              <a:t> </a:t>
            </a:r>
            <a:r>
              <a:rPr lang="en-GB" sz="3200" b="1"/>
              <a:t>to</a:t>
            </a:r>
            <a:r>
              <a:rPr lang="en-GB" sz="3200"/>
              <a:t> </a:t>
            </a:r>
            <a:r>
              <a:rPr lang="en-GB" sz="3200" b="1"/>
              <a:t>do</a:t>
            </a:r>
            <a:r>
              <a:rPr lang="en-GB" sz="3200"/>
              <a:t> </a:t>
            </a:r>
            <a:r>
              <a:rPr lang="en-GB" sz="3200" b="1"/>
              <a:t>more</a:t>
            </a:r>
            <a:r>
              <a:rPr lang="en-GB" sz="3200"/>
              <a:t>.</a:t>
            </a:r>
          </a:p>
          <a:p>
            <a:pPr>
              <a:buFontTx/>
              <a:buChar char="-"/>
            </a:pPr>
            <a:endParaRPr lang="en-GB" sz="3200"/>
          </a:p>
          <a:p>
            <a:pPr>
              <a:buFontTx/>
              <a:buChar char="-"/>
            </a:pPr>
            <a:r>
              <a:rPr lang="en-GB" sz="3200" b="1"/>
              <a:t>Revision guides </a:t>
            </a:r>
            <a:r>
              <a:rPr lang="en-GB" sz="3200"/>
              <a:t>and </a:t>
            </a:r>
            <a:r>
              <a:rPr lang="en-GB" sz="3200" b="1"/>
              <a:t>knowledge organisers </a:t>
            </a:r>
            <a:r>
              <a:rPr lang="en-GB" sz="3200"/>
              <a:t>provide the knowledge.</a:t>
            </a:r>
          </a:p>
          <a:p>
            <a:pPr>
              <a:buFontTx/>
              <a:buChar char="-"/>
            </a:pPr>
            <a:endParaRPr lang="en-GB" sz="3200"/>
          </a:p>
          <a:p>
            <a:pPr>
              <a:buFontTx/>
              <a:buChar char="-"/>
            </a:pPr>
            <a:r>
              <a:rPr lang="en-GB" sz="3200" b="1"/>
              <a:t>Homework booklets </a:t>
            </a:r>
            <a:r>
              <a:rPr lang="en-GB" sz="3200"/>
              <a:t>provide the </a:t>
            </a:r>
            <a:r>
              <a:rPr lang="en-GB" sz="3200" b="1"/>
              <a:t>questions </a:t>
            </a:r>
            <a:r>
              <a:rPr lang="en-GB" sz="3200"/>
              <a:t>and </a:t>
            </a:r>
            <a:r>
              <a:rPr lang="en-GB" sz="3200" b="1"/>
              <a:t>space to write answers.</a:t>
            </a:r>
            <a:endParaRPr lang="en-GB" sz="3200"/>
          </a:p>
        </p:txBody>
      </p:sp>
      <p:pic>
        <p:nvPicPr>
          <p:cNvPr id="8" name="Picture 4" descr="SEHR45 - Grade 9-1 GCSE Combined Science: Edexcel Revision Guide with Online Edition - Higher">
            <a:extLst>
              <a:ext uri="{FF2B5EF4-FFF2-40B4-BE49-F238E27FC236}">
                <a16:creationId xmlns:a16="http://schemas.microsoft.com/office/drawing/2014/main" id="{E63A8FC6-204E-4CB4-AAB1-76FCF4982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7533" y="1470420"/>
            <a:ext cx="1606703" cy="22734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C32182B-2D86-45F9-9286-480484154F8A}"/>
              </a:ext>
            </a:extLst>
          </p:cNvPr>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005487" y="3715262"/>
            <a:ext cx="2657081" cy="26570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2D717F6-27FA-4495-9653-A60E30AEC45F}"/>
              </a:ext>
            </a:extLst>
          </p:cNvPr>
          <p:cNvPicPr>
            <a:picLocks noChangeAspect="1"/>
          </p:cNvPicPr>
          <p:nvPr/>
        </p:nvPicPr>
        <p:blipFill>
          <a:blip r:embed="rId5"/>
          <a:stretch>
            <a:fillRect/>
          </a:stretch>
        </p:blipFill>
        <p:spPr>
          <a:xfrm>
            <a:off x="10334027" y="1470420"/>
            <a:ext cx="1604114" cy="22734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5780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wipe(left)">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wipe(left)">
                                      <p:cBhvr>
                                        <p:cTn id="1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8ADC-7F8F-703B-FFA8-5A7C22DD2A6D}"/>
              </a:ext>
            </a:extLst>
          </p:cNvPr>
          <p:cNvSpPr>
            <a:spLocks noGrp="1"/>
          </p:cNvSpPr>
          <p:nvPr>
            <p:ph type="title"/>
          </p:nvPr>
        </p:nvSpPr>
        <p:spPr/>
        <p:txBody>
          <a:bodyPr>
            <a:noAutofit/>
          </a:bodyPr>
          <a:lstStyle/>
          <a:p>
            <a:r>
              <a:rPr lang="en-GB" b="1">
                <a:latin typeface="Calibri"/>
                <a:cs typeface="Calibri Light"/>
              </a:rPr>
              <a:t>Year 10 homework / revision</a:t>
            </a:r>
            <a:endParaRPr lang="en-US" b="1">
              <a:latin typeface="Calibri"/>
              <a:cs typeface="Calibri Light"/>
            </a:endParaRPr>
          </a:p>
        </p:txBody>
      </p:sp>
      <p:pic>
        <p:nvPicPr>
          <p:cNvPr id="13" name="Picture 12">
            <a:extLst>
              <a:ext uri="{FF2B5EF4-FFF2-40B4-BE49-F238E27FC236}">
                <a16:creationId xmlns:a16="http://schemas.microsoft.com/office/drawing/2014/main" id="{CDAC1329-6E7F-C673-89D2-27F37EAE2C9D}"/>
              </a:ext>
            </a:extLst>
          </p:cNvPr>
          <p:cNvPicPr>
            <a:picLocks noChangeAspect="1"/>
          </p:cNvPicPr>
          <p:nvPr/>
        </p:nvPicPr>
        <p:blipFill>
          <a:blip r:embed="rId3"/>
          <a:stretch>
            <a:fillRect/>
          </a:stretch>
        </p:blipFill>
        <p:spPr>
          <a:xfrm>
            <a:off x="359343" y="1486424"/>
            <a:ext cx="2060985" cy="2921001"/>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998D3879-8221-92D8-FDE6-AA5C53DFF45E}"/>
              </a:ext>
            </a:extLst>
          </p:cNvPr>
          <p:cNvPicPr>
            <a:picLocks noChangeAspect="1"/>
          </p:cNvPicPr>
          <p:nvPr/>
        </p:nvPicPr>
        <p:blipFill>
          <a:blip r:embed="rId4"/>
          <a:stretch>
            <a:fillRect/>
          </a:stretch>
        </p:blipFill>
        <p:spPr>
          <a:xfrm>
            <a:off x="2716299" y="1473987"/>
            <a:ext cx="2014394" cy="2921001"/>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9A492612-BA68-1119-8ADB-ADCCB9BE007F}"/>
              </a:ext>
            </a:extLst>
          </p:cNvPr>
          <p:cNvPicPr>
            <a:picLocks noChangeAspect="1"/>
          </p:cNvPicPr>
          <p:nvPr/>
        </p:nvPicPr>
        <p:blipFill>
          <a:blip r:embed="rId5"/>
          <a:stretch>
            <a:fillRect/>
          </a:stretch>
        </p:blipFill>
        <p:spPr>
          <a:xfrm>
            <a:off x="7359861" y="1473462"/>
            <a:ext cx="2097738" cy="2921001"/>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4C903371-9DB0-4FA4-669A-C7EA98627CB1}"/>
              </a:ext>
            </a:extLst>
          </p:cNvPr>
          <p:cNvPicPr>
            <a:picLocks noChangeAspect="1"/>
          </p:cNvPicPr>
          <p:nvPr/>
        </p:nvPicPr>
        <p:blipFill>
          <a:blip r:embed="rId6"/>
          <a:stretch>
            <a:fillRect/>
          </a:stretch>
        </p:blipFill>
        <p:spPr>
          <a:xfrm>
            <a:off x="9753571" y="1473462"/>
            <a:ext cx="2033950" cy="2920476"/>
          </a:xfrm>
          <a:prstGeom prst="rect">
            <a:avLst/>
          </a:prstGeom>
          <a:ln>
            <a:noFill/>
          </a:ln>
          <a:effectLst>
            <a:outerShdw blurRad="190500" algn="tl" rotWithShape="0">
              <a:srgbClr val="000000">
                <a:alpha val="70000"/>
              </a:srgbClr>
            </a:outerShdw>
          </a:effectLst>
        </p:spPr>
      </p:pic>
      <p:pic>
        <p:nvPicPr>
          <p:cNvPr id="7" name="Picture 6" descr="A red cover with white text&#10;&#10;Description automatically generated with low confidence">
            <a:extLst>
              <a:ext uri="{FF2B5EF4-FFF2-40B4-BE49-F238E27FC236}">
                <a16:creationId xmlns:a16="http://schemas.microsoft.com/office/drawing/2014/main" id="{BDA88E70-5F79-DB43-25C7-61798D4CC9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96553" y="2714189"/>
            <a:ext cx="1024354" cy="1448871"/>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989C8B82-3E87-A6DA-143F-B79E544F6AB4}"/>
              </a:ext>
            </a:extLst>
          </p:cNvPr>
          <p:cNvPicPr>
            <a:picLocks noChangeAspect="1"/>
          </p:cNvPicPr>
          <p:nvPr/>
        </p:nvPicPr>
        <p:blipFill>
          <a:blip r:embed="rId8"/>
          <a:stretch>
            <a:fillRect/>
          </a:stretch>
        </p:blipFill>
        <p:spPr>
          <a:xfrm>
            <a:off x="5049496" y="1473462"/>
            <a:ext cx="2073357" cy="2933963"/>
          </a:xfrm>
          <a:prstGeom prst="rect">
            <a:avLst/>
          </a:prstGeom>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96F30877-1C11-D34F-3848-935767FBF0EE}"/>
              </a:ext>
            </a:extLst>
          </p:cNvPr>
          <p:cNvSpPr/>
          <p:nvPr/>
        </p:nvSpPr>
        <p:spPr>
          <a:xfrm>
            <a:off x="530793" y="4811916"/>
            <a:ext cx="4924752" cy="1323439"/>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en-US" sz="4000">
                <a:solidFill>
                  <a:srgbClr val="002060"/>
                </a:solidFill>
              </a:rPr>
              <a:t>Tried, tested and PROVEN TO WORK</a:t>
            </a:r>
          </a:p>
        </p:txBody>
      </p:sp>
      <p:sp>
        <p:nvSpPr>
          <p:cNvPr id="6" name="Rectangle 5">
            <a:extLst>
              <a:ext uri="{FF2B5EF4-FFF2-40B4-BE49-F238E27FC236}">
                <a16:creationId xmlns:a16="http://schemas.microsoft.com/office/drawing/2014/main" id="{2AC82BED-5477-2403-ABE5-F07926BCFF21}"/>
              </a:ext>
            </a:extLst>
          </p:cNvPr>
          <p:cNvSpPr/>
          <p:nvPr/>
        </p:nvSpPr>
        <p:spPr>
          <a:xfrm>
            <a:off x="5892799" y="4811916"/>
            <a:ext cx="5894721" cy="1323439"/>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lIns="91440" tIns="45720" rIns="91440" bIns="45720" anchor="t">
            <a:spAutoFit/>
          </a:bodyPr>
          <a:lstStyle/>
          <a:p>
            <a:pPr algn="ctr"/>
            <a:r>
              <a:rPr lang="en-US" sz="4000">
                <a:solidFill>
                  <a:srgbClr val="002060"/>
                </a:solidFill>
              </a:rPr>
              <a:t>Students will use revision guides in Year 11 too</a:t>
            </a:r>
          </a:p>
        </p:txBody>
      </p:sp>
    </p:spTree>
    <p:extLst>
      <p:ext uri="{BB962C8B-B14F-4D97-AF65-F5344CB8AC3E}">
        <p14:creationId xmlns:p14="http://schemas.microsoft.com/office/powerpoint/2010/main" val="6178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8725-F129-49CF-9255-6ADF8181A928}"/>
              </a:ext>
            </a:extLst>
          </p:cNvPr>
          <p:cNvSpPr>
            <a:spLocks noGrp="1"/>
          </p:cNvSpPr>
          <p:nvPr>
            <p:ph type="title"/>
          </p:nvPr>
        </p:nvSpPr>
        <p:spPr/>
        <p:txBody>
          <a:bodyPr/>
          <a:lstStyle/>
          <a:p>
            <a:r>
              <a:rPr lang="en-GB" dirty="0"/>
              <a:t>2024 Results by Homework </a:t>
            </a:r>
          </a:p>
        </p:txBody>
      </p:sp>
      <p:sp>
        <p:nvSpPr>
          <p:cNvPr id="3" name="Content Placeholder 2">
            <a:extLst>
              <a:ext uri="{FF2B5EF4-FFF2-40B4-BE49-F238E27FC236}">
                <a16:creationId xmlns:a16="http://schemas.microsoft.com/office/drawing/2014/main" id="{0DEC50F6-8F91-4629-B974-7AFE29A449B9}"/>
              </a:ext>
            </a:extLst>
          </p:cNvPr>
          <p:cNvSpPr>
            <a:spLocks noGrp="1"/>
          </p:cNvSpPr>
          <p:nvPr>
            <p:ph idx="1"/>
          </p:nvPr>
        </p:nvSpPr>
        <p:spPr/>
        <p:txBody>
          <a:bodyPr/>
          <a:lstStyle/>
          <a:p>
            <a:pPr marL="0" indent="0">
              <a:buNone/>
            </a:pPr>
            <a:r>
              <a:rPr lang="en-GB" dirty="0"/>
              <a:t>The following table shows the link between homework and the average grade for our 2024 leavers:</a:t>
            </a:r>
          </a:p>
          <a:p>
            <a:pPr marL="0" indent="0">
              <a:buNone/>
            </a:pPr>
            <a:endParaRPr lang="en-GB" dirty="0"/>
          </a:p>
          <a:p>
            <a:pPr marL="0" indent="0">
              <a:buNone/>
            </a:pPr>
            <a:endParaRPr lang="en-GB" dirty="0"/>
          </a:p>
        </p:txBody>
      </p:sp>
      <p:graphicFrame>
        <p:nvGraphicFramePr>
          <p:cNvPr id="4" name="Table 3">
            <a:extLst>
              <a:ext uri="{FF2B5EF4-FFF2-40B4-BE49-F238E27FC236}">
                <a16:creationId xmlns:a16="http://schemas.microsoft.com/office/drawing/2014/main" id="{F72C3BB1-90E3-4505-8D09-B6A2AA393C79}"/>
              </a:ext>
            </a:extLst>
          </p:cNvPr>
          <p:cNvGraphicFramePr>
            <a:graphicFrameLocks noGrp="1"/>
          </p:cNvGraphicFramePr>
          <p:nvPr>
            <p:extLst/>
          </p:nvPr>
        </p:nvGraphicFramePr>
        <p:xfrm>
          <a:off x="905522" y="2456541"/>
          <a:ext cx="10120544" cy="3074249"/>
        </p:xfrm>
        <a:graphic>
          <a:graphicData uri="http://schemas.openxmlformats.org/drawingml/2006/table">
            <a:tbl>
              <a:tblPr firstRow="1" firstCol="1" bandRow="1"/>
              <a:tblGrid>
                <a:gridCol w="6463627">
                  <a:extLst>
                    <a:ext uri="{9D8B030D-6E8A-4147-A177-3AD203B41FA5}">
                      <a16:colId xmlns:a16="http://schemas.microsoft.com/office/drawing/2014/main" val="2714533490"/>
                    </a:ext>
                  </a:extLst>
                </a:gridCol>
                <a:gridCol w="3656917">
                  <a:extLst>
                    <a:ext uri="{9D8B030D-6E8A-4147-A177-3AD203B41FA5}">
                      <a16:colId xmlns:a16="http://schemas.microsoft.com/office/drawing/2014/main" val="475344220"/>
                    </a:ext>
                  </a:extLst>
                </a:gridCol>
              </a:tblGrid>
              <a:tr h="604362">
                <a:tc>
                  <a:txBody>
                    <a:bodyPr/>
                    <a:lstStyle/>
                    <a:p>
                      <a:pPr algn="ctr">
                        <a:lnSpc>
                          <a:spcPct val="107000"/>
                        </a:lnSpc>
                        <a:spcAft>
                          <a:spcPts val="0"/>
                        </a:spcAft>
                      </a:pP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Homework Groups</a:t>
                      </a:r>
                      <a:endParaRPr lang="en-GB"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Average grade</a:t>
                      </a:r>
                      <a:endParaRPr lang="en-GB" sz="20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2695348"/>
                  </a:ext>
                </a:extLst>
              </a:tr>
              <a:tr h="610915">
                <a:tc>
                  <a:txBody>
                    <a:bodyPr/>
                    <a:lstStyle/>
                    <a:p>
                      <a:pPr>
                        <a:lnSpc>
                          <a:spcPct val="107000"/>
                        </a:lnSpc>
                        <a:spcAft>
                          <a:spcPts val="0"/>
                        </a:spcAft>
                      </a:pPr>
                      <a:r>
                        <a:rPr lang="en-GB"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Students mainly with homework scores of 4 and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5.90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8863622"/>
                  </a:ext>
                </a:extLst>
              </a:tr>
              <a:tr h="637142">
                <a:tc>
                  <a:txBody>
                    <a:bodyPr/>
                    <a:lstStyle/>
                    <a:p>
                      <a:pPr>
                        <a:lnSpc>
                          <a:spcPct val="107000"/>
                        </a:lnSpc>
                        <a:spcAft>
                          <a:spcPts val="0"/>
                        </a:spcAft>
                      </a:pPr>
                      <a:r>
                        <a:rPr lang="en-GB"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Students mainly with homework scores of 3 with some 4s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4.25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4722062"/>
                  </a:ext>
                </a:extLst>
              </a:tr>
              <a:tr h="610915">
                <a:tc>
                  <a:txBody>
                    <a:bodyPr/>
                    <a:lstStyle/>
                    <a:p>
                      <a:pPr>
                        <a:lnSpc>
                          <a:spcPct val="107000"/>
                        </a:lnSpc>
                        <a:spcAft>
                          <a:spcPts val="0"/>
                        </a:spcAft>
                      </a:pPr>
                      <a:r>
                        <a:rPr lang="en-GB"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Students mainly with homework scores of 3s and 2s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6733569"/>
                  </a:ext>
                </a:extLst>
              </a:tr>
              <a:tr h="610915">
                <a:tc>
                  <a:txBody>
                    <a:bodyPr/>
                    <a:lstStyle/>
                    <a:p>
                      <a:pPr>
                        <a:lnSpc>
                          <a:spcPct val="107000"/>
                        </a:lnSpc>
                        <a:spcAft>
                          <a:spcPts val="0"/>
                        </a:spcAft>
                      </a:pPr>
                      <a:r>
                        <a:rPr lang="en-GB"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Students mainly with homework scores of 2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1.62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3251435"/>
                  </a:ext>
                </a:extLst>
              </a:tr>
            </a:tbl>
          </a:graphicData>
        </a:graphic>
      </p:graphicFrame>
    </p:spTree>
    <p:extLst>
      <p:ext uri="{BB962C8B-B14F-4D97-AF65-F5344CB8AC3E}">
        <p14:creationId xmlns:p14="http://schemas.microsoft.com/office/powerpoint/2010/main" val="2877912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B8ADC-7F8F-703B-FFA8-5A7C22DD2A6D}"/>
              </a:ext>
            </a:extLst>
          </p:cNvPr>
          <p:cNvSpPr>
            <a:spLocks noGrp="1"/>
          </p:cNvSpPr>
          <p:nvPr>
            <p:ph type="title"/>
          </p:nvPr>
        </p:nvSpPr>
        <p:spPr/>
        <p:txBody>
          <a:bodyPr>
            <a:noAutofit/>
          </a:bodyPr>
          <a:lstStyle/>
          <a:p>
            <a:r>
              <a:rPr lang="en-GB" b="1">
                <a:latin typeface="Calibri"/>
                <a:cs typeface="Calibri Light"/>
              </a:rPr>
              <a:t>Year 10 homework / revision</a:t>
            </a:r>
            <a:endParaRPr lang="en-US" b="1">
              <a:latin typeface="Calibri"/>
              <a:cs typeface="Calibri Light"/>
            </a:endParaRPr>
          </a:p>
        </p:txBody>
      </p:sp>
      <p:sp>
        <p:nvSpPr>
          <p:cNvPr id="21" name="Rectangle 20">
            <a:extLst>
              <a:ext uri="{FF2B5EF4-FFF2-40B4-BE49-F238E27FC236}">
                <a16:creationId xmlns:a16="http://schemas.microsoft.com/office/drawing/2014/main" id="{58675D2C-AB1C-4F52-90FC-F12D8C27229C}"/>
              </a:ext>
            </a:extLst>
          </p:cNvPr>
          <p:cNvSpPr/>
          <p:nvPr/>
        </p:nvSpPr>
        <p:spPr>
          <a:xfrm>
            <a:off x="145002" y="1408406"/>
            <a:ext cx="4261948" cy="3170099"/>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Calibri" panose="020F0502020204030204"/>
                <a:ea typeface="+mn-ea"/>
                <a:cs typeface="+mn-cs"/>
              </a:rPr>
              <a:t>Students have been given</a:t>
            </a:r>
            <a:r>
              <a:rPr kumimoji="0" lang="en-US" sz="4000" b="0" i="0" u="none" strike="noStrike" kern="1200" cap="none" spc="0" normalizeH="0" noProof="0">
                <a:ln>
                  <a:noFill/>
                </a:ln>
                <a:solidFill>
                  <a:srgbClr val="002060"/>
                </a:solidFill>
                <a:effectLst/>
                <a:uLnTx/>
                <a:uFillTx/>
                <a:latin typeface="Calibri" panose="020F0502020204030204"/>
                <a:ea typeface="+mn-ea"/>
                <a:cs typeface="+mn-cs"/>
              </a:rPr>
              <a:t> an A4 plastic folder to </a:t>
            </a:r>
            <a:r>
              <a:rPr kumimoji="0" lang="en-US" sz="4000" b="0" i="0" u="none" strike="noStrike" kern="1200" cap="none" spc="0" normalizeH="0" baseline="0" noProof="0">
                <a:ln>
                  <a:noFill/>
                </a:ln>
                <a:solidFill>
                  <a:srgbClr val="002060"/>
                </a:solidFill>
                <a:effectLst/>
                <a:uLnTx/>
                <a:uFillTx/>
                <a:latin typeface="Calibri" panose="020F0502020204030204"/>
                <a:ea typeface="+mn-ea"/>
                <a:cs typeface="+mn-cs"/>
              </a:rPr>
              <a:t>look after their homework booklets</a:t>
            </a:r>
          </a:p>
        </p:txBody>
      </p:sp>
      <p:sp>
        <p:nvSpPr>
          <p:cNvPr id="3" name="Rectangle 2">
            <a:extLst>
              <a:ext uri="{FF2B5EF4-FFF2-40B4-BE49-F238E27FC236}">
                <a16:creationId xmlns:a16="http://schemas.microsoft.com/office/drawing/2014/main" id="{112CA92C-929E-20E9-616D-54F88D43110C}"/>
              </a:ext>
            </a:extLst>
          </p:cNvPr>
          <p:cNvSpPr/>
          <p:nvPr/>
        </p:nvSpPr>
        <p:spPr>
          <a:xfrm>
            <a:off x="5281213" y="3884249"/>
            <a:ext cx="6072587" cy="2308324"/>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Calibri" panose="020F0502020204030204"/>
                <a:ea typeface="+mn-ea"/>
                <a:cs typeface="+mn-cs"/>
              </a:rPr>
              <a:t>Stay organised and complete homework on time</a:t>
            </a:r>
          </a:p>
        </p:txBody>
      </p:sp>
      <p:sp>
        <p:nvSpPr>
          <p:cNvPr id="4" name="Rectangle 3">
            <a:extLst>
              <a:ext uri="{FF2B5EF4-FFF2-40B4-BE49-F238E27FC236}">
                <a16:creationId xmlns:a16="http://schemas.microsoft.com/office/drawing/2014/main" id="{2F0D1C0A-EE77-4C90-0920-6875D3ECABC6}"/>
              </a:ext>
            </a:extLst>
          </p:cNvPr>
          <p:cNvSpPr/>
          <p:nvPr/>
        </p:nvSpPr>
        <p:spPr>
          <a:xfrm>
            <a:off x="8298357" y="1416503"/>
            <a:ext cx="3748641" cy="2246769"/>
          </a:xfrm>
          <a:prstGeom prst="rect">
            <a:avLst/>
          </a:prstGeom>
          <a:solidFill>
            <a:schemeClr val="accent2"/>
          </a:solidFill>
          <a:ln w="12700"/>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Homework club is available period 6, Mon-Thurs in CR5.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Quiet environment with access to computers.</a:t>
            </a:r>
          </a:p>
        </p:txBody>
      </p:sp>
      <p:pic>
        <p:nvPicPr>
          <p:cNvPr id="2050" name="Picture 2" descr="Success Kid' meme boy who became a viral star is all grown up at 10 years  old | Daily Mail Online">
            <a:extLst>
              <a:ext uri="{FF2B5EF4-FFF2-40B4-BE49-F238E27FC236}">
                <a16:creationId xmlns:a16="http://schemas.microsoft.com/office/drawing/2014/main" id="{DD965C7D-660F-7CE9-102C-AA997AD33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641" y="1347652"/>
            <a:ext cx="1933643" cy="19336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ens Boys Backpack Rucksack Sports Work Gym School Travel Hiking Man Bag Pockets (Black/Black)">
            <a:extLst>
              <a:ext uri="{FF2B5EF4-FFF2-40B4-BE49-F238E27FC236}">
                <a16:creationId xmlns:a16="http://schemas.microsoft.com/office/drawing/2014/main" id="{E4ADE098-A44F-4626-A63D-C425D9D3857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9994" y="4769501"/>
            <a:ext cx="1277450" cy="160284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B43C3C3C-60EB-46CA-9632-A0FB16B5846B}"/>
              </a:ext>
            </a:extLst>
          </p:cNvPr>
          <p:cNvSpPr/>
          <p:nvPr/>
        </p:nvSpPr>
        <p:spPr>
          <a:xfrm>
            <a:off x="1741089" y="4878424"/>
            <a:ext cx="2520078" cy="1384995"/>
          </a:xfrm>
          <a:prstGeom prst="rect">
            <a:avLst/>
          </a:prstGeom>
          <a:ln w="12700"/>
        </p:spPr>
        <p:style>
          <a:lnRef idx="0">
            <a:schemeClr val="accent6"/>
          </a:lnRef>
          <a:fillRef idx="3">
            <a:schemeClr val="accent6"/>
          </a:fillRef>
          <a:effectRef idx="3">
            <a:schemeClr val="accent6"/>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libri" panose="020F0502020204030204"/>
                <a:ea typeface="+mn-ea"/>
                <a:cs typeface="+mn-cs"/>
              </a:rPr>
              <a:t>Please ensure they have a big enough bag</a:t>
            </a:r>
          </a:p>
        </p:txBody>
      </p:sp>
      <p:pic>
        <p:nvPicPr>
          <p:cNvPr id="5" name="Picture 4" descr="SEHR45 - Grade 9-1 GCSE Combined Science: Edexcel Revision Guide with Online Edition - Higher">
            <a:extLst>
              <a:ext uri="{FF2B5EF4-FFF2-40B4-BE49-F238E27FC236}">
                <a16:creationId xmlns:a16="http://schemas.microsoft.com/office/drawing/2014/main" id="{2A77BC77-1958-84E2-CF67-055890B2CB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0983" y="1416503"/>
            <a:ext cx="1269215" cy="17959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713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0BEA3-B2DB-5C47-6847-449BFF727C5D}"/>
              </a:ext>
            </a:extLst>
          </p:cNvPr>
          <p:cNvSpPr>
            <a:spLocks noGrp="1"/>
          </p:cNvSpPr>
          <p:nvPr>
            <p:ph type="title"/>
          </p:nvPr>
        </p:nvSpPr>
        <p:spPr/>
        <p:txBody>
          <a:bodyPr/>
          <a:lstStyle/>
          <a:p>
            <a:r>
              <a:rPr lang="en-GB" b="1">
                <a:cs typeface="Calibri Light"/>
              </a:rPr>
              <a:t>Get Ready to Read</a:t>
            </a:r>
            <a:r>
              <a:rPr lang="en-GB">
                <a:cs typeface="Calibri Light"/>
              </a:rPr>
              <a:t>!</a:t>
            </a:r>
            <a:endParaRPr lang="en-GB"/>
          </a:p>
        </p:txBody>
      </p:sp>
      <p:sp>
        <p:nvSpPr>
          <p:cNvPr id="3" name="Content Placeholder 2">
            <a:extLst>
              <a:ext uri="{FF2B5EF4-FFF2-40B4-BE49-F238E27FC236}">
                <a16:creationId xmlns:a16="http://schemas.microsoft.com/office/drawing/2014/main" id="{98ED9FB9-5304-4F16-7DD6-57899719E7AA}"/>
              </a:ext>
            </a:extLst>
          </p:cNvPr>
          <p:cNvSpPr>
            <a:spLocks noGrp="1"/>
          </p:cNvSpPr>
          <p:nvPr>
            <p:ph idx="1"/>
          </p:nvPr>
        </p:nvSpPr>
        <p:spPr/>
        <p:txBody>
          <a:bodyPr vert="horz" lIns="91440" tIns="45720" rIns="91440" bIns="45720" rtlCol="0" anchor="t">
            <a:normAutofit/>
          </a:bodyPr>
          <a:lstStyle/>
          <a:p>
            <a:pPr marL="0" indent="0">
              <a:buNone/>
            </a:pPr>
            <a:r>
              <a:rPr lang="en-GB">
                <a:cs typeface="Calibri"/>
              </a:rPr>
              <a:t>St Antony's is a reading school and we want all pupils to get involved!</a:t>
            </a:r>
          </a:p>
          <a:p>
            <a:pPr marL="0" indent="0">
              <a:buNone/>
            </a:pPr>
            <a:endParaRPr lang="en-GB">
              <a:cs typeface="Calibri"/>
            </a:endParaRPr>
          </a:p>
        </p:txBody>
      </p:sp>
      <p:pic>
        <p:nvPicPr>
          <p:cNvPr id="4" name="Picture 3" descr="A group of kids holding books&#10;&#10;Description automatically generated">
            <a:extLst>
              <a:ext uri="{FF2B5EF4-FFF2-40B4-BE49-F238E27FC236}">
                <a16:creationId xmlns:a16="http://schemas.microsoft.com/office/drawing/2014/main" id="{6A4484CE-0642-F372-B1B6-009AB1530F3B}"/>
              </a:ext>
            </a:extLst>
          </p:cNvPr>
          <p:cNvPicPr>
            <a:picLocks noChangeAspect="1"/>
          </p:cNvPicPr>
          <p:nvPr/>
        </p:nvPicPr>
        <p:blipFill>
          <a:blip r:embed="rId3"/>
          <a:stretch>
            <a:fillRect/>
          </a:stretch>
        </p:blipFill>
        <p:spPr>
          <a:xfrm>
            <a:off x="1432170" y="2252236"/>
            <a:ext cx="4599940" cy="3310294"/>
          </a:xfrm>
          <a:prstGeom prst="rect">
            <a:avLst/>
          </a:prstGeom>
        </p:spPr>
      </p:pic>
      <p:pic>
        <p:nvPicPr>
          <p:cNvPr id="5" name="Picture 4" descr="A group of people in a room&#10;&#10;Description automatically generated">
            <a:extLst>
              <a:ext uri="{FF2B5EF4-FFF2-40B4-BE49-F238E27FC236}">
                <a16:creationId xmlns:a16="http://schemas.microsoft.com/office/drawing/2014/main" id="{53C8005F-7399-7E51-9023-9BCB6659F9B6}"/>
              </a:ext>
            </a:extLst>
          </p:cNvPr>
          <p:cNvPicPr>
            <a:picLocks noChangeAspect="1"/>
          </p:cNvPicPr>
          <p:nvPr/>
        </p:nvPicPr>
        <p:blipFill>
          <a:blip r:embed="rId4"/>
          <a:stretch>
            <a:fillRect/>
          </a:stretch>
        </p:blipFill>
        <p:spPr>
          <a:xfrm>
            <a:off x="6776720" y="2036907"/>
            <a:ext cx="3432386" cy="3722813"/>
          </a:xfrm>
          <a:prstGeom prst="rect">
            <a:avLst/>
          </a:prstGeom>
        </p:spPr>
      </p:pic>
    </p:spTree>
    <p:extLst>
      <p:ext uri="{BB962C8B-B14F-4D97-AF65-F5344CB8AC3E}">
        <p14:creationId xmlns:p14="http://schemas.microsoft.com/office/powerpoint/2010/main" val="196823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38832-889E-AA4D-B882-84FD23E880A8}"/>
              </a:ext>
            </a:extLst>
          </p:cNvPr>
          <p:cNvSpPr>
            <a:spLocks noGrp="1"/>
          </p:cNvSpPr>
          <p:nvPr>
            <p:ph type="title"/>
          </p:nvPr>
        </p:nvSpPr>
        <p:spPr/>
        <p:txBody>
          <a:bodyPr/>
          <a:lstStyle/>
          <a:p>
            <a:r>
              <a:rPr lang="en-GB" b="1" dirty="0">
                <a:latin typeface="Calibri"/>
                <a:cs typeface="Calibri Light"/>
              </a:rPr>
              <a:t>Reading Initiatives 2024/2025</a:t>
            </a:r>
            <a:endParaRPr lang="en-US" dirty="0">
              <a:latin typeface="Calibri"/>
              <a:cs typeface="Calibri"/>
            </a:endParaRPr>
          </a:p>
        </p:txBody>
      </p:sp>
      <p:sp>
        <p:nvSpPr>
          <p:cNvPr id="3" name="Content Placeholder 2">
            <a:extLst>
              <a:ext uri="{FF2B5EF4-FFF2-40B4-BE49-F238E27FC236}">
                <a16:creationId xmlns:a16="http://schemas.microsoft.com/office/drawing/2014/main" id="{DAB27686-D8BD-AFDB-D36F-62008C00629A}"/>
              </a:ext>
            </a:extLst>
          </p:cNvPr>
          <p:cNvSpPr>
            <a:spLocks noGrp="1"/>
          </p:cNvSpPr>
          <p:nvPr>
            <p:ph idx="1"/>
          </p:nvPr>
        </p:nvSpPr>
        <p:spPr>
          <a:xfrm>
            <a:off x="299720" y="1419647"/>
            <a:ext cx="11741996" cy="4605338"/>
          </a:xfrm>
        </p:spPr>
        <p:txBody>
          <a:bodyPr vert="horz" lIns="91440" tIns="45720" rIns="91440" bIns="45720" rtlCol="0" anchor="t">
            <a:noAutofit/>
          </a:bodyPr>
          <a:lstStyle/>
          <a:p>
            <a:r>
              <a:rPr lang="en-GB" sz="2000">
                <a:solidFill>
                  <a:srgbClr val="0420AC"/>
                </a:solidFill>
                <a:cs typeface="Calibri"/>
              </a:rPr>
              <a:t>A</a:t>
            </a:r>
            <a:r>
              <a:rPr lang="en-GB" sz="1800">
                <a:solidFill>
                  <a:srgbClr val="0420AC"/>
                </a:solidFill>
                <a:cs typeface="Calibri"/>
              </a:rPr>
              <a:t>s we develop our new library and reading culture, we want pupils to have a say and to lead the way</a:t>
            </a:r>
            <a:endParaRPr lang="en-US" sz="1800">
              <a:solidFill>
                <a:srgbClr val="0420AC"/>
              </a:solidFill>
              <a:cs typeface="Calibri" panose="020F0502020204030204"/>
            </a:endParaRPr>
          </a:p>
          <a:p>
            <a:r>
              <a:rPr lang="en-GB" sz="1800">
                <a:solidFill>
                  <a:srgbClr val="0420AC"/>
                </a:solidFill>
                <a:cs typeface="Calibri"/>
              </a:rPr>
              <a:t>More Reading Ambassadors will be recruited in September – a chance for pupils to lead!</a:t>
            </a:r>
          </a:p>
          <a:p>
            <a:r>
              <a:rPr lang="en-GB" sz="1800">
                <a:solidFill>
                  <a:srgbClr val="0420AC"/>
                </a:solidFill>
                <a:cs typeface="Calibri"/>
              </a:rPr>
              <a:t>We have spent thousands of pounds on new books!</a:t>
            </a:r>
          </a:p>
          <a:p>
            <a:pPr marL="0" indent="0">
              <a:buNone/>
            </a:pPr>
            <a:endParaRPr lang="en-GB" sz="1800">
              <a:solidFill>
                <a:srgbClr val="0420AC"/>
              </a:solidFill>
              <a:cs typeface="Calibri"/>
            </a:endParaRPr>
          </a:p>
          <a:p>
            <a:r>
              <a:rPr lang="en-GB" sz="1800">
                <a:solidFill>
                  <a:srgbClr val="0420AC"/>
                </a:solidFill>
                <a:cs typeface="Calibri"/>
              </a:rPr>
              <a:t>We test and monitor reading ages of all pupils, with more frequent testing for developing readers and those being supported by tutors</a:t>
            </a:r>
          </a:p>
          <a:p>
            <a:r>
              <a:rPr lang="en-GB" sz="1800">
                <a:solidFill>
                  <a:srgbClr val="0420AC"/>
                </a:solidFill>
                <a:cs typeface="Calibri"/>
              </a:rPr>
              <a:t>We support our developing readers with reading intervention groups 2-3 mornings a week, either in form, or in a small group with a member of staff</a:t>
            </a:r>
          </a:p>
          <a:p>
            <a:endParaRPr lang="en-GB" sz="1800">
              <a:solidFill>
                <a:srgbClr val="0420AC"/>
              </a:solidFill>
              <a:cs typeface="Calibri"/>
            </a:endParaRPr>
          </a:p>
          <a:p>
            <a:r>
              <a:rPr lang="en-GB" sz="1800">
                <a:solidFill>
                  <a:srgbClr val="0420AC"/>
                </a:solidFill>
                <a:cs typeface="Calibri"/>
              </a:rPr>
              <a:t>Curriculum Leaders are adapting their planning to ensure that reading materials are linked to pupils’ learning and specific subject terminology is highlighted</a:t>
            </a:r>
          </a:p>
          <a:p>
            <a:r>
              <a:rPr lang="en-GB" sz="1800">
                <a:solidFill>
                  <a:srgbClr val="0420AC"/>
                </a:solidFill>
                <a:cs typeface="Calibri"/>
              </a:rPr>
              <a:t>All teachers are expected to support pupils’ literacy and interest in reading, through recommendations, guidance and support with literacy across all subjects</a:t>
            </a:r>
          </a:p>
          <a:p>
            <a:r>
              <a:rPr lang="en-GB" sz="1800">
                <a:solidFill>
                  <a:srgbClr val="0420AC"/>
                </a:solidFill>
                <a:cs typeface="Calibri"/>
              </a:rPr>
              <a:t>The English Department have created Key Stage 3 and 4 Reading journeys that complement the learning in curriculum time</a:t>
            </a:r>
          </a:p>
          <a:p>
            <a:pPr marL="0" indent="0">
              <a:buNone/>
            </a:pPr>
            <a:endParaRPr lang="en-GB" sz="1500">
              <a:latin typeface="Arial"/>
              <a:cs typeface="Arial"/>
            </a:endParaRPr>
          </a:p>
          <a:p>
            <a:endParaRPr lang="en-GB">
              <a:cs typeface="Calibri"/>
            </a:endParaRPr>
          </a:p>
        </p:txBody>
      </p:sp>
    </p:spTree>
    <p:extLst>
      <p:ext uri="{BB962C8B-B14F-4D97-AF65-F5344CB8AC3E}">
        <p14:creationId xmlns:p14="http://schemas.microsoft.com/office/powerpoint/2010/main" val="271806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9CA3A-8041-7813-0C63-72D2BE8A89D2}"/>
              </a:ext>
            </a:extLst>
          </p:cNvPr>
          <p:cNvSpPr>
            <a:spLocks noGrp="1"/>
          </p:cNvSpPr>
          <p:nvPr>
            <p:ph type="title"/>
          </p:nvPr>
        </p:nvSpPr>
        <p:spPr/>
        <p:txBody>
          <a:bodyPr/>
          <a:lstStyle/>
          <a:p>
            <a:r>
              <a:rPr lang="en-GB" b="1">
                <a:latin typeface="calibri light"/>
                <a:cs typeface="calibri light"/>
              </a:rPr>
              <a:t>Benefits of Reading</a:t>
            </a:r>
            <a:endParaRPr lang="en-GB">
              <a:latin typeface="calibri light"/>
              <a:cs typeface="calibri light"/>
            </a:endParaRPr>
          </a:p>
        </p:txBody>
      </p:sp>
      <p:sp>
        <p:nvSpPr>
          <p:cNvPr id="3" name="Content Placeholder 2">
            <a:extLst>
              <a:ext uri="{FF2B5EF4-FFF2-40B4-BE49-F238E27FC236}">
                <a16:creationId xmlns:a16="http://schemas.microsoft.com/office/drawing/2014/main" id="{A00FDA05-885C-D37B-5C64-FC6C9B0D0B9D}"/>
              </a:ext>
            </a:extLst>
          </p:cNvPr>
          <p:cNvSpPr>
            <a:spLocks noGrp="1"/>
          </p:cNvSpPr>
          <p:nvPr>
            <p:ph idx="1"/>
          </p:nvPr>
        </p:nvSpPr>
        <p:spPr/>
        <p:txBody>
          <a:bodyPr vert="horz" lIns="91440" tIns="45720" rIns="91440" bIns="45720" rtlCol="0" anchor="t">
            <a:normAutofit/>
          </a:bodyPr>
          <a:lstStyle/>
          <a:p>
            <a:r>
              <a:rPr lang="en-GB">
                <a:cs typeface="Calibri"/>
              </a:rPr>
              <a:t>Children who read books often and more than once a week, at 16 gain higher results in maths, vocabulary and spelling tests than those who read less regularly</a:t>
            </a:r>
          </a:p>
          <a:p>
            <a:r>
              <a:rPr lang="en-GB">
                <a:cs typeface="Calibri"/>
              </a:rPr>
              <a:t>16-year-olds who choose to read books for pleasure outside of school are more likely to secure managerial or professional jobs later in life</a:t>
            </a:r>
          </a:p>
        </p:txBody>
      </p:sp>
      <p:pic>
        <p:nvPicPr>
          <p:cNvPr id="4" name="Picture 3" descr="A child sitting at a table with books on it&#10;&#10;Description automatically generated">
            <a:extLst>
              <a:ext uri="{FF2B5EF4-FFF2-40B4-BE49-F238E27FC236}">
                <a16:creationId xmlns:a16="http://schemas.microsoft.com/office/drawing/2014/main" id="{62F60EC5-43AE-98B3-D540-5EAEBFEB9E6C}"/>
              </a:ext>
            </a:extLst>
          </p:cNvPr>
          <p:cNvPicPr>
            <a:picLocks noChangeAspect="1"/>
          </p:cNvPicPr>
          <p:nvPr/>
        </p:nvPicPr>
        <p:blipFill>
          <a:blip r:embed="rId3"/>
          <a:stretch>
            <a:fillRect/>
          </a:stretch>
        </p:blipFill>
        <p:spPr>
          <a:xfrm>
            <a:off x="4490720" y="3657952"/>
            <a:ext cx="3454400" cy="2620576"/>
          </a:xfrm>
          <a:prstGeom prst="rect">
            <a:avLst/>
          </a:prstGeom>
        </p:spPr>
      </p:pic>
    </p:spTree>
    <p:extLst>
      <p:ext uri="{BB962C8B-B14F-4D97-AF65-F5344CB8AC3E}">
        <p14:creationId xmlns:p14="http://schemas.microsoft.com/office/powerpoint/2010/main" val="120115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AC082-EBE3-41E2-8791-FB41440AEF33}"/>
              </a:ext>
            </a:extLst>
          </p:cNvPr>
          <p:cNvSpPr>
            <a:spLocks noGrp="1"/>
          </p:cNvSpPr>
          <p:nvPr>
            <p:ph type="title"/>
          </p:nvPr>
        </p:nvSpPr>
        <p:spPr/>
        <p:txBody>
          <a:bodyPr/>
          <a:lstStyle/>
          <a:p>
            <a:r>
              <a:rPr lang="en-GB" dirty="0"/>
              <a:t>2024 Results by Reading</a:t>
            </a:r>
          </a:p>
        </p:txBody>
      </p:sp>
      <p:sp>
        <p:nvSpPr>
          <p:cNvPr id="3" name="Content Placeholder 2">
            <a:extLst>
              <a:ext uri="{FF2B5EF4-FFF2-40B4-BE49-F238E27FC236}">
                <a16:creationId xmlns:a16="http://schemas.microsoft.com/office/drawing/2014/main" id="{AC599F60-6F78-4F1D-94BE-7CAC34EECEE2}"/>
              </a:ext>
            </a:extLst>
          </p:cNvPr>
          <p:cNvSpPr>
            <a:spLocks noGrp="1"/>
          </p:cNvSpPr>
          <p:nvPr>
            <p:ph idx="1"/>
          </p:nvPr>
        </p:nvSpPr>
        <p:spPr/>
        <p:txBody>
          <a:bodyPr/>
          <a:lstStyle/>
          <a:p>
            <a:pPr marL="0" indent="0">
              <a:buNone/>
            </a:pPr>
            <a:r>
              <a:rPr lang="en-GB" dirty="0"/>
              <a:t>The following table shows the link between reading and the average grade for our 2024 leavers:</a:t>
            </a:r>
          </a:p>
          <a:p>
            <a:pPr marL="0" indent="0">
              <a:buNone/>
            </a:pPr>
            <a:endParaRPr lang="en-GB" dirty="0"/>
          </a:p>
        </p:txBody>
      </p:sp>
      <p:graphicFrame>
        <p:nvGraphicFramePr>
          <p:cNvPr id="4" name="Table 3">
            <a:extLst>
              <a:ext uri="{FF2B5EF4-FFF2-40B4-BE49-F238E27FC236}">
                <a16:creationId xmlns:a16="http://schemas.microsoft.com/office/drawing/2014/main" id="{EA82432D-E0B7-474B-8011-B26896D59831}"/>
              </a:ext>
            </a:extLst>
          </p:cNvPr>
          <p:cNvGraphicFramePr>
            <a:graphicFrameLocks noGrp="1"/>
          </p:cNvGraphicFramePr>
          <p:nvPr>
            <p:extLst/>
          </p:nvPr>
        </p:nvGraphicFramePr>
        <p:xfrm>
          <a:off x="2556768" y="2627790"/>
          <a:ext cx="6684885" cy="2804922"/>
        </p:xfrm>
        <a:graphic>
          <a:graphicData uri="http://schemas.openxmlformats.org/drawingml/2006/table">
            <a:tbl>
              <a:tblPr firstRow="1" firstCol="1" bandRow="1"/>
              <a:tblGrid>
                <a:gridCol w="3341331">
                  <a:extLst>
                    <a:ext uri="{9D8B030D-6E8A-4147-A177-3AD203B41FA5}">
                      <a16:colId xmlns:a16="http://schemas.microsoft.com/office/drawing/2014/main" val="1887561788"/>
                    </a:ext>
                  </a:extLst>
                </a:gridCol>
                <a:gridCol w="3343554">
                  <a:extLst>
                    <a:ext uri="{9D8B030D-6E8A-4147-A177-3AD203B41FA5}">
                      <a16:colId xmlns:a16="http://schemas.microsoft.com/office/drawing/2014/main" val="825371617"/>
                    </a:ext>
                  </a:extLst>
                </a:gridCol>
              </a:tblGrid>
              <a:tr h="304800">
                <a:tc>
                  <a:txBody>
                    <a:bodyPr/>
                    <a:lstStyle/>
                    <a:p>
                      <a:pPr algn="ctr">
                        <a:lnSpc>
                          <a:spcPct val="107000"/>
                        </a:lnSpc>
                        <a:spcAft>
                          <a:spcPts val="0"/>
                        </a:spcAft>
                      </a:pP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Reading age</a:t>
                      </a:r>
                      <a:endParaRPr lang="en-GB"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Average grade</a:t>
                      </a:r>
                      <a:endParaRPr lang="en-GB"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5248499"/>
                  </a:ext>
                </a:extLst>
              </a:tr>
              <a:tr h="304800">
                <a:tc>
                  <a:txBody>
                    <a:bodyPr/>
                    <a:lstStyle/>
                    <a:p>
                      <a:pPr algn="ctr">
                        <a:lnSpc>
                          <a:spcPct val="107000"/>
                        </a:lnSpc>
                        <a:spcAft>
                          <a:spcPts val="0"/>
                        </a:spcAft>
                      </a:pPr>
                      <a:r>
                        <a:rPr lang="en-GB" sz="2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17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5.23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6532911"/>
                  </a:ext>
                </a:extLst>
              </a:tr>
              <a:tr h="304800">
                <a:tc>
                  <a:txBody>
                    <a:bodyPr/>
                    <a:lstStyle/>
                    <a:p>
                      <a:pPr algn="ctr">
                        <a:lnSpc>
                          <a:spcPct val="107000"/>
                        </a:lnSpc>
                        <a:spcAft>
                          <a:spcPts val="0"/>
                        </a:spcAft>
                      </a:pPr>
                      <a:r>
                        <a:rPr lang="en-GB" sz="2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16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4.87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6851388"/>
                  </a:ext>
                </a:extLst>
              </a:tr>
              <a:tr h="304800">
                <a:tc>
                  <a:txBody>
                    <a:bodyPr/>
                    <a:lstStyle/>
                    <a:p>
                      <a:pPr algn="ctr">
                        <a:lnSpc>
                          <a:spcPct val="107000"/>
                        </a:lnSpc>
                        <a:spcAft>
                          <a:spcPts val="0"/>
                        </a:spcAft>
                      </a:pPr>
                      <a:r>
                        <a:rPr lang="en-GB" sz="2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15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4.16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2494323"/>
                  </a:ext>
                </a:extLst>
              </a:tr>
              <a:tr h="304800">
                <a:tc>
                  <a:txBody>
                    <a:bodyPr/>
                    <a:lstStyle/>
                    <a:p>
                      <a:pPr algn="ctr">
                        <a:lnSpc>
                          <a:spcPct val="107000"/>
                        </a:lnSpc>
                        <a:spcAft>
                          <a:spcPts val="0"/>
                        </a:spcAft>
                      </a:pPr>
                      <a:r>
                        <a:rPr lang="en-GB" sz="2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14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172924"/>
                  </a:ext>
                </a:extLst>
              </a:tr>
              <a:tr h="304800">
                <a:tc>
                  <a:txBody>
                    <a:bodyPr/>
                    <a:lstStyle/>
                    <a:p>
                      <a:pPr algn="ctr">
                        <a:lnSpc>
                          <a:spcPct val="107000"/>
                        </a:lnSpc>
                        <a:spcAft>
                          <a:spcPts val="0"/>
                        </a:spcAft>
                      </a:pPr>
                      <a:r>
                        <a:rPr lang="en-GB" sz="2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13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8250176"/>
                  </a:ext>
                </a:extLst>
              </a:tr>
              <a:tr h="304800">
                <a:tc>
                  <a:txBody>
                    <a:bodyPr/>
                    <a:lstStyle/>
                    <a:p>
                      <a:pPr algn="ctr">
                        <a:lnSpc>
                          <a:spcPct val="107000"/>
                        </a:lnSpc>
                        <a:spcAft>
                          <a:spcPts val="0"/>
                        </a:spcAft>
                      </a:pPr>
                      <a:r>
                        <a:rPr lang="en-GB" sz="2000" b="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12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3.74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5177553"/>
                  </a:ext>
                </a:extLst>
              </a:tr>
              <a:tr h="304800">
                <a:tc>
                  <a:txBody>
                    <a:bodyPr/>
                    <a:lstStyle/>
                    <a:p>
                      <a:pPr algn="ctr">
                        <a:lnSpc>
                          <a:spcPct val="107000"/>
                        </a:lnSpc>
                        <a:spcAft>
                          <a:spcPts val="0"/>
                        </a:spcAft>
                      </a:pPr>
                      <a:r>
                        <a:rPr lang="en-GB" sz="2000" b="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11 years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2417045"/>
                  </a:ext>
                </a:extLst>
              </a:tr>
              <a:tr h="304800">
                <a:tc>
                  <a:txBody>
                    <a:bodyPr/>
                    <a:lstStyle/>
                    <a:p>
                      <a:pPr algn="ctr">
                        <a:lnSpc>
                          <a:spcPct val="107000"/>
                        </a:lnSpc>
                        <a:spcAft>
                          <a:spcPts val="0"/>
                        </a:spcAft>
                      </a:pPr>
                      <a:r>
                        <a:rPr lang="en-GB" sz="2000" b="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10 years and below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2.73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839229"/>
                  </a:ext>
                </a:extLst>
              </a:tr>
            </a:tbl>
          </a:graphicData>
        </a:graphic>
      </p:graphicFrame>
    </p:spTree>
    <p:extLst>
      <p:ext uri="{BB962C8B-B14F-4D97-AF65-F5344CB8AC3E}">
        <p14:creationId xmlns:p14="http://schemas.microsoft.com/office/powerpoint/2010/main" val="2063950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AD672-086D-68DC-EB06-7391C4F0AFE7}"/>
              </a:ext>
            </a:extLst>
          </p:cNvPr>
          <p:cNvSpPr>
            <a:spLocks noGrp="1"/>
          </p:cNvSpPr>
          <p:nvPr>
            <p:ph type="title"/>
          </p:nvPr>
        </p:nvSpPr>
        <p:spPr/>
        <p:txBody>
          <a:bodyPr/>
          <a:lstStyle/>
          <a:p>
            <a:r>
              <a:rPr lang="en-GB" b="1">
                <a:latin typeface="Calibri"/>
                <a:cs typeface="Calibri Light"/>
              </a:rPr>
              <a:t>What do we want for our students?</a:t>
            </a:r>
            <a:endParaRPr lang="en-GB" b="1">
              <a:latin typeface="Calibri"/>
              <a:cs typeface="Calibri"/>
            </a:endParaRPr>
          </a:p>
        </p:txBody>
      </p:sp>
      <p:sp>
        <p:nvSpPr>
          <p:cNvPr id="3" name="Content Placeholder 2">
            <a:extLst>
              <a:ext uri="{FF2B5EF4-FFF2-40B4-BE49-F238E27FC236}">
                <a16:creationId xmlns:a16="http://schemas.microsoft.com/office/drawing/2014/main" id="{44039E69-93C8-0328-9A50-F115C02759CC}"/>
              </a:ext>
            </a:extLst>
          </p:cNvPr>
          <p:cNvSpPr>
            <a:spLocks noGrp="1"/>
          </p:cNvSpPr>
          <p:nvPr>
            <p:ph idx="1"/>
          </p:nvPr>
        </p:nvSpPr>
        <p:spPr/>
        <p:txBody>
          <a:bodyPr vert="horz" lIns="91440" tIns="45720" rIns="91440" bIns="45720" rtlCol="0" anchor="t">
            <a:normAutofit/>
          </a:bodyPr>
          <a:lstStyle/>
          <a:p>
            <a:pPr marL="0" indent="0">
              <a:buNone/>
            </a:pPr>
            <a:r>
              <a:rPr lang="en-GB" sz="3100">
                <a:latin typeface="Arial"/>
                <a:cs typeface="Arial"/>
              </a:rPr>
              <a:t>• </a:t>
            </a:r>
            <a:r>
              <a:rPr lang="en-GB" sz="3100">
                <a:solidFill>
                  <a:srgbClr val="1F4E79"/>
                </a:solidFill>
                <a:latin typeface="Calibri"/>
                <a:cs typeface="Calibri"/>
              </a:rPr>
              <a:t>Are</a:t>
            </a:r>
            <a:r>
              <a:rPr lang="en-GB" sz="3100">
                <a:solidFill>
                  <a:srgbClr val="1F4E79"/>
                </a:solidFill>
                <a:cs typeface="Calibri"/>
              </a:rPr>
              <a:t> safe and feel safe</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Happy</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Feel supported</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Included – belong just as much as anyone else</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Pushed to achieve the best in all subjects</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Help students to develop into wonderful human beings</a:t>
            </a:r>
            <a:endParaRPr lang="en-GB">
              <a:cs typeface="Calibri" panose="020F0502020204030204"/>
            </a:endParaRPr>
          </a:p>
          <a:p>
            <a:pPr marL="0" indent="0">
              <a:buNone/>
            </a:pPr>
            <a:r>
              <a:rPr lang="en-GB" sz="3100">
                <a:latin typeface="Arial"/>
                <a:cs typeface="Arial"/>
              </a:rPr>
              <a:t>• </a:t>
            </a:r>
            <a:r>
              <a:rPr lang="en-GB" sz="3100">
                <a:solidFill>
                  <a:srgbClr val="1F4E79"/>
                </a:solidFill>
                <a:cs typeface="Calibri"/>
              </a:rPr>
              <a:t>On the path to become the very best version of themselves</a:t>
            </a:r>
            <a:endParaRPr lang="en-GB">
              <a:cs typeface="Calibri"/>
            </a:endParaRPr>
          </a:p>
          <a:p>
            <a:endParaRPr lang="en-GB">
              <a:cs typeface="Calibri"/>
            </a:endParaRPr>
          </a:p>
        </p:txBody>
      </p:sp>
    </p:spTree>
    <p:extLst>
      <p:ext uri="{BB962C8B-B14F-4D97-AF65-F5344CB8AC3E}">
        <p14:creationId xmlns:p14="http://schemas.microsoft.com/office/powerpoint/2010/main" val="12097697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DAA2A-0827-B7A0-A43F-FDBC9EBFA19B}"/>
              </a:ext>
            </a:extLst>
          </p:cNvPr>
          <p:cNvSpPr>
            <a:spLocks noGrp="1"/>
          </p:cNvSpPr>
          <p:nvPr>
            <p:ph type="title"/>
          </p:nvPr>
        </p:nvSpPr>
        <p:spPr>
          <a:xfrm>
            <a:off x="838200" y="485657"/>
            <a:ext cx="10515600" cy="579753"/>
          </a:xfrm>
        </p:spPr>
        <p:txBody>
          <a:bodyPr>
            <a:normAutofit fontScale="90000"/>
          </a:bodyPr>
          <a:lstStyle/>
          <a:p>
            <a:r>
              <a:rPr lang="en-GB" b="1">
                <a:latin typeface="Calibri"/>
                <a:cs typeface="Calibri Light"/>
              </a:rPr>
              <a:t>The Year 10 Curriculum</a:t>
            </a:r>
            <a:endParaRPr lang="en-GB" b="1">
              <a:latin typeface="Calibri"/>
              <a:cs typeface="Calibri"/>
            </a:endParaRPr>
          </a:p>
        </p:txBody>
      </p:sp>
      <p:sp>
        <p:nvSpPr>
          <p:cNvPr id="9" name="TextBox 8">
            <a:extLst>
              <a:ext uri="{FF2B5EF4-FFF2-40B4-BE49-F238E27FC236}">
                <a16:creationId xmlns:a16="http://schemas.microsoft.com/office/drawing/2014/main" id="{FB44950D-EB81-726E-9CFB-71367C5C208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5" name="Content Placeholder 4">
            <a:extLst>
              <a:ext uri="{FF2B5EF4-FFF2-40B4-BE49-F238E27FC236}">
                <a16:creationId xmlns:a16="http://schemas.microsoft.com/office/drawing/2014/main" id="{0BDE2B0F-924C-4DFA-BC75-34777E940264}"/>
              </a:ext>
            </a:extLst>
          </p:cNvPr>
          <p:cNvGraphicFramePr>
            <a:graphicFrameLocks noGrp="1"/>
          </p:cNvGraphicFramePr>
          <p:nvPr>
            <p:ph idx="1"/>
            <p:extLst>
              <p:ext uri="{D42A27DB-BD31-4B8C-83A1-F6EECF244321}">
                <p14:modId xmlns:p14="http://schemas.microsoft.com/office/powerpoint/2010/main" val="1228436116"/>
              </p:ext>
            </p:extLst>
          </p:nvPr>
        </p:nvGraphicFramePr>
        <p:xfrm>
          <a:off x="838199" y="1188406"/>
          <a:ext cx="10515601" cy="5028872"/>
        </p:xfrm>
        <a:graphic>
          <a:graphicData uri="http://schemas.openxmlformats.org/drawingml/2006/table">
            <a:tbl>
              <a:tblPr firstRow="1" firstCol="1" bandRow="1">
                <a:tableStyleId>{5C22544A-7EE6-4342-B048-85BDC9FD1C3A}</a:tableStyleId>
              </a:tblPr>
              <a:tblGrid>
                <a:gridCol w="1111002">
                  <a:extLst>
                    <a:ext uri="{9D8B030D-6E8A-4147-A177-3AD203B41FA5}">
                      <a16:colId xmlns:a16="http://schemas.microsoft.com/office/drawing/2014/main" val="2663305850"/>
                    </a:ext>
                  </a:extLst>
                </a:gridCol>
                <a:gridCol w="1780907">
                  <a:extLst>
                    <a:ext uri="{9D8B030D-6E8A-4147-A177-3AD203B41FA5}">
                      <a16:colId xmlns:a16="http://schemas.microsoft.com/office/drawing/2014/main" val="2823641000"/>
                    </a:ext>
                  </a:extLst>
                </a:gridCol>
                <a:gridCol w="1671614">
                  <a:extLst>
                    <a:ext uri="{9D8B030D-6E8A-4147-A177-3AD203B41FA5}">
                      <a16:colId xmlns:a16="http://schemas.microsoft.com/office/drawing/2014/main" val="3515096158"/>
                    </a:ext>
                  </a:extLst>
                </a:gridCol>
                <a:gridCol w="1559964">
                  <a:extLst>
                    <a:ext uri="{9D8B030D-6E8A-4147-A177-3AD203B41FA5}">
                      <a16:colId xmlns:a16="http://schemas.microsoft.com/office/drawing/2014/main" val="685722641"/>
                    </a:ext>
                  </a:extLst>
                </a:gridCol>
                <a:gridCol w="1464038">
                  <a:extLst>
                    <a:ext uri="{9D8B030D-6E8A-4147-A177-3AD203B41FA5}">
                      <a16:colId xmlns:a16="http://schemas.microsoft.com/office/drawing/2014/main" val="799723991"/>
                    </a:ext>
                  </a:extLst>
                </a:gridCol>
                <a:gridCol w="1464038">
                  <a:extLst>
                    <a:ext uri="{9D8B030D-6E8A-4147-A177-3AD203B41FA5}">
                      <a16:colId xmlns:a16="http://schemas.microsoft.com/office/drawing/2014/main" val="856892350"/>
                    </a:ext>
                  </a:extLst>
                </a:gridCol>
                <a:gridCol w="1464038">
                  <a:extLst>
                    <a:ext uri="{9D8B030D-6E8A-4147-A177-3AD203B41FA5}">
                      <a16:colId xmlns:a16="http://schemas.microsoft.com/office/drawing/2014/main" val="4006970068"/>
                    </a:ext>
                  </a:extLst>
                </a:gridCol>
              </a:tblGrid>
              <a:tr h="143990">
                <a:tc>
                  <a:txBody>
                    <a:bodyPr/>
                    <a:lstStyle/>
                    <a:p>
                      <a:pPr algn="ctr">
                        <a:lnSpc>
                          <a:spcPct val="107000"/>
                        </a:lnSpc>
                        <a:spcAft>
                          <a:spcPts val="0"/>
                        </a:spcAft>
                      </a:pPr>
                      <a:r>
                        <a:rPr lang="en-GB" sz="900" dirty="0">
                          <a:effectLst/>
                        </a:rPr>
                        <a:t>Subject</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gn="ctr">
                        <a:lnSpc>
                          <a:spcPct val="107000"/>
                        </a:lnSpc>
                        <a:spcAft>
                          <a:spcPts val="0"/>
                        </a:spcAft>
                      </a:pPr>
                      <a:r>
                        <a:rPr lang="en-GB" sz="900">
                          <a:effectLst/>
                        </a:rPr>
                        <a:t>Autumn 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gn="ctr">
                        <a:lnSpc>
                          <a:spcPct val="107000"/>
                        </a:lnSpc>
                        <a:spcAft>
                          <a:spcPts val="0"/>
                        </a:spcAft>
                      </a:pPr>
                      <a:r>
                        <a:rPr lang="en-GB" sz="900">
                          <a:effectLst/>
                        </a:rPr>
                        <a:t>Autumn 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gn="ctr">
                        <a:lnSpc>
                          <a:spcPct val="107000"/>
                        </a:lnSpc>
                        <a:spcAft>
                          <a:spcPts val="0"/>
                        </a:spcAft>
                      </a:pPr>
                      <a:r>
                        <a:rPr lang="en-GB" sz="900">
                          <a:effectLst/>
                        </a:rPr>
                        <a:t>Spring 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gn="ctr">
                        <a:lnSpc>
                          <a:spcPct val="107000"/>
                        </a:lnSpc>
                        <a:spcAft>
                          <a:spcPts val="0"/>
                        </a:spcAft>
                      </a:pPr>
                      <a:r>
                        <a:rPr lang="en-GB" sz="900">
                          <a:effectLst/>
                        </a:rPr>
                        <a:t>Spring 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gn="ctr">
                        <a:lnSpc>
                          <a:spcPct val="107000"/>
                        </a:lnSpc>
                        <a:spcAft>
                          <a:spcPts val="0"/>
                        </a:spcAft>
                      </a:pPr>
                      <a:r>
                        <a:rPr lang="en-GB" sz="900">
                          <a:effectLst/>
                        </a:rPr>
                        <a:t>Summer 1</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gn="ctr">
                        <a:lnSpc>
                          <a:spcPct val="107000"/>
                        </a:lnSpc>
                        <a:spcAft>
                          <a:spcPts val="0"/>
                        </a:spcAft>
                      </a:pPr>
                      <a:r>
                        <a:rPr lang="en-GB" sz="900">
                          <a:effectLst/>
                        </a:rPr>
                        <a:t>Summer 2</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extLst>
                  <a:ext uri="{0D108BD9-81ED-4DB2-BD59-A6C34878D82A}">
                    <a16:rowId xmlns:a16="http://schemas.microsoft.com/office/drawing/2014/main" val="2463403139"/>
                  </a:ext>
                </a:extLst>
              </a:tr>
              <a:tr h="629432">
                <a:tc>
                  <a:txBody>
                    <a:bodyPr/>
                    <a:lstStyle/>
                    <a:p>
                      <a:pPr algn="ctr">
                        <a:lnSpc>
                          <a:spcPct val="107000"/>
                        </a:lnSpc>
                        <a:spcAft>
                          <a:spcPts val="0"/>
                        </a:spcAft>
                      </a:pPr>
                      <a:r>
                        <a:rPr lang="en-GB" sz="900" dirty="0">
                          <a:effectLst/>
                        </a:rPr>
                        <a:t>Art, Craft and Design Subjects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gridSpan="2">
                  <a:txBody>
                    <a:bodyPr/>
                    <a:lstStyle/>
                    <a:p>
                      <a:pPr>
                        <a:lnSpc>
                          <a:spcPct val="107000"/>
                        </a:lnSpc>
                        <a:spcAft>
                          <a:spcPts val="0"/>
                        </a:spcAft>
                      </a:pPr>
                      <a:r>
                        <a:rPr lang="en-GB" sz="900" dirty="0">
                          <a:effectLst/>
                        </a:rPr>
                        <a:t>Project 1: My Surroundings</a:t>
                      </a:r>
                    </a:p>
                    <a:p>
                      <a:pPr>
                        <a:lnSpc>
                          <a:spcPct val="107000"/>
                        </a:lnSpc>
                        <a:spcAft>
                          <a:spcPts val="0"/>
                        </a:spcAft>
                      </a:pPr>
                      <a:r>
                        <a:rPr lang="en-GB" sz="900" dirty="0">
                          <a:effectLst/>
                        </a:rPr>
                        <a:t>During this term, pupils will undertake research to form the basis of a personalised project on ‘My Surroundings’. They will use artist references and mixed media as a basis for the required portfolio of work.</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hMerge="1">
                  <a:txBody>
                    <a:bodyPr/>
                    <a:lstStyle/>
                    <a:p>
                      <a:endParaRPr lang="en-GB"/>
                    </a:p>
                  </a:txBody>
                  <a:tcPr/>
                </a:tc>
                <a:tc gridSpan="2">
                  <a:txBody>
                    <a:bodyPr/>
                    <a:lstStyle/>
                    <a:p>
                      <a:pPr>
                        <a:lnSpc>
                          <a:spcPct val="107000"/>
                        </a:lnSpc>
                        <a:spcAft>
                          <a:spcPts val="0"/>
                        </a:spcAft>
                      </a:pPr>
                      <a:r>
                        <a:rPr lang="en-GB" sz="900" dirty="0">
                          <a:effectLst/>
                        </a:rPr>
                        <a:t>Project 1: My Surroundings</a:t>
                      </a:r>
                    </a:p>
                    <a:p>
                      <a:pPr>
                        <a:lnSpc>
                          <a:spcPct val="107000"/>
                        </a:lnSpc>
                        <a:spcAft>
                          <a:spcPts val="0"/>
                        </a:spcAft>
                      </a:pPr>
                      <a:r>
                        <a:rPr lang="en-GB" sz="900" dirty="0">
                          <a:effectLst/>
                        </a:rPr>
                        <a:t>Pupils will continue to develop mixed media imagery in response to research and create a final sustained outcome for the portfolio.</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hMerge="1">
                  <a:txBody>
                    <a:bodyPr/>
                    <a:lstStyle/>
                    <a:p>
                      <a:endParaRPr lang="en-GB"/>
                    </a:p>
                  </a:txBody>
                  <a:tcPr/>
                </a:tc>
                <a:tc gridSpan="2">
                  <a:txBody>
                    <a:bodyPr/>
                    <a:lstStyle/>
                    <a:p>
                      <a:pPr>
                        <a:lnSpc>
                          <a:spcPct val="107000"/>
                        </a:lnSpc>
                        <a:spcAft>
                          <a:spcPts val="0"/>
                        </a:spcAft>
                      </a:pPr>
                      <a:r>
                        <a:rPr lang="en-GB" sz="900">
                          <a:effectLst/>
                        </a:rPr>
                        <a:t>Major Project</a:t>
                      </a:r>
                    </a:p>
                    <a:p>
                      <a:pPr>
                        <a:lnSpc>
                          <a:spcPct val="107000"/>
                        </a:lnSpc>
                        <a:spcAft>
                          <a:spcPts val="0"/>
                        </a:spcAft>
                      </a:pPr>
                      <a:r>
                        <a:rPr lang="en-GB" sz="900">
                          <a:effectLst/>
                        </a:rPr>
                        <a:t>Pupils will begin work on the major project. This will take them through to Christmas of Y11. The project will include research, artist references and mixed media.</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hMerge="1">
                  <a:txBody>
                    <a:bodyPr/>
                    <a:lstStyle/>
                    <a:p>
                      <a:endParaRPr lang="en-GB"/>
                    </a:p>
                  </a:txBody>
                  <a:tcPr/>
                </a:tc>
                <a:extLst>
                  <a:ext uri="{0D108BD9-81ED-4DB2-BD59-A6C34878D82A}">
                    <a16:rowId xmlns:a16="http://schemas.microsoft.com/office/drawing/2014/main" val="1242240914"/>
                  </a:ext>
                </a:extLst>
              </a:tr>
              <a:tr h="1010454">
                <a:tc>
                  <a:txBody>
                    <a:bodyPr/>
                    <a:lstStyle/>
                    <a:p>
                      <a:pPr algn="ctr">
                        <a:lnSpc>
                          <a:spcPct val="107000"/>
                        </a:lnSpc>
                        <a:spcAft>
                          <a:spcPts val="0"/>
                        </a:spcAft>
                      </a:pPr>
                      <a:r>
                        <a:rPr lang="en-GB" sz="900">
                          <a:effectLst/>
                        </a:rPr>
                        <a:t>Business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dirty="0">
                          <a:effectLst/>
                        </a:rPr>
                        <a:t>Business Activity</a:t>
                      </a:r>
                    </a:p>
                    <a:p>
                      <a:pPr>
                        <a:lnSpc>
                          <a:spcPct val="107000"/>
                        </a:lnSpc>
                        <a:spcAft>
                          <a:spcPts val="0"/>
                        </a:spcAft>
                      </a:pPr>
                      <a:r>
                        <a:rPr lang="en-GB" sz="900" dirty="0">
                          <a:effectLst/>
                        </a:rPr>
                        <a:t>-The nature of business activity producing goods and services</a:t>
                      </a:r>
                    </a:p>
                    <a:p>
                      <a:pPr>
                        <a:lnSpc>
                          <a:spcPct val="107000"/>
                        </a:lnSpc>
                        <a:spcAft>
                          <a:spcPts val="0"/>
                        </a:spcAft>
                      </a:pPr>
                      <a:r>
                        <a:rPr lang="en-GB" sz="900" dirty="0">
                          <a:effectLst/>
                        </a:rPr>
                        <a:t>- Business enterprise</a:t>
                      </a:r>
                    </a:p>
                    <a:p>
                      <a:pPr>
                        <a:lnSpc>
                          <a:spcPct val="107000"/>
                        </a:lnSpc>
                        <a:spcAft>
                          <a:spcPts val="0"/>
                        </a:spcAft>
                      </a:pPr>
                      <a:r>
                        <a:rPr lang="en-GB" sz="900" dirty="0">
                          <a:effectLst/>
                        </a:rPr>
                        <a:t>- Business planning</a:t>
                      </a:r>
                    </a:p>
                    <a:p>
                      <a:pPr>
                        <a:lnSpc>
                          <a:spcPct val="107000"/>
                        </a:lnSpc>
                        <a:spcAft>
                          <a:spcPts val="0"/>
                        </a:spcAft>
                      </a:pPr>
                      <a:r>
                        <a:rPr lang="en-GB" sz="900" dirty="0">
                          <a:effectLst/>
                        </a:rPr>
                        <a:t>- Aims and objectives</a:t>
                      </a:r>
                    </a:p>
                    <a:p>
                      <a:pPr>
                        <a:lnSpc>
                          <a:spcPct val="107000"/>
                        </a:lnSpc>
                        <a:spcAft>
                          <a:spcPts val="0"/>
                        </a:spcAft>
                      </a:pPr>
                      <a:r>
                        <a:rPr lang="en-GB" sz="900" dirty="0">
                          <a:effectLst/>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dirty="0">
                          <a:effectLst/>
                        </a:rPr>
                        <a:t>Business Activity</a:t>
                      </a:r>
                    </a:p>
                    <a:p>
                      <a:pPr>
                        <a:lnSpc>
                          <a:spcPct val="107000"/>
                        </a:lnSpc>
                        <a:spcAft>
                          <a:spcPts val="0"/>
                        </a:spcAft>
                      </a:pPr>
                      <a:r>
                        <a:rPr lang="en-GB" sz="900" dirty="0">
                          <a:effectLst/>
                        </a:rPr>
                        <a:t>-Business ownership</a:t>
                      </a:r>
                    </a:p>
                    <a:p>
                      <a:pPr>
                        <a:lnSpc>
                          <a:spcPct val="107000"/>
                        </a:lnSpc>
                        <a:spcAft>
                          <a:spcPts val="0"/>
                        </a:spcAft>
                      </a:pPr>
                      <a:r>
                        <a:rPr lang="en-GB" sz="900" dirty="0">
                          <a:effectLst/>
                        </a:rPr>
                        <a:t>- Business growth</a:t>
                      </a:r>
                    </a:p>
                    <a:p>
                      <a:pPr>
                        <a:lnSpc>
                          <a:spcPct val="107000"/>
                        </a:lnSpc>
                        <a:spcAft>
                          <a:spcPts val="0"/>
                        </a:spcAft>
                      </a:pPr>
                      <a:r>
                        <a:rPr lang="en-GB" sz="900" dirty="0">
                          <a:effectLst/>
                        </a:rPr>
                        <a:t>- Location of business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a:effectLst/>
                        </a:rPr>
                        <a:t>Influence on Business</a:t>
                      </a:r>
                    </a:p>
                    <a:p>
                      <a:pPr>
                        <a:lnSpc>
                          <a:spcPct val="107000"/>
                        </a:lnSpc>
                        <a:spcAft>
                          <a:spcPts val="0"/>
                        </a:spcAft>
                      </a:pPr>
                      <a:r>
                        <a:rPr lang="en-GB" sz="900">
                          <a:effectLst/>
                        </a:rPr>
                        <a:t>-Technology in business</a:t>
                      </a:r>
                    </a:p>
                    <a:p>
                      <a:pPr>
                        <a:lnSpc>
                          <a:spcPct val="107000"/>
                        </a:lnSpc>
                        <a:spcAft>
                          <a:spcPts val="0"/>
                        </a:spcAft>
                      </a:pPr>
                      <a:r>
                        <a:rPr lang="en-GB" sz="900">
                          <a:effectLst/>
                        </a:rPr>
                        <a:t>- Ethical issues</a:t>
                      </a:r>
                    </a:p>
                    <a:p>
                      <a:pPr>
                        <a:lnSpc>
                          <a:spcPct val="107000"/>
                        </a:lnSpc>
                        <a:spcAft>
                          <a:spcPts val="0"/>
                        </a:spcAft>
                      </a:pPr>
                      <a:r>
                        <a:rPr lang="en-GB" sz="900">
                          <a:effectLst/>
                        </a:rPr>
                        <a:t>- Environmental issues</a:t>
                      </a:r>
                    </a:p>
                    <a:p>
                      <a:pPr>
                        <a:lnSpc>
                          <a:spcPct val="107000"/>
                        </a:lnSpc>
                        <a:spcAft>
                          <a:spcPts val="0"/>
                        </a:spcAft>
                      </a:pPr>
                      <a:r>
                        <a:rPr lang="en-GB" sz="900">
                          <a:effectLst/>
                        </a:rPr>
                        <a:t>- Economic influences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a:effectLst/>
                        </a:rPr>
                        <a:t>Influence on Business </a:t>
                      </a:r>
                    </a:p>
                    <a:p>
                      <a:pPr>
                        <a:lnSpc>
                          <a:spcPct val="107000"/>
                        </a:lnSpc>
                        <a:spcAft>
                          <a:spcPts val="0"/>
                        </a:spcAft>
                      </a:pPr>
                      <a:r>
                        <a:rPr lang="en-GB" sz="900">
                          <a:effectLst/>
                        </a:rPr>
                        <a:t>-Economic influences</a:t>
                      </a:r>
                    </a:p>
                    <a:p>
                      <a:pPr>
                        <a:lnSpc>
                          <a:spcPct val="107000"/>
                        </a:lnSpc>
                        <a:spcAft>
                          <a:spcPts val="0"/>
                        </a:spcAft>
                      </a:pPr>
                      <a:r>
                        <a:rPr lang="en-GB" sz="900">
                          <a:effectLst/>
                        </a:rPr>
                        <a:t>(cont)</a:t>
                      </a:r>
                    </a:p>
                    <a:p>
                      <a:pPr>
                        <a:lnSpc>
                          <a:spcPct val="107000"/>
                        </a:lnSpc>
                        <a:spcAft>
                          <a:spcPts val="0"/>
                        </a:spcAft>
                      </a:pPr>
                      <a:r>
                        <a:rPr lang="en-GB" sz="900">
                          <a:effectLst/>
                        </a:rPr>
                        <a:t>- Globalisation</a:t>
                      </a:r>
                    </a:p>
                    <a:p>
                      <a:pPr>
                        <a:lnSpc>
                          <a:spcPct val="107000"/>
                        </a:lnSpc>
                        <a:spcAft>
                          <a:spcPts val="0"/>
                        </a:spcAft>
                      </a:pPr>
                      <a:r>
                        <a:rPr lang="en-GB" sz="900">
                          <a:effectLst/>
                        </a:rPr>
                        <a:t>- Laws &amp; impact on business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a:effectLst/>
                        </a:rPr>
                        <a:t>Business Operations</a:t>
                      </a:r>
                    </a:p>
                    <a:p>
                      <a:pPr>
                        <a:lnSpc>
                          <a:spcPct val="107000"/>
                        </a:lnSpc>
                        <a:spcAft>
                          <a:spcPts val="0"/>
                        </a:spcAft>
                      </a:pPr>
                      <a:r>
                        <a:rPr lang="en-GB" sz="900">
                          <a:effectLst/>
                        </a:rPr>
                        <a:t>-Methods of production (job, batch, flow)</a:t>
                      </a:r>
                    </a:p>
                    <a:p>
                      <a:pPr>
                        <a:lnSpc>
                          <a:spcPct val="107000"/>
                        </a:lnSpc>
                        <a:spcAft>
                          <a:spcPts val="0"/>
                        </a:spcAft>
                      </a:pPr>
                      <a:r>
                        <a:rPr lang="en-GB" sz="900">
                          <a:effectLst/>
                        </a:rPr>
                        <a:t>- Quality in production</a:t>
                      </a:r>
                    </a:p>
                    <a:p>
                      <a:pPr>
                        <a:lnSpc>
                          <a:spcPct val="107000"/>
                        </a:lnSpc>
                        <a:spcAft>
                          <a:spcPts val="0"/>
                        </a:spcAft>
                      </a:pPr>
                      <a:r>
                        <a:rPr lang="en-GB" sz="900">
                          <a:effectLst/>
                        </a:rPr>
                        <a:t>- Sales process</a:t>
                      </a:r>
                    </a:p>
                    <a:p>
                      <a:pPr>
                        <a:lnSpc>
                          <a:spcPct val="107000"/>
                        </a:lnSpc>
                        <a:spcAft>
                          <a:spcPts val="0"/>
                        </a:spcAft>
                      </a:pPr>
                      <a:r>
                        <a:rPr lang="en-GB" sz="900">
                          <a:effectLst/>
                        </a:rPr>
                        <a:t>- Supply chain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a:effectLst/>
                        </a:rPr>
                        <a:t>Business Operations</a:t>
                      </a:r>
                    </a:p>
                    <a:p>
                      <a:pPr>
                        <a:lnSpc>
                          <a:spcPct val="107000"/>
                        </a:lnSpc>
                        <a:spcAft>
                          <a:spcPts val="0"/>
                        </a:spcAft>
                      </a:pPr>
                      <a:r>
                        <a:rPr lang="en-GB" sz="900">
                          <a:effectLst/>
                        </a:rPr>
                        <a:t>-Recruitment</a:t>
                      </a:r>
                    </a:p>
                    <a:p>
                      <a:pPr>
                        <a:lnSpc>
                          <a:spcPct val="107000"/>
                        </a:lnSpc>
                        <a:spcAft>
                          <a:spcPts val="0"/>
                        </a:spcAft>
                      </a:pPr>
                      <a:r>
                        <a:rPr lang="en-GB" sz="900">
                          <a:effectLst/>
                        </a:rPr>
                        <a:t>- Types of training</a:t>
                      </a:r>
                    </a:p>
                    <a:p>
                      <a:pPr>
                        <a:lnSpc>
                          <a:spcPct val="107000"/>
                        </a:lnSpc>
                        <a:spcAft>
                          <a:spcPts val="0"/>
                        </a:spcAft>
                      </a:pPr>
                      <a:r>
                        <a:rPr lang="en-GB" sz="900">
                          <a:effectLst/>
                        </a:rPr>
                        <a:t>- Methods of motivation</a:t>
                      </a:r>
                    </a:p>
                    <a:p>
                      <a:pPr>
                        <a:lnSpc>
                          <a:spcPct val="107000"/>
                        </a:lnSpc>
                        <a:spcAft>
                          <a:spcPts val="0"/>
                        </a:spcAft>
                      </a:pPr>
                      <a:r>
                        <a:rPr lang="en-GB" sz="900">
                          <a:effectLst/>
                        </a:rPr>
                        <a:t>- Types of</a:t>
                      </a:r>
                    </a:p>
                    <a:p>
                      <a:pPr>
                        <a:lnSpc>
                          <a:spcPct val="107000"/>
                        </a:lnSpc>
                        <a:spcAft>
                          <a:spcPts val="0"/>
                        </a:spcAft>
                      </a:pPr>
                      <a:r>
                        <a:rPr lang="en-GB" sz="900">
                          <a:effectLst/>
                        </a:rPr>
                        <a:t>organisational</a:t>
                      </a:r>
                    </a:p>
                    <a:p>
                      <a:pPr>
                        <a:lnSpc>
                          <a:spcPct val="107000"/>
                        </a:lnSpc>
                        <a:spcAft>
                          <a:spcPts val="0"/>
                        </a:spcAft>
                      </a:pPr>
                      <a:r>
                        <a:rPr lang="en-GB" sz="900">
                          <a:effectLst/>
                        </a:rPr>
                        <a:t>structures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extLst>
                  <a:ext uri="{0D108BD9-81ED-4DB2-BD59-A6C34878D82A}">
                    <a16:rowId xmlns:a16="http://schemas.microsoft.com/office/drawing/2014/main" val="1588213753"/>
                  </a:ext>
                </a:extLst>
              </a:tr>
              <a:tr h="629432">
                <a:tc>
                  <a:txBody>
                    <a:bodyPr/>
                    <a:lstStyle/>
                    <a:p>
                      <a:pPr algn="ctr">
                        <a:lnSpc>
                          <a:spcPct val="107000"/>
                        </a:lnSpc>
                        <a:spcAft>
                          <a:spcPts val="0"/>
                        </a:spcAft>
                      </a:pPr>
                      <a:r>
                        <a:rPr lang="en-GB" sz="900">
                          <a:effectLst/>
                        </a:rPr>
                        <a:t>Computer Science</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dirty="0">
                          <a:effectLst/>
                        </a:rPr>
                        <a:t>-System Architecture</a:t>
                      </a:r>
                    </a:p>
                    <a:p>
                      <a:pPr>
                        <a:lnSpc>
                          <a:spcPct val="107000"/>
                        </a:lnSpc>
                        <a:spcAft>
                          <a:spcPts val="0"/>
                        </a:spcAft>
                      </a:pPr>
                      <a:r>
                        <a:rPr lang="en-GB" sz="900" dirty="0">
                          <a:effectLst/>
                        </a:rPr>
                        <a:t>-Memory &amp; Storage</a:t>
                      </a:r>
                    </a:p>
                    <a:p>
                      <a:pPr>
                        <a:lnSpc>
                          <a:spcPct val="107000"/>
                        </a:lnSpc>
                        <a:spcAft>
                          <a:spcPts val="0"/>
                        </a:spcAft>
                      </a:pPr>
                      <a:r>
                        <a:rPr lang="en-GB" sz="900" dirty="0">
                          <a:effectLst/>
                        </a:rPr>
                        <a:t>-Python Programming: ongoing skills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dirty="0">
                          <a:effectLst/>
                        </a:rPr>
                        <a:t>-Memory &amp; Storage</a:t>
                      </a:r>
                    </a:p>
                    <a:p>
                      <a:pPr>
                        <a:lnSpc>
                          <a:spcPct val="107000"/>
                        </a:lnSpc>
                        <a:spcAft>
                          <a:spcPts val="0"/>
                        </a:spcAft>
                      </a:pPr>
                      <a:r>
                        <a:rPr lang="en-GB" sz="900" dirty="0">
                          <a:effectLst/>
                        </a:rPr>
                        <a:t>-Python Programming: ongoing skills</a:t>
                      </a:r>
                    </a:p>
                    <a:p>
                      <a:pPr>
                        <a:lnSpc>
                          <a:spcPct val="107000"/>
                        </a:lnSpc>
                        <a:spcAft>
                          <a:spcPts val="0"/>
                        </a:spcAft>
                      </a:pPr>
                      <a:r>
                        <a:rPr lang="en-GB" sz="900" dirty="0">
                          <a:effectLst/>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dirty="0">
                          <a:effectLst/>
                        </a:rPr>
                        <a:t>-Computer networks connections and protocols</a:t>
                      </a:r>
                    </a:p>
                    <a:p>
                      <a:pPr>
                        <a:lnSpc>
                          <a:spcPct val="107000"/>
                        </a:lnSpc>
                        <a:spcAft>
                          <a:spcPts val="0"/>
                        </a:spcAft>
                      </a:pPr>
                      <a:r>
                        <a:rPr lang="en-GB" sz="900" dirty="0">
                          <a:effectLst/>
                        </a:rPr>
                        <a:t>-Python Programming: ongoing skills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a:effectLst/>
                        </a:rPr>
                        <a:t>-Python Programming: ongoing skills</a:t>
                      </a:r>
                    </a:p>
                    <a:p>
                      <a:pP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a:effectLst/>
                        </a:rPr>
                        <a:t>-Systems software</a:t>
                      </a:r>
                    </a:p>
                    <a:p>
                      <a:pPr>
                        <a:lnSpc>
                          <a:spcPct val="107000"/>
                        </a:lnSpc>
                        <a:spcAft>
                          <a:spcPts val="0"/>
                        </a:spcAft>
                      </a:pPr>
                      <a:r>
                        <a:rPr lang="en-GB" sz="900">
                          <a:effectLst/>
                        </a:rPr>
                        <a:t>-Python Programming: ongoing skills</a:t>
                      </a:r>
                    </a:p>
                    <a:p>
                      <a:pP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a:effectLst/>
                        </a:rPr>
                        <a:t>-Ethical legal cultural</a:t>
                      </a:r>
                    </a:p>
                    <a:p>
                      <a:pPr>
                        <a:lnSpc>
                          <a:spcPct val="107000"/>
                        </a:lnSpc>
                        <a:spcAft>
                          <a:spcPts val="0"/>
                        </a:spcAft>
                      </a:pPr>
                      <a:r>
                        <a:rPr lang="en-GB" sz="900">
                          <a:effectLst/>
                        </a:rPr>
                        <a:t>-Python Programming: ongoing skills</a:t>
                      </a:r>
                    </a:p>
                    <a:p>
                      <a:pPr>
                        <a:lnSpc>
                          <a:spcPct val="107000"/>
                        </a:lnSpc>
                        <a:spcAft>
                          <a:spcPts val="0"/>
                        </a:spcAft>
                      </a:pPr>
                      <a:r>
                        <a:rPr lang="en-GB" sz="900">
                          <a:effectLst/>
                        </a:rPr>
                        <a:t> </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extLst>
                  <a:ext uri="{0D108BD9-81ED-4DB2-BD59-A6C34878D82A}">
                    <a16:rowId xmlns:a16="http://schemas.microsoft.com/office/drawing/2014/main" val="144667262"/>
                  </a:ext>
                </a:extLst>
              </a:tr>
              <a:tr h="502424">
                <a:tc>
                  <a:txBody>
                    <a:bodyPr/>
                    <a:lstStyle/>
                    <a:p>
                      <a:pPr algn="ctr">
                        <a:lnSpc>
                          <a:spcPct val="107000"/>
                        </a:lnSpc>
                        <a:spcAft>
                          <a:spcPts val="0"/>
                        </a:spcAft>
                      </a:pPr>
                      <a:r>
                        <a:rPr lang="en-GB" sz="900">
                          <a:effectLst/>
                        </a:rPr>
                        <a:t>English</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a:effectLst/>
                        </a:rPr>
                        <a:t>-Explorations in creative reading and writing</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a:effectLst/>
                        </a:rPr>
                        <a:t>-‘An Inspector Calls’ by JB Priestley (faster reading) &amp; deeper study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dirty="0">
                          <a:effectLst/>
                        </a:rPr>
                        <a:t>-‘Macbeth’ by William Shakespeare</a:t>
                      </a:r>
                    </a:p>
                    <a:p>
                      <a:pPr>
                        <a:lnSpc>
                          <a:spcPct val="107000"/>
                        </a:lnSpc>
                        <a:spcAft>
                          <a:spcPts val="0"/>
                        </a:spcAft>
                      </a:pPr>
                      <a:r>
                        <a:rPr lang="en-GB" sz="900" dirty="0">
                          <a:effectLst/>
                        </a:rPr>
                        <a:t>-Creative writing</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dirty="0">
                          <a:effectLst/>
                        </a:rPr>
                        <a:t>-‘The Strange Case of Dr Jekyll and Mr Hyde’ &amp; using the text for Lang Paper 1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gridSpan="2">
                  <a:txBody>
                    <a:bodyPr/>
                    <a:lstStyle/>
                    <a:p>
                      <a:pPr>
                        <a:lnSpc>
                          <a:spcPct val="107000"/>
                        </a:lnSpc>
                        <a:spcAft>
                          <a:spcPts val="0"/>
                        </a:spcAft>
                      </a:pPr>
                      <a:r>
                        <a:rPr lang="en-GB" sz="900">
                          <a:effectLst/>
                        </a:rPr>
                        <a:t>-Poetry: ‘Power and Conflict’</a:t>
                      </a:r>
                    </a:p>
                    <a:p>
                      <a:pPr>
                        <a:lnSpc>
                          <a:spcPct val="107000"/>
                        </a:lnSpc>
                        <a:spcAft>
                          <a:spcPts val="0"/>
                        </a:spcAft>
                      </a:pPr>
                      <a:r>
                        <a:rPr lang="en-GB" sz="900">
                          <a:effectLst/>
                        </a:rPr>
                        <a:t>-Spoken Language Assessment</a:t>
                      </a:r>
                    </a:p>
                    <a:p>
                      <a:pPr>
                        <a:lnSpc>
                          <a:spcPct val="107000"/>
                        </a:lnSpc>
                        <a:spcAft>
                          <a:spcPts val="0"/>
                        </a:spcAft>
                      </a:pPr>
                      <a:r>
                        <a:rPr lang="en-GB" sz="900">
                          <a:effectLst/>
                        </a:rPr>
                        <a:t>-Flashback Fridays on ‘An Inspector Calls’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hMerge="1">
                  <a:txBody>
                    <a:bodyPr/>
                    <a:lstStyle/>
                    <a:p>
                      <a:endParaRPr lang="en-GB"/>
                    </a:p>
                  </a:txBody>
                  <a:tcPr/>
                </a:tc>
                <a:extLst>
                  <a:ext uri="{0D108BD9-81ED-4DB2-BD59-A6C34878D82A}">
                    <a16:rowId xmlns:a16="http://schemas.microsoft.com/office/drawing/2014/main" val="2810059667"/>
                  </a:ext>
                </a:extLst>
              </a:tr>
              <a:tr h="1137460">
                <a:tc>
                  <a:txBody>
                    <a:bodyPr/>
                    <a:lstStyle/>
                    <a:p>
                      <a:pPr algn="ctr">
                        <a:lnSpc>
                          <a:spcPct val="107000"/>
                        </a:lnSpc>
                        <a:spcAft>
                          <a:spcPts val="0"/>
                        </a:spcAft>
                      </a:pPr>
                      <a:r>
                        <a:rPr lang="en-GB" sz="900">
                          <a:effectLst/>
                        </a:rPr>
                        <a:t>French</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a:effectLst/>
                        </a:rPr>
                        <a:t>Theme 1: Identity and Culture</a:t>
                      </a:r>
                    </a:p>
                    <a:p>
                      <a:pPr>
                        <a:lnSpc>
                          <a:spcPct val="107000"/>
                        </a:lnSpc>
                        <a:spcAft>
                          <a:spcPts val="0"/>
                        </a:spcAft>
                      </a:pPr>
                      <a:r>
                        <a:rPr lang="en-GB" sz="900">
                          <a:effectLst/>
                        </a:rPr>
                        <a:t>Topic 1: Me, my family and friends</a:t>
                      </a:r>
                    </a:p>
                    <a:p>
                      <a:pPr>
                        <a:lnSpc>
                          <a:spcPct val="107000"/>
                        </a:lnSpc>
                        <a:spcAft>
                          <a:spcPts val="0"/>
                        </a:spcAft>
                      </a:pPr>
                      <a:r>
                        <a:rPr lang="en-GB" sz="900">
                          <a:effectLst/>
                        </a:rPr>
                        <a:t>-Relationships with family and friends</a:t>
                      </a:r>
                    </a:p>
                    <a:p>
                      <a:pPr>
                        <a:lnSpc>
                          <a:spcPct val="107000"/>
                        </a:lnSpc>
                        <a:spcAft>
                          <a:spcPts val="0"/>
                        </a:spcAft>
                      </a:pPr>
                      <a:r>
                        <a:rPr lang="en-GB" sz="900">
                          <a:effectLst/>
                        </a:rPr>
                        <a:t>-Marriage/partnerships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a:effectLst/>
                        </a:rPr>
                        <a:t>Theme 1: Identity and Culture</a:t>
                      </a:r>
                    </a:p>
                    <a:p>
                      <a:pPr>
                        <a:lnSpc>
                          <a:spcPct val="107000"/>
                        </a:lnSpc>
                        <a:spcAft>
                          <a:spcPts val="0"/>
                        </a:spcAft>
                      </a:pPr>
                      <a:r>
                        <a:rPr lang="en-GB" sz="900">
                          <a:effectLst/>
                        </a:rPr>
                        <a:t>Topic 3: Free-time activities</a:t>
                      </a:r>
                    </a:p>
                    <a:p>
                      <a:pPr>
                        <a:lnSpc>
                          <a:spcPct val="107000"/>
                        </a:lnSpc>
                        <a:spcAft>
                          <a:spcPts val="0"/>
                        </a:spcAft>
                      </a:pPr>
                      <a:r>
                        <a:rPr lang="en-GB" sz="900">
                          <a:effectLst/>
                        </a:rPr>
                        <a:t>-Music</a:t>
                      </a:r>
                    </a:p>
                    <a:p>
                      <a:pPr>
                        <a:lnSpc>
                          <a:spcPct val="107000"/>
                        </a:lnSpc>
                        <a:spcAft>
                          <a:spcPts val="0"/>
                        </a:spcAft>
                      </a:pPr>
                      <a:r>
                        <a:rPr lang="en-GB" sz="900">
                          <a:effectLst/>
                        </a:rPr>
                        <a:t>-Cinema and TV</a:t>
                      </a:r>
                    </a:p>
                    <a:p>
                      <a:pPr>
                        <a:lnSpc>
                          <a:spcPct val="107000"/>
                        </a:lnSpc>
                        <a:spcAft>
                          <a:spcPts val="0"/>
                        </a:spcAft>
                      </a:pPr>
                      <a:r>
                        <a:rPr lang="en-GB" sz="900">
                          <a:effectLst/>
                        </a:rPr>
                        <a:t>Food and eating out</a:t>
                      </a:r>
                    </a:p>
                    <a:p>
                      <a:pPr>
                        <a:lnSpc>
                          <a:spcPct val="107000"/>
                        </a:lnSpc>
                        <a:spcAft>
                          <a:spcPts val="0"/>
                        </a:spcAft>
                      </a:pPr>
                      <a:r>
                        <a:rPr lang="en-GB" sz="900">
                          <a:effectLst/>
                        </a:rPr>
                        <a:t>-Sport</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a:effectLst/>
                        </a:rPr>
                        <a:t>Theme 1: Identity and Culture</a:t>
                      </a:r>
                    </a:p>
                    <a:p>
                      <a:pPr>
                        <a:lnSpc>
                          <a:spcPct val="107000"/>
                        </a:lnSpc>
                        <a:spcAft>
                          <a:spcPts val="0"/>
                        </a:spcAft>
                      </a:pPr>
                      <a:r>
                        <a:rPr lang="en-GB" sz="900">
                          <a:effectLst/>
                        </a:rPr>
                        <a:t>Topic 2: Technology and everyday life</a:t>
                      </a:r>
                    </a:p>
                    <a:p>
                      <a:pPr>
                        <a:lnSpc>
                          <a:spcPct val="107000"/>
                        </a:lnSpc>
                        <a:spcAft>
                          <a:spcPts val="0"/>
                        </a:spcAft>
                      </a:pPr>
                      <a:r>
                        <a:rPr lang="en-GB" sz="900">
                          <a:effectLst/>
                        </a:rPr>
                        <a:t>-Social media</a:t>
                      </a:r>
                    </a:p>
                    <a:p>
                      <a:pPr>
                        <a:lnSpc>
                          <a:spcPct val="107000"/>
                        </a:lnSpc>
                        <a:spcAft>
                          <a:spcPts val="0"/>
                        </a:spcAft>
                      </a:pPr>
                      <a:r>
                        <a:rPr lang="en-GB" sz="900">
                          <a:effectLst/>
                        </a:rPr>
                        <a:t>-Mobile technology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dirty="0">
                          <a:effectLst/>
                        </a:rPr>
                        <a:t>Theme 1: Identity and Culture</a:t>
                      </a:r>
                    </a:p>
                    <a:p>
                      <a:pPr>
                        <a:lnSpc>
                          <a:spcPct val="107000"/>
                        </a:lnSpc>
                        <a:spcAft>
                          <a:spcPts val="0"/>
                        </a:spcAft>
                      </a:pPr>
                      <a:r>
                        <a:rPr lang="en-GB" sz="900" dirty="0">
                          <a:effectLst/>
                        </a:rPr>
                        <a:t>Topic 4</a:t>
                      </a:r>
                    </a:p>
                    <a:p>
                      <a:pPr>
                        <a:lnSpc>
                          <a:spcPct val="107000"/>
                        </a:lnSpc>
                        <a:spcAft>
                          <a:spcPts val="0"/>
                        </a:spcAft>
                      </a:pPr>
                      <a:r>
                        <a:rPr lang="en-GB" sz="900" dirty="0">
                          <a:effectLst/>
                        </a:rPr>
                        <a:t>-Customs and festivals in French-speaking countries</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dirty="0">
                          <a:effectLst/>
                        </a:rPr>
                        <a:t>Theme 2: Local, national, and international areas of interest</a:t>
                      </a:r>
                    </a:p>
                    <a:p>
                      <a:pPr>
                        <a:lnSpc>
                          <a:spcPct val="107000"/>
                        </a:lnSpc>
                        <a:spcAft>
                          <a:spcPts val="0"/>
                        </a:spcAft>
                      </a:pPr>
                      <a:r>
                        <a:rPr lang="en-GB" sz="900" dirty="0">
                          <a:effectLst/>
                        </a:rPr>
                        <a:t>Topic 1</a:t>
                      </a:r>
                    </a:p>
                    <a:p>
                      <a:pPr>
                        <a:lnSpc>
                          <a:spcPct val="107000"/>
                        </a:lnSpc>
                        <a:spcAft>
                          <a:spcPts val="0"/>
                        </a:spcAft>
                      </a:pPr>
                      <a:r>
                        <a:rPr lang="en-GB" sz="900" dirty="0">
                          <a:effectLst/>
                        </a:rPr>
                        <a:t>-Home, town, neighbourhood and region</a:t>
                      </a:r>
                    </a:p>
                    <a:p>
                      <a:pPr>
                        <a:lnSpc>
                          <a:spcPct val="107000"/>
                        </a:lnSpc>
                        <a:spcAft>
                          <a:spcPts val="0"/>
                        </a:spcAft>
                      </a:pPr>
                      <a:r>
                        <a:rPr lang="en-GB" sz="900" dirty="0">
                          <a:effectLst/>
                        </a:rPr>
                        <a:t>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dirty="0">
                          <a:effectLst/>
                        </a:rPr>
                        <a:t>Theme 2: Local, national and international areas of interest</a:t>
                      </a:r>
                    </a:p>
                    <a:p>
                      <a:pPr>
                        <a:lnSpc>
                          <a:spcPct val="107000"/>
                        </a:lnSpc>
                        <a:spcAft>
                          <a:spcPts val="0"/>
                        </a:spcAft>
                      </a:pPr>
                      <a:r>
                        <a:rPr lang="en-GB" sz="900" dirty="0">
                          <a:effectLst/>
                        </a:rPr>
                        <a:t>Topic 2: Social issues</a:t>
                      </a:r>
                    </a:p>
                    <a:p>
                      <a:pPr>
                        <a:lnSpc>
                          <a:spcPct val="107000"/>
                        </a:lnSpc>
                        <a:spcAft>
                          <a:spcPts val="0"/>
                        </a:spcAft>
                      </a:pPr>
                      <a:r>
                        <a:rPr lang="en-GB" sz="900" dirty="0">
                          <a:effectLst/>
                        </a:rPr>
                        <a:t>-Charity/voluntary work</a:t>
                      </a:r>
                    </a:p>
                    <a:p>
                      <a:pPr>
                        <a:lnSpc>
                          <a:spcPct val="107000"/>
                        </a:lnSpc>
                        <a:spcAft>
                          <a:spcPts val="0"/>
                        </a:spcAft>
                      </a:pPr>
                      <a:r>
                        <a:rPr lang="en-GB" sz="900" dirty="0">
                          <a:effectLst/>
                        </a:rPr>
                        <a:t>-Healthy/unhealthy living</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extLst>
                  <a:ext uri="{0D108BD9-81ED-4DB2-BD59-A6C34878D82A}">
                    <a16:rowId xmlns:a16="http://schemas.microsoft.com/office/drawing/2014/main" val="3554354474"/>
                  </a:ext>
                </a:extLst>
              </a:tr>
              <a:tr h="248408">
                <a:tc>
                  <a:txBody>
                    <a:bodyPr/>
                    <a:lstStyle/>
                    <a:p>
                      <a:pPr algn="ctr">
                        <a:lnSpc>
                          <a:spcPct val="107000"/>
                        </a:lnSpc>
                        <a:spcAft>
                          <a:spcPts val="0"/>
                        </a:spcAft>
                      </a:pPr>
                      <a:r>
                        <a:rPr lang="en-GB" sz="900">
                          <a:effectLst/>
                        </a:rPr>
                        <a:t>Geography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a:effectLst/>
                        </a:rPr>
                        <a:t>-Coasts and ecosystems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a:effectLst/>
                        </a:rPr>
                        <a:t>-Ecosystems under threat</a:t>
                      </a:r>
                    </a:p>
                    <a:p>
                      <a:pPr>
                        <a:lnSpc>
                          <a:spcPct val="107000"/>
                        </a:lnSpc>
                        <a:spcAft>
                          <a:spcPts val="0"/>
                        </a:spcAft>
                      </a:pPr>
                      <a:r>
                        <a:rPr lang="en-GB" sz="900">
                          <a:effectLst/>
                        </a:rPr>
                        <a:t>Desertification</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a:effectLst/>
                        </a:rPr>
                        <a:t>-Global cities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a:effectLst/>
                        </a:rPr>
                        <a:t>-Urban and rural environments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a:effectLst/>
                        </a:rPr>
                        <a:t>-Rivers</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dirty="0">
                          <a:effectLst/>
                        </a:rPr>
                        <a:t>-Rivers</a:t>
                      </a:r>
                    </a:p>
                    <a:p>
                      <a:pPr>
                        <a:lnSpc>
                          <a:spcPct val="107000"/>
                        </a:lnSpc>
                        <a:spcAft>
                          <a:spcPts val="0"/>
                        </a:spcAft>
                      </a:pPr>
                      <a:r>
                        <a:rPr lang="en-GB" sz="900" dirty="0">
                          <a:effectLst/>
                        </a:rPr>
                        <a:t>-Human fieldwork</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extLst>
                  <a:ext uri="{0D108BD9-81ED-4DB2-BD59-A6C34878D82A}">
                    <a16:rowId xmlns:a16="http://schemas.microsoft.com/office/drawing/2014/main" val="3543108148"/>
                  </a:ext>
                </a:extLst>
              </a:tr>
              <a:tr h="502424">
                <a:tc>
                  <a:txBody>
                    <a:bodyPr/>
                    <a:lstStyle/>
                    <a:p>
                      <a:pPr algn="ctr">
                        <a:lnSpc>
                          <a:spcPct val="107000"/>
                        </a:lnSpc>
                        <a:spcAft>
                          <a:spcPts val="0"/>
                        </a:spcAft>
                      </a:pPr>
                      <a:r>
                        <a:rPr lang="en-GB" sz="900">
                          <a:effectLst/>
                        </a:rPr>
                        <a:t>History</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gridSpan="2">
                  <a:txBody>
                    <a:bodyPr/>
                    <a:lstStyle/>
                    <a:p>
                      <a:pPr>
                        <a:lnSpc>
                          <a:spcPct val="107000"/>
                        </a:lnSpc>
                        <a:spcAft>
                          <a:spcPts val="0"/>
                        </a:spcAft>
                      </a:pPr>
                      <a:r>
                        <a:rPr lang="en-GB" sz="900" dirty="0">
                          <a:effectLst/>
                        </a:rPr>
                        <a:t>Medicine through time</a:t>
                      </a:r>
                    </a:p>
                    <a:p>
                      <a:pPr>
                        <a:lnSpc>
                          <a:spcPct val="107000"/>
                        </a:lnSpc>
                        <a:spcAft>
                          <a:spcPts val="0"/>
                        </a:spcAft>
                      </a:pPr>
                      <a:r>
                        <a:rPr lang="en-GB" sz="900" dirty="0">
                          <a:effectLst/>
                        </a:rPr>
                        <a:t>-This unit incorporates medicine from the ancient world through to the NHS</a:t>
                      </a:r>
                    </a:p>
                    <a:p>
                      <a:pPr>
                        <a:lnSpc>
                          <a:spcPct val="107000"/>
                        </a:lnSpc>
                        <a:spcAft>
                          <a:spcPts val="0"/>
                        </a:spcAft>
                      </a:pPr>
                      <a:r>
                        <a:rPr lang="en-GB" sz="900" dirty="0">
                          <a:effectLst/>
                        </a:rPr>
                        <a:t>-The unit includes a case study of medicine in World War </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hMerge="1">
                  <a:txBody>
                    <a:bodyPr/>
                    <a:lstStyle/>
                    <a:p>
                      <a:endParaRPr lang="en-GB"/>
                    </a:p>
                  </a:txBody>
                  <a:tcPr/>
                </a:tc>
                <a:tc gridSpan="2">
                  <a:txBody>
                    <a:bodyPr/>
                    <a:lstStyle/>
                    <a:p>
                      <a:pPr>
                        <a:lnSpc>
                          <a:spcPct val="107000"/>
                        </a:lnSpc>
                        <a:spcAft>
                          <a:spcPts val="0"/>
                        </a:spcAft>
                      </a:pPr>
                      <a:r>
                        <a:rPr lang="en-GB" sz="900">
                          <a:effectLst/>
                        </a:rPr>
                        <a:t>Weimar and Nazi Germany</a:t>
                      </a:r>
                    </a:p>
                    <a:p>
                      <a:pPr>
                        <a:lnSpc>
                          <a:spcPct val="107000"/>
                        </a:lnSpc>
                        <a:spcAft>
                          <a:spcPts val="0"/>
                        </a:spcAft>
                      </a:pPr>
                      <a:r>
                        <a:rPr lang="en-GB" sz="900">
                          <a:effectLst/>
                        </a:rPr>
                        <a:t>-The impact of World War I</a:t>
                      </a:r>
                    </a:p>
                    <a:p>
                      <a:pPr>
                        <a:lnSpc>
                          <a:spcPct val="107000"/>
                        </a:lnSpc>
                        <a:spcAft>
                          <a:spcPts val="0"/>
                        </a:spcAft>
                      </a:pPr>
                      <a:r>
                        <a:rPr lang="en-GB" sz="900">
                          <a:effectLst/>
                        </a:rPr>
                        <a:t>-The rise of Hitler</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hMerge="1">
                  <a:txBody>
                    <a:bodyPr/>
                    <a:lstStyle/>
                    <a:p>
                      <a:endParaRPr lang="en-GB"/>
                    </a:p>
                  </a:txBody>
                  <a:tcPr/>
                </a:tc>
                <a:tc>
                  <a:txBody>
                    <a:bodyPr/>
                    <a:lstStyle/>
                    <a:p>
                      <a:pPr>
                        <a:lnSpc>
                          <a:spcPct val="107000"/>
                        </a:lnSpc>
                        <a:spcAft>
                          <a:spcPts val="0"/>
                        </a:spcAft>
                      </a:pPr>
                      <a:r>
                        <a:rPr lang="en-GB" sz="900">
                          <a:effectLst/>
                        </a:rPr>
                        <a:t>Elizabeth I</a:t>
                      </a:r>
                      <a:endParaRPr lang="en-GB" sz="90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tc>
                  <a:txBody>
                    <a:bodyPr/>
                    <a:lstStyle/>
                    <a:p>
                      <a:pPr>
                        <a:lnSpc>
                          <a:spcPct val="107000"/>
                        </a:lnSpc>
                        <a:spcAft>
                          <a:spcPts val="0"/>
                        </a:spcAft>
                      </a:pPr>
                      <a:r>
                        <a:rPr lang="en-GB" sz="900" dirty="0">
                          <a:effectLst/>
                        </a:rPr>
                        <a:t>Elizabeth I</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761" marR="53761" marT="0" marB="0"/>
                </a:tc>
                <a:extLst>
                  <a:ext uri="{0D108BD9-81ED-4DB2-BD59-A6C34878D82A}">
                    <a16:rowId xmlns:a16="http://schemas.microsoft.com/office/drawing/2014/main" val="2465701554"/>
                  </a:ext>
                </a:extLst>
              </a:tr>
            </a:tbl>
          </a:graphicData>
        </a:graphic>
      </p:graphicFrame>
    </p:spTree>
    <p:extLst>
      <p:ext uri="{BB962C8B-B14F-4D97-AF65-F5344CB8AC3E}">
        <p14:creationId xmlns:p14="http://schemas.microsoft.com/office/powerpoint/2010/main" val="3309282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ADED2-6E7E-A641-2544-B5A8D5257278}"/>
              </a:ext>
            </a:extLst>
          </p:cNvPr>
          <p:cNvSpPr>
            <a:spLocks noGrp="1"/>
          </p:cNvSpPr>
          <p:nvPr>
            <p:ph type="title"/>
          </p:nvPr>
        </p:nvSpPr>
        <p:spPr>
          <a:xfrm>
            <a:off x="838200" y="485657"/>
            <a:ext cx="10515600" cy="508633"/>
          </a:xfrm>
        </p:spPr>
        <p:txBody>
          <a:bodyPr>
            <a:normAutofit fontScale="90000"/>
          </a:bodyPr>
          <a:lstStyle/>
          <a:p>
            <a:r>
              <a:rPr lang="en-GB" b="1">
                <a:latin typeface="Calibri"/>
                <a:cs typeface="Calibri Light"/>
              </a:rPr>
              <a:t>The Year 10 Curriculum  - continued</a:t>
            </a:r>
            <a:endParaRPr lang="en-GB" b="1">
              <a:latin typeface="Calibri"/>
              <a:cs typeface="Calibri"/>
            </a:endParaRPr>
          </a:p>
        </p:txBody>
      </p:sp>
      <p:sp>
        <p:nvSpPr>
          <p:cNvPr id="6" name="TextBox 5">
            <a:extLst>
              <a:ext uri="{FF2B5EF4-FFF2-40B4-BE49-F238E27FC236}">
                <a16:creationId xmlns:a16="http://schemas.microsoft.com/office/drawing/2014/main" id="{A446BB0B-B2A8-F3DE-FA17-A1171FF3A04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aphicFrame>
        <p:nvGraphicFramePr>
          <p:cNvPr id="7" name="Content Placeholder 6">
            <a:extLst>
              <a:ext uri="{FF2B5EF4-FFF2-40B4-BE49-F238E27FC236}">
                <a16:creationId xmlns:a16="http://schemas.microsoft.com/office/drawing/2014/main" id="{EB5E0F3F-8F64-443A-BCE2-43DC69B26A77}"/>
              </a:ext>
            </a:extLst>
          </p:cNvPr>
          <p:cNvGraphicFramePr>
            <a:graphicFrameLocks noGrp="1"/>
          </p:cNvGraphicFramePr>
          <p:nvPr>
            <p:ph idx="1"/>
            <p:extLst>
              <p:ext uri="{D42A27DB-BD31-4B8C-83A1-F6EECF244321}">
                <p14:modId xmlns:p14="http://schemas.microsoft.com/office/powerpoint/2010/main" val="3311065686"/>
              </p:ext>
            </p:extLst>
          </p:nvPr>
        </p:nvGraphicFramePr>
        <p:xfrm>
          <a:off x="838199" y="1331651"/>
          <a:ext cx="10515600" cy="4410156"/>
        </p:xfrm>
        <a:graphic>
          <a:graphicData uri="http://schemas.openxmlformats.org/drawingml/2006/table">
            <a:tbl>
              <a:tblPr firstRow="1" firstCol="1" bandRow="1">
                <a:tableStyleId>{5C22544A-7EE6-4342-B048-85BDC9FD1C3A}</a:tableStyleId>
              </a:tblPr>
              <a:tblGrid>
                <a:gridCol w="1111002">
                  <a:extLst>
                    <a:ext uri="{9D8B030D-6E8A-4147-A177-3AD203B41FA5}">
                      <a16:colId xmlns:a16="http://schemas.microsoft.com/office/drawing/2014/main" val="943452043"/>
                    </a:ext>
                  </a:extLst>
                </a:gridCol>
                <a:gridCol w="1780906">
                  <a:extLst>
                    <a:ext uri="{9D8B030D-6E8A-4147-A177-3AD203B41FA5}">
                      <a16:colId xmlns:a16="http://schemas.microsoft.com/office/drawing/2014/main" val="546054444"/>
                    </a:ext>
                  </a:extLst>
                </a:gridCol>
                <a:gridCol w="1671615">
                  <a:extLst>
                    <a:ext uri="{9D8B030D-6E8A-4147-A177-3AD203B41FA5}">
                      <a16:colId xmlns:a16="http://schemas.microsoft.com/office/drawing/2014/main" val="3726274130"/>
                    </a:ext>
                  </a:extLst>
                </a:gridCol>
                <a:gridCol w="1559963">
                  <a:extLst>
                    <a:ext uri="{9D8B030D-6E8A-4147-A177-3AD203B41FA5}">
                      <a16:colId xmlns:a16="http://schemas.microsoft.com/office/drawing/2014/main" val="774984476"/>
                    </a:ext>
                  </a:extLst>
                </a:gridCol>
                <a:gridCol w="1464038">
                  <a:extLst>
                    <a:ext uri="{9D8B030D-6E8A-4147-A177-3AD203B41FA5}">
                      <a16:colId xmlns:a16="http://schemas.microsoft.com/office/drawing/2014/main" val="2849612545"/>
                    </a:ext>
                  </a:extLst>
                </a:gridCol>
                <a:gridCol w="1464038">
                  <a:extLst>
                    <a:ext uri="{9D8B030D-6E8A-4147-A177-3AD203B41FA5}">
                      <a16:colId xmlns:a16="http://schemas.microsoft.com/office/drawing/2014/main" val="361754122"/>
                    </a:ext>
                  </a:extLst>
                </a:gridCol>
                <a:gridCol w="1464038">
                  <a:extLst>
                    <a:ext uri="{9D8B030D-6E8A-4147-A177-3AD203B41FA5}">
                      <a16:colId xmlns:a16="http://schemas.microsoft.com/office/drawing/2014/main" val="3581748499"/>
                    </a:ext>
                  </a:extLst>
                </a:gridCol>
              </a:tblGrid>
              <a:tr h="174878">
                <a:tc>
                  <a:txBody>
                    <a:bodyPr/>
                    <a:lstStyle/>
                    <a:p>
                      <a:pPr algn="ctr">
                        <a:lnSpc>
                          <a:spcPct val="107000"/>
                        </a:lnSpc>
                        <a:spcAft>
                          <a:spcPts val="0"/>
                        </a:spcAft>
                      </a:pPr>
                      <a:r>
                        <a:rPr lang="en-GB" sz="1000" dirty="0">
                          <a:effectLst/>
                        </a:rPr>
                        <a:t>Subject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a:effectLst/>
                        </a:rPr>
                        <a:t>Autumn 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a:effectLst/>
                        </a:rPr>
                        <a:t>Autumn 2</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a:effectLst/>
                        </a:rPr>
                        <a:t>Spring 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a:effectLst/>
                        </a:rPr>
                        <a:t>Spring 2</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a:effectLst/>
                        </a:rPr>
                        <a:t>Summer 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1000">
                          <a:effectLst/>
                        </a:rPr>
                        <a:t>Summer 2</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6551240"/>
                  </a:ext>
                </a:extLst>
              </a:tr>
              <a:tr h="764457">
                <a:tc>
                  <a:txBody>
                    <a:bodyPr/>
                    <a:lstStyle/>
                    <a:p>
                      <a:pPr algn="ctr">
                        <a:lnSpc>
                          <a:spcPct val="107000"/>
                        </a:lnSpc>
                        <a:spcAft>
                          <a:spcPts val="0"/>
                        </a:spcAft>
                      </a:pPr>
                      <a:r>
                        <a:rPr lang="en-GB" sz="1000" dirty="0">
                          <a:effectLst/>
                        </a:rPr>
                        <a:t>Maths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dirty="0">
                          <a:effectLst/>
                        </a:rPr>
                        <a:t>-Congruence, similarity and enlargement</a:t>
                      </a:r>
                    </a:p>
                    <a:p>
                      <a:pPr>
                        <a:lnSpc>
                          <a:spcPct val="107000"/>
                        </a:lnSpc>
                        <a:spcAft>
                          <a:spcPts val="0"/>
                        </a:spcAft>
                      </a:pPr>
                      <a:r>
                        <a:rPr lang="en-GB" sz="1000" dirty="0">
                          <a:effectLst/>
                        </a:rPr>
                        <a:t>-Trigonometry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-Representing solutions of equations and inequalities</a:t>
                      </a:r>
                    </a:p>
                    <a:p>
                      <a:pPr>
                        <a:lnSpc>
                          <a:spcPct val="107000"/>
                        </a:lnSpc>
                        <a:spcAft>
                          <a:spcPts val="0"/>
                        </a:spcAft>
                      </a:pPr>
                      <a:r>
                        <a:rPr lang="en-GB" sz="1000">
                          <a:effectLst/>
                        </a:rPr>
                        <a:t>-Simultaneous equations</a:t>
                      </a:r>
                    </a:p>
                    <a:p>
                      <a:pPr>
                        <a:lnSpc>
                          <a:spcPct val="107000"/>
                        </a:lnSpc>
                        <a:spcAft>
                          <a:spcPts val="0"/>
                        </a:spcAft>
                      </a:pPr>
                      <a:r>
                        <a:rPr lang="en-GB" sz="1000">
                          <a:effectLst/>
                        </a:rPr>
                        <a:t>-Angles and bearings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-Working with circles</a:t>
                      </a:r>
                    </a:p>
                    <a:p>
                      <a:pPr>
                        <a:lnSpc>
                          <a:spcPct val="107000"/>
                        </a:lnSpc>
                        <a:spcAft>
                          <a:spcPts val="0"/>
                        </a:spcAft>
                      </a:pPr>
                      <a:r>
                        <a:rPr lang="en-GB" sz="1000">
                          <a:effectLst/>
                        </a:rPr>
                        <a:t>-Vectors</a:t>
                      </a:r>
                    </a:p>
                    <a:p>
                      <a:pPr>
                        <a:lnSpc>
                          <a:spcPct val="107000"/>
                        </a:lnSpc>
                        <a:spcAft>
                          <a:spcPts val="0"/>
                        </a:spcAft>
                      </a:pPr>
                      <a:r>
                        <a:rPr lang="en-GB" sz="1000">
                          <a:effectLst/>
                        </a:rPr>
                        <a:t>-Ratios and fractions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-Percentages and interest</a:t>
                      </a:r>
                    </a:p>
                    <a:p>
                      <a:pPr>
                        <a:lnSpc>
                          <a:spcPct val="107000"/>
                        </a:lnSpc>
                        <a:spcAft>
                          <a:spcPts val="0"/>
                        </a:spcAft>
                      </a:pPr>
                      <a:r>
                        <a:rPr lang="en-GB" sz="1000">
                          <a:effectLst/>
                        </a:rPr>
                        <a:t>-Probability</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-Collecting, representing and interpreting data</a:t>
                      </a:r>
                    </a:p>
                    <a:p>
                      <a:pPr>
                        <a:lnSpc>
                          <a:spcPct val="107000"/>
                        </a:lnSpc>
                        <a:spcAft>
                          <a:spcPts val="0"/>
                        </a:spcAft>
                      </a:pPr>
                      <a:r>
                        <a:rPr lang="en-GB" sz="1000">
                          <a:effectLst/>
                        </a:rPr>
                        <a:t>-Non-calculator methods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-Types no number and sequences</a:t>
                      </a:r>
                    </a:p>
                    <a:p>
                      <a:pPr>
                        <a:lnSpc>
                          <a:spcPct val="107000"/>
                        </a:lnSpc>
                        <a:spcAft>
                          <a:spcPts val="0"/>
                        </a:spcAft>
                      </a:pPr>
                      <a:r>
                        <a:rPr lang="en-GB" sz="1000">
                          <a:effectLst/>
                        </a:rPr>
                        <a:t>-Indices and roots</a:t>
                      </a:r>
                    </a:p>
                    <a:p>
                      <a:pPr>
                        <a:lnSpc>
                          <a:spcPct val="107000"/>
                        </a:lnSpc>
                        <a:spcAft>
                          <a:spcPts val="0"/>
                        </a:spcAft>
                      </a:pPr>
                      <a:r>
                        <a:rPr lang="en-GB" sz="1000">
                          <a:effectLst/>
                        </a:rPr>
                        <a:t>-Manipulating expressions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5556844"/>
                  </a:ext>
                </a:extLst>
              </a:tr>
              <a:tr h="918710">
                <a:tc>
                  <a:txBody>
                    <a:bodyPr/>
                    <a:lstStyle/>
                    <a:p>
                      <a:pPr algn="ctr">
                        <a:lnSpc>
                          <a:spcPct val="107000"/>
                        </a:lnSpc>
                        <a:spcAft>
                          <a:spcPts val="0"/>
                        </a:spcAft>
                      </a:pPr>
                      <a:r>
                        <a:rPr lang="en-GB" sz="1000">
                          <a:effectLst/>
                        </a:rPr>
                        <a:t>PE Sports Science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dirty="0">
                          <a:effectLst/>
                        </a:rPr>
                        <a:t>Nutrition and Sports Performance.</a:t>
                      </a:r>
                    </a:p>
                    <a:p>
                      <a:pPr>
                        <a:lnSpc>
                          <a:spcPct val="107000"/>
                        </a:lnSpc>
                        <a:spcAft>
                          <a:spcPts val="0"/>
                        </a:spcAft>
                      </a:pPr>
                      <a:r>
                        <a:rPr lang="en-GB" sz="1000" dirty="0">
                          <a:effectLst/>
                        </a:rPr>
                        <a:t>Nutrients for a healthy plan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dirty="0">
                          <a:effectLst/>
                        </a:rPr>
                        <a:t>Nutrition and Sports Performance.</a:t>
                      </a:r>
                    </a:p>
                    <a:p>
                      <a:pPr>
                        <a:lnSpc>
                          <a:spcPct val="107000"/>
                        </a:lnSpc>
                        <a:spcAft>
                          <a:spcPts val="0"/>
                        </a:spcAft>
                      </a:pPr>
                      <a:r>
                        <a:rPr lang="en-GB" sz="1000" dirty="0">
                          <a:effectLst/>
                        </a:rPr>
                        <a:t>Nutrients for a healthy plan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Applying the principles of training.</a:t>
                      </a:r>
                    </a:p>
                    <a:p>
                      <a:pPr>
                        <a:lnSpc>
                          <a:spcPct val="107000"/>
                        </a:lnSpc>
                        <a:spcAft>
                          <a:spcPts val="0"/>
                        </a:spcAft>
                      </a:pPr>
                      <a:r>
                        <a:rPr lang="en-GB" sz="1000">
                          <a:effectLst/>
                        </a:rPr>
                        <a:t>Fitness and how it affects skill performance.</a:t>
                      </a:r>
                    </a:p>
                    <a:p>
                      <a:pPr>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Applying the principles of training.</a:t>
                      </a:r>
                    </a:p>
                    <a:p>
                      <a:pPr>
                        <a:lnSpc>
                          <a:spcPct val="107000"/>
                        </a:lnSpc>
                        <a:spcAft>
                          <a:spcPts val="0"/>
                        </a:spcAft>
                      </a:pPr>
                      <a:r>
                        <a:rPr lang="en-GB" sz="1000">
                          <a:effectLst/>
                        </a:rPr>
                        <a:t>Principles of training in sport.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Applying the principles of training.</a:t>
                      </a:r>
                    </a:p>
                    <a:p>
                      <a:pPr>
                        <a:lnSpc>
                          <a:spcPct val="107000"/>
                        </a:lnSpc>
                        <a:spcAft>
                          <a:spcPts val="0"/>
                        </a:spcAft>
                      </a:pPr>
                      <a:r>
                        <a:rPr lang="en-GB" sz="1000">
                          <a:effectLst/>
                        </a:rPr>
                        <a:t>Organising and planning a fitness programme.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Applying the principles of training.</a:t>
                      </a:r>
                    </a:p>
                    <a:p>
                      <a:pPr>
                        <a:lnSpc>
                          <a:spcPct val="107000"/>
                        </a:lnSpc>
                        <a:spcAft>
                          <a:spcPts val="0"/>
                        </a:spcAft>
                      </a:pPr>
                      <a:r>
                        <a:rPr lang="en-GB" sz="1000">
                          <a:effectLst/>
                        </a:rPr>
                        <a:t>Evaluate own performance.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5775696"/>
                  </a:ext>
                </a:extLst>
              </a:tr>
              <a:tr h="455951">
                <a:tc>
                  <a:txBody>
                    <a:bodyPr/>
                    <a:lstStyle/>
                    <a:p>
                      <a:pPr algn="ctr">
                        <a:lnSpc>
                          <a:spcPct val="107000"/>
                        </a:lnSpc>
                        <a:spcAft>
                          <a:spcPts val="0"/>
                        </a:spcAft>
                      </a:pPr>
                      <a:r>
                        <a:rPr lang="en-GB" sz="1000">
                          <a:effectLst/>
                        </a:rPr>
                        <a:t>PE GCSE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Skeletal System.</a:t>
                      </a:r>
                    </a:p>
                    <a:p>
                      <a:pPr>
                        <a:lnSpc>
                          <a:spcPct val="107000"/>
                        </a:lnSpc>
                        <a:spcAft>
                          <a:spcPts val="0"/>
                        </a:spcAft>
                      </a:pPr>
                      <a:r>
                        <a:rPr lang="en-GB" sz="1000">
                          <a:effectLst/>
                        </a:rPr>
                        <a:t>Muscular system.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dirty="0">
                          <a:effectLst/>
                        </a:rPr>
                        <a:t>Movement analysis.</a:t>
                      </a:r>
                    </a:p>
                    <a:p>
                      <a:pPr>
                        <a:lnSpc>
                          <a:spcPct val="107000"/>
                        </a:lnSpc>
                        <a:spcAft>
                          <a:spcPts val="0"/>
                        </a:spcAft>
                      </a:pPr>
                      <a:r>
                        <a:rPr lang="en-GB" sz="1000" dirty="0">
                          <a:effectLst/>
                        </a:rPr>
                        <a:t>Cardiovascular and Respiratory system.</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Effects of exercise.</a:t>
                      </a:r>
                    </a:p>
                    <a:p>
                      <a:pPr>
                        <a:lnSpc>
                          <a:spcPct val="107000"/>
                        </a:lnSpc>
                        <a:spcAft>
                          <a:spcPts val="0"/>
                        </a:spcAft>
                      </a:pPr>
                      <a:r>
                        <a:rPr lang="en-GB" sz="1000">
                          <a:effectLst/>
                        </a:rPr>
                        <a:t>Components of fitness.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Principles of training.</a:t>
                      </a:r>
                    </a:p>
                    <a:p>
                      <a:pPr>
                        <a:lnSpc>
                          <a:spcPct val="107000"/>
                        </a:lnSpc>
                        <a:spcAft>
                          <a:spcPts val="0"/>
                        </a:spcAft>
                      </a:pPr>
                      <a:r>
                        <a:rPr lang="en-GB" sz="1000">
                          <a:effectLst/>
                        </a:rPr>
                        <a:t>Prevention of injury.</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Coursework completion.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Coursework completion.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4670923"/>
                  </a:ext>
                </a:extLst>
              </a:tr>
              <a:tr h="1381469">
                <a:tc>
                  <a:txBody>
                    <a:bodyPr/>
                    <a:lstStyle/>
                    <a:p>
                      <a:pPr algn="ctr">
                        <a:lnSpc>
                          <a:spcPct val="107000"/>
                        </a:lnSpc>
                        <a:spcAft>
                          <a:spcPts val="0"/>
                        </a:spcAft>
                      </a:pPr>
                      <a:r>
                        <a:rPr lang="en-GB" sz="1000" dirty="0">
                          <a:effectLst/>
                        </a:rPr>
                        <a:t>RE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dirty="0">
                          <a:effectLst/>
                        </a:rPr>
                        <a:t>Origins and Meanings</a:t>
                      </a:r>
                    </a:p>
                    <a:p>
                      <a:pPr>
                        <a:lnSpc>
                          <a:spcPct val="107000"/>
                        </a:lnSpc>
                        <a:spcAft>
                          <a:spcPts val="0"/>
                        </a:spcAft>
                      </a:pPr>
                      <a:r>
                        <a:rPr lang="en-GB" sz="1000" dirty="0">
                          <a:effectLst/>
                        </a:rPr>
                        <a:t>-Origins of the universe</a:t>
                      </a:r>
                    </a:p>
                    <a:p>
                      <a:pPr>
                        <a:lnSpc>
                          <a:spcPct val="107000"/>
                        </a:lnSpc>
                        <a:spcAft>
                          <a:spcPts val="0"/>
                        </a:spcAft>
                      </a:pPr>
                      <a:r>
                        <a:rPr lang="en-GB" sz="1000" dirty="0">
                          <a:effectLst/>
                        </a:rPr>
                        <a:t>-Creation in Genesis</a:t>
                      </a:r>
                    </a:p>
                    <a:p>
                      <a:pPr>
                        <a:lnSpc>
                          <a:spcPct val="107000"/>
                        </a:lnSpc>
                        <a:spcAft>
                          <a:spcPts val="0"/>
                        </a:spcAft>
                      </a:pPr>
                      <a:r>
                        <a:rPr lang="en-GB" sz="1000" dirty="0">
                          <a:effectLst/>
                        </a:rPr>
                        <a:t>-The value of human life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dirty="0">
                          <a:effectLst/>
                        </a:rPr>
                        <a:t>Origins and Meanings</a:t>
                      </a:r>
                    </a:p>
                    <a:p>
                      <a:pPr>
                        <a:lnSpc>
                          <a:spcPct val="107000"/>
                        </a:lnSpc>
                        <a:spcAft>
                          <a:spcPts val="0"/>
                        </a:spcAft>
                      </a:pPr>
                      <a:r>
                        <a:rPr lang="en-GB" sz="1000" dirty="0">
                          <a:effectLst/>
                        </a:rPr>
                        <a:t>-The environment</a:t>
                      </a:r>
                    </a:p>
                    <a:p>
                      <a:pPr>
                        <a:lnSpc>
                          <a:spcPct val="107000"/>
                        </a:lnSpc>
                        <a:spcAft>
                          <a:spcPts val="0"/>
                        </a:spcAft>
                      </a:pPr>
                      <a:r>
                        <a:rPr lang="en-GB" sz="1000" dirty="0">
                          <a:effectLst/>
                        </a:rPr>
                        <a:t>-Catholic Social Teaching</a:t>
                      </a:r>
                    </a:p>
                    <a:p>
                      <a:pPr>
                        <a:lnSpc>
                          <a:spcPct val="107000"/>
                        </a:lnSpc>
                        <a:spcAft>
                          <a:spcPts val="0"/>
                        </a:spcAft>
                      </a:pPr>
                      <a:r>
                        <a:rPr lang="en-GB" sz="1000" dirty="0">
                          <a:effectLst/>
                        </a:rPr>
                        <a:t>-Interfaith dialogue</a:t>
                      </a:r>
                    </a:p>
                    <a:p>
                      <a:pPr>
                        <a:lnSpc>
                          <a:spcPct val="107000"/>
                        </a:lnSpc>
                        <a:spcAft>
                          <a:spcPts val="0"/>
                        </a:spcAft>
                      </a:pPr>
                      <a:r>
                        <a:rPr lang="en-GB" sz="1000" dirty="0">
                          <a:effectLst/>
                        </a:rPr>
                        <a:t>-The work of CAFOD and SVP</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dirty="0">
                          <a:effectLst/>
                        </a:rPr>
                        <a:t>Good and Evil continued</a:t>
                      </a:r>
                    </a:p>
                    <a:p>
                      <a:pPr>
                        <a:lnSpc>
                          <a:spcPct val="107000"/>
                        </a:lnSpc>
                        <a:spcAft>
                          <a:spcPts val="0"/>
                        </a:spcAft>
                      </a:pPr>
                      <a:r>
                        <a:rPr lang="en-GB" sz="1000" dirty="0">
                          <a:effectLst/>
                        </a:rPr>
                        <a:t>-The Trinity</a:t>
                      </a:r>
                    </a:p>
                    <a:p>
                      <a:pPr>
                        <a:lnSpc>
                          <a:spcPct val="107000"/>
                        </a:lnSpc>
                        <a:spcAft>
                          <a:spcPts val="0"/>
                        </a:spcAft>
                      </a:pPr>
                      <a:r>
                        <a:rPr lang="en-GB" sz="1000" dirty="0">
                          <a:effectLst/>
                        </a:rPr>
                        <a:t>-The Incarnation</a:t>
                      </a:r>
                    </a:p>
                    <a:p>
                      <a:pPr>
                        <a:lnSpc>
                          <a:spcPct val="107000"/>
                        </a:lnSpc>
                        <a:spcAft>
                          <a:spcPts val="0"/>
                        </a:spcAft>
                      </a:pPr>
                      <a:r>
                        <a:rPr lang="en-GB" sz="1000" dirty="0">
                          <a:effectLst/>
                        </a:rPr>
                        <a:t>-The origin of evil</a:t>
                      </a:r>
                    </a:p>
                    <a:p>
                      <a:pPr>
                        <a:lnSpc>
                          <a:spcPct val="107000"/>
                        </a:lnSpc>
                        <a:spcAft>
                          <a:spcPts val="0"/>
                        </a:spcAft>
                      </a:pPr>
                      <a:r>
                        <a:rPr lang="en-GB" sz="1000" dirty="0">
                          <a:effectLst/>
                        </a:rPr>
                        <a:t>-Goodness</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dirty="0">
                          <a:effectLst/>
                        </a:rPr>
                        <a:t>Good and Evil continued </a:t>
                      </a:r>
                    </a:p>
                    <a:p>
                      <a:pPr>
                        <a:lnSpc>
                          <a:spcPct val="107000"/>
                        </a:lnSpc>
                        <a:spcAft>
                          <a:spcPts val="0"/>
                        </a:spcAft>
                      </a:pPr>
                      <a:r>
                        <a:rPr lang="en-GB" sz="1000" dirty="0">
                          <a:effectLst/>
                        </a:rPr>
                        <a:t>-Responses to evil</a:t>
                      </a:r>
                    </a:p>
                    <a:p>
                      <a:pPr>
                        <a:lnSpc>
                          <a:spcPct val="107000"/>
                        </a:lnSpc>
                        <a:spcAft>
                          <a:spcPts val="0"/>
                        </a:spcAft>
                      </a:pPr>
                      <a:r>
                        <a:rPr lang="en-GB" sz="1000" dirty="0">
                          <a:effectLst/>
                        </a:rPr>
                        <a:t>-Jesus as a moral authority</a:t>
                      </a:r>
                    </a:p>
                    <a:p>
                      <a:pPr>
                        <a:lnSpc>
                          <a:spcPct val="107000"/>
                        </a:lnSpc>
                        <a:spcAft>
                          <a:spcPts val="0"/>
                        </a:spcAft>
                      </a:pPr>
                      <a:r>
                        <a:rPr lang="en-GB" sz="1000" dirty="0">
                          <a:effectLst/>
                        </a:rPr>
                        <a:t>-Sculptures and statues</a:t>
                      </a:r>
                    </a:p>
                    <a:p>
                      <a:pPr>
                        <a:lnSpc>
                          <a:spcPct val="107000"/>
                        </a:lnSpc>
                        <a:spcAft>
                          <a:spcPts val="0"/>
                        </a:spcAft>
                      </a:pPr>
                      <a:r>
                        <a:rPr lang="en-GB" sz="1000" dirty="0">
                          <a:effectLst/>
                        </a:rPr>
                        <a:t>-Pilgrimage</a:t>
                      </a:r>
                    </a:p>
                    <a:p>
                      <a:pPr>
                        <a:lnSpc>
                          <a:spcPct val="107000"/>
                        </a:lnSpc>
                        <a:spcAft>
                          <a:spcPts val="0"/>
                        </a:spcAft>
                      </a:pPr>
                      <a:r>
                        <a:rPr lang="en-GB" sz="1000" dirty="0">
                          <a:effectLst/>
                        </a:rPr>
                        <a:t>-The Rosary</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dirty="0">
                          <a:effectLst/>
                        </a:rPr>
                        <a:t>Life and Death</a:t>
                      </a:r>
                    </a:p>
                    <a:p>
                      <a:pPr>
                        <a:lnSpc>
                          <a:spcPct val="107000"/>
                        </a:lnSpc>
                        <a:spcAft>
                          <a:spcPts val="0"/>
                        </a:spcAft>
                      </a:pPr>
                      <a:r>
                        <a:rPr lang="en-GB" sz="1000" dirty="0">
                          <a:effectLst/>
                        </a:rPr>
                        <a:t>-Catholic beliefs about dying well</a:t>
                      </a:r>
                    </a:p>
                    <a:p>
                      <a:pPr>
                        <a:lnSpc>
                          <a:spcPct val="107000"/>
                        </a:lnSpc>
                        <a:spcAft>
                          <a:spcPts val="0"/>
                        </a:spcAft>
                      </a:pPr>
                      <a:r>
                        <a:rPr lang="en-GB" sz="1000" dirty="0">
                          <a:effectLst/>
                        </a:rPr>
                        <a:t>-The Resurrection</a:t>
                      </a:r>
                    </a:p>
                    <a:p>
                      <a:pPr>
                        <a:lnSpc>
                          <a:spcPct val="107000"/>
                        </a:lnSpc>
                        <a:spcAft>
                          <a:spcPts val="0"/>
                        </a:spcAft>
                      </a:pPr>
                      <a:r>
                        <a:rPr lang="en-GB" sz="1000" dirty="0">
                          <a:effectLst/>
                        </a:rPr>
                        <a:t>-Life after death</a:t>
                      </a:r>
                    </a:p>
                    <a:p>
                      <a:pPr>
                        <a:lnSpc>
                          <a:spcPct val="107000"/>
                        </a:lnSpc>
                        <a:spcAft>
                          <a:spcPts val="0"/>
                        </a:spcAft>
                      </a:pPr>
                      <a:r>
                        <a:rPr lang="en-GB" sz="1000" dirty="0">
                          <a:effectLst/>
                        </a:rPr>
                        <a:t>-Euthanasia</a:t>
                      </a:r>
                    </a:p>
                    <a:p>
                      <a:pPr>
                        <a:lnSpc>
                          <a:spcPct val="107000"/>
                        </a:lnSpc>
                        <a:spcAft>
                          <a:spcPts val="0"/>
                        </a:spcAft>
                      </a:pPr>
                      <a:r>
                        <a:rPr lang="en-GB" sz="1000" dirty="0">
                          <a:effectLst/>
                        </a:rPr>
                        <a:t>-The Magisterium</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dirty="0">
                          <a:effectLst/>
                        </a:rPr>
                        <a:t>Life and Death continued</a:t>
                      </a:r>
                    </a:p>
                    <a:p>
                      <a:pPr>
                        <a:lnSpc>
                          <a:spcPct val="107000"/>
                        </a:lnSpc>
                        <a:spcAft>
                          <a:spcPts val="0"/>
                        </a:spcAft>
                      </a:pPr>
                      <a:r>
                        <a:rPr lang="en-GB" sz="1000" dirty="0">
                          <a:effectLst/>
                        </a:rPr>
                        <a:t>-The Second Vatican council</a:t>
                      </a:r>
                    </a:p>
                    <a:p>
                      <a:pPr>
                        <a:lnSpc>
                          <a:spcPct val="107000"/>
                        </a:lnSpc>
                        <a:spcAft>
                          <a:spcPts val="0"/>
                        </a:spcAft>
                      </a:pPr>
                      <a:r>
                        <a:rPr lang="en-GB" sz="1000" dirty="0">
                          <a:effectLst/>
                        </a:rPr>
                        <a:t>-Christian sarcophagi</a:t>
                      </a:r>
                    </a:p>
                    <a:p>
                      <a:pPr>
                        <a:lnSpc>
                          <a:spcPct val="107000"/>
                        </a:lnSpc>
                        <a:spcAft>
                          <a:spcPts val="0"/>
                        </a:spcAft>
                      </a:pPr>
                      <a:r>
                        <a:rPr lang="en-GB" sz="1000" dirty="0">
                          <a:effectLst/>
                        </a:rPr>
                        <a:t>-The Paschal Candle</a:t>
                      </a:r>
                    </a:p>
                    <a:p>
                      <a:pPr>
                        <a:lnSpc>
                          <a:spcPct val="107000"/>
                        </a:lnSpc>
                        <a:spcAft>
                          <a:spcPts val="0"/>
                        </a:spcAft>
                      </a:pPr>
                      <a:r>
                        <a:rPr lang="en-GB" sz="1000" dirty="0">
                          <a:effectLst/>
                        </a:rPr>
                        <a:t>-Music in the liturgy</a:t>
                      </a:r>
                    </a:p>
                    <a:p>
                      <a:pPr>
                        <a:lnSpc>
                          <a:spcPct val="107000"/>
                        </a:lnSpc>
                        <a:spcAft>
                          <a:spcPts val="0"/>
                        </a:spcAft>
                      </a:pPr>
                      <a:r>
                        <a:rPr lang="en-GB" sz="1000" dirty="0">
                          <a:effectLst/>
                        </a:rPr>
                        <a:t>-Funerals</a:t>
                      </a:r>
                    </a:p>
                    <a:p>
                      <a:pPr>
                        <a:lnSpc>
                          <a:spcPct val="107000"/>
                        </a:lnSpc>
                        <a:spcAft>
                          <a:spcPts val="0"/>
                        </a:spcAft>
                      </a:pPr>
                      <a:r>
                        <a:rPr lang="en-GB" sz="1000" dirty="0">
                          <a:effectLst/>
                        </a:rPr>
                        <a:t>-Prayer</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51294082"/>
                  </a:ext>
                </a:extLst>
              </a:tr>
              <a:tr h="610204">
                <a:tc>
                  <a:txBody>
                    <a:bodyPr/>
                    <a:lstStyle/>
                    <a:p>
                      <a:pPr>
                        <a:lnSpc>
                          <a:spcPct val="107000"/>
                        </a:lnSpc>
                        <a:spcAft>
                          <a:spcPts val="0"/>
                        </a:spcAft>
                      </a:pPr>
                      <a:r>
                        <a:rPr lang="en-GB" sz="1000">
                          <a:effectLst/>
                        </a:rPr>
                        <a:t>Science (Triple cover topics in greater depth)</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-Space physics</a:t>
                      </a:r>
                    </a:p>
                    <a:p>
                      <a:pPr>
                        <a:lnSpc>
                          <a:spcPct val="107000"/>
                        </a:lnSpc>
                        <a:spcAft>
                          <a:spcPts val="0"/>
                        </a:spcAft>
                      </a:pPr>
                      <a:r>
                        <a:rPr lang="en-GB" sz="1000">
                          <a:effectLst/>
                        </a:rPr>
                        <a:t>-Astronomy (Triple)</a:t>
                      </a:r>
                    </a:p>
                    <a:p>
                      <a:pPr>
                        <a:lnSpc>
                          <a:spcPct val="107000"/>
                        </a:lnSpc>
                        <a:spcAft>
                          <a:spcPts val="0"/>
                        </a:spcAft>
                      </a:pPr>
                      <a:r>
                        <a:rPr lang="en-GB" sz="1000">
                          <a:effectLst/>
                        </a:rPr>
                        <a:t>-Genetics</a:t>
                      </a:r>
                    </a:p>
                    <a:p>
                      <a:pPr>
                        <a:lnSpc>
                          <a:spcPct val="107000"/>
                        </a:lnSpc>
                        <a:spcAft>
                          <a:spcPts val="0"/>
                        </a:spcAft>
                      </a:pPr>
                      <a:r>
                        <a:rPr lang="en-GB" sz="1000">
                          <a:effectLst/>
                        </a:rPr>
                        <a:t>-Chemical bonding</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-Waves and the EM spectrum</a:t>
                      </a:r>
                    </a:p>
                    <a:p>
                      <a:pPr>
                        <a:lnSpc>
                          <a:spcPct val="107000"/>
                        </a:lnSpc>
                        <a:spcAft>
                          <a:spcPts val="0"/>
                        </a:spcAft>
                      </a:pPr>
                      <a:r>
                        <a:rPr lang="en-GB" sz="1000">
                          <a:effectLst/>
                        </a:rPr>
                        <a:t>-Evolution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-Acids and alkalis</a:t>
                      </a:r>
                    </a:p>
                    <a:p>
                      <a:pPr>
                        <a:lnSpc>
                          <a:spcPct val="107000"/>
                        </a:lnSpc>
                        <a:spcAft>
                          <a:spcPts val="0"/>
                        </a:spcAft>
                      </a:pPr>
                      <a:r>
                        <a:rPr lang="en-GB" sz="1000">
                          <a:effectLst/>
                        </a:rPr>
                        <a:t>-Forces and their effects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-Plants</a:t>
                      </a:r>
                    </a:p>
                    <a:p>
                      <a:pPr>
                        <a:lnSpc>
                          <a:spcPct val="107000"/>
                        </a:lnSpc>
                        <a:spcAft>
                          <a:spcPts val="0"/>
                        </a:spcAft>
                      </a:pPr>
                      <a:r>
                        <a:rPr lang="en-GB" sz="1000">
                          <a:effectLst/>
                        </a:rPr>
                        <a:t>-Radioactivity</a:t>
                      </a:r>
                    </a:p>
                    <a:p>
                      <a:pPr marL="228600">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a:effectLst/>
                        </a:rPr>
                        <a:t>-The Earth’s atmosphere</a:t>
                      </a:r>
                    </a:p>
                    <a:p>
                      <a:pPr>
                        <a:lnSpc>
                          <a:spcPct val="107000"/>
                        </a:lnSpc>
                        <a:spcAft>
                          <a:spcPts val="0"/>
                        </a:spcAft>
                      </a:pPr>
                      <a:r>
                        <a:rPr lang="en-GB" sz="1000">
                          <a:effectLst/>
                        </a:rPr>
                        <a:t>-The particle model</a:t>
                      </a:r>
                    </a:p>
                    <a:p>
                      <a:pPr marL="228600">
                        <a:lnSpc>
                          <a:spcPct val="107000"/>
                        </a:lnSpc>
                        <a:spcAft>
                          <a:spcPts val="0"/>
                        </a:spcAft>
                      </a:pPr>
                      <a:r>
                        <a:rPr lang="en-GB" sz="1000">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000" dirty="0">
                          <a:effectLst/>
                        </a:rPr>
                        <a:t>-The endocrine system</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8265248"/>
                  </a:ext>
                </a:extLst>
              </a:tr>
            </a:tbl>
          </a:graphicData>
        </a:graphic>
      </p:graphicFrame>
    </p:spTree>
    <p:extLst>
      <p:ext uri="{BB962C8B-B14F-4D97-AF65-F5344CB8AC3E}">
        <p14:creationId xmlns:p14="http://schemas.microsoft.com/office/powerpoint/2010/main" val="24995553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E79B-AE98-EEE7-239F-D2AFBCFFC9F7}"/>
              </a:ext>
            </a:extLst>
          </p:cNvPr>
          <p:cNvSpPr>
            <a:spLocks noGrp="1"/>
          </p:cNvSpPr>
          <p:nvPr>
            <p:ph type="title"/>
          </p:nvPr>
        </p:nvSpPr>
        <p:spPr/>
        <p:txBody>
          <a:bodyPr/>
          <a:lstStyle/>
          <a:p>
            <a:r>
              <a:rPr lang="en-GB" b="1" dirty="0">
                <a:latin typeface="Calibri"/>
                <a:cs typeface="Calibri Light"/>
              </a:rPr>
              <a:t>Reports Home to You</a:t>
            </a:r>
            <a:endParaRPr lang="en-GB" b="1" dirty="0">
              <a:latin typeface="Calibri"/>
              <a:cs typeface="Calibri"/>
            </a:endParaRPr>
          </a:p>
        </p:txBody>
      </p:sp>
      <p:sp>
        <p:nvSpPr>
          <p:cNvPr id="3" name="Content Placeholder 2">
            <a:extLst>
              <a:ext uri="{FF2B5EF4-FFF2-40B4-BE49-F238E27FC236}">
                <a16:creationId xmlns:a16="http://schemas.microsoft.com/office/drawing/2014/main" id="{C0BB30C9-5262-0527-3FC7-B5DBA0F227B0}"/>
              </a:ext>
            </a:extLst>
          </p:cNvPr>
          <p:cNvSpPr>
            <a:spLocks noGrp="1"/>
          </p:cNvSpPr>
          <p:nvPr>
            <p:ph idx="1"/>
          </p:nvPr>
        </p:nvSpPr>
        <p:spPr>
          <a:xfrm>
            <a:off x="452120" y="1419647"/>
            <a:ext cx="10901680" cy="4351338"/>
          </a:xfrm>
        </p:spPr>
        <p:txBody>
          <a:bodyPr vert="horz" lIns="91440" tIns="45720" rIns="91440" bIns="45720" rtlCol="0" anchor="t">
            <a:normAutofit/>
          </a:bodyPr>
          <a:lstStyle/>
          <a:p>
            <a:pPr marL="0" indent="0">
              <a:buNone/>
            </a:pPr>
            <a:r>
              <a:rPr lang="en-GB" dirty="0">
                <a:cs typeface="Calibri"/>
              </a:rPr>
              <a:t>The following table indicates the general content of this year's reports:</a:t>
            </a:r>
          </a:p>
          <a:p>
            <a:endParaRPr lang="en-GB" dirty="0">
              <a:cs typeface="Calibri"/>
            </a:endParaRPr>
          </a:p>
        </p:txBody>
      </p:sp>
      <p:graphicFrame>
        <p:nvGraphicFramePr>
          <p:cNvPr id="5" name="Table 4">
            <a:extLst>
              <a:ext uri="{FF2B5EF4-FFF2-40B4-BE49-F238E27FC236}">
                <a16:creationId xmlns:a16="http://schemas.microsoft.com/office/drawing/2014/main" id="{00586667-5BD3-66DF-19D4-9BE92241A082}"/>
              </a:ext>
            </a:extLst>
          </p:cNvPr>
          <p:cNvGraphicFramePr>
            <a:graphicFrameLocks noGrp="1"/>
          </p:cNvGraphicFramePr>
          <p:nvPr>
            <p:extLst>
              <p:ext uri="{D42A27DB-BD31-4B8C-83A1-F6EECF244321}">
                <p14:modId xmlns:p14="http://schemas.microsoft.com/office/powerpoint/2010/main" val="3439061522"/>
              </p:ext>
            </p:extLst>
          </p:nvPr>
        </p:nvGraphicFramePr>
        <p:xfrm>
          <a:off x="955040" y="1991360"/>
          <a:ext cx="10053666" cy="4143223"/>
        </p:xfrm>
        <a:graphic>
          <a:graphicData uri="http://schemas.openxmlformats.org/drawingml/2006/table">
            <a:tbl>
              <a:tblPr firstRow="1" bandRow="1">
                <a:tableStyleId>{5C22544A-7EE6-4342-B048-85BDC9FD1C3A}</a:tableStyleId>
              </a:tblPr>
              <a:tblGrid>
                <a:gridCol w="3351222">
                  <a:extLst>
                    <a:ext uri="{9D8B030D-6E8A-4147-A177-3AD203B41FA5}">
                      <a16:colId xmlns:a16="http://schemas.microsoft.com/office/drawing/2014/main" val="1923526829"/>
                    </a:ext>
                  </a:extLst>
                </a:gridCol>
                <a:gridCol w="3351222">
                  <a:extLst>
                    <a:ext uri="{9D8B030D-6E8A-4147-A177-3AD203B41FA5}">
                      <a16:colId xmlns:a16="http://schemas.microsoft.com/office/drawing/2014/main" val="3504235070"/>
                    </a:ext>
                  </a:extLst>
                </a:gridCol>
                <a:gridCol w="3351222">
                  <a:extLst>
                    <a:ext uri="{9D8B030D-6E8A-4147-A177-3AD203B41FA5}">
                      <a16:colId xmlns:a16="http://schemas.microsoft.com/office/drawing/2014/main" val="4271594698"/>
                    </a:ext>
                  </a:extLst>
                </a:gridCol>
              </a:tblGrid>
              <a:tr h="698983">
                <a:tc>
                  <a:txBody>
                    <a:bodyPr/>
                    <a:lstStyle/>
                    <a:p>
                      <a:pPr lvl="1" algn="l" fontAlgn="base"/>
                      <a:r>
                        <a:rPr lang="en-GB" sz="2400" b="1" i="0" dirty="0">
                          <a:solidFill>
                            <a:srgbClr val="0420AC"/>
                          </a:solidFill>
                          <a:effectLst/>
                          <a:latin typeface="Calibri"/>
                        </a:rPr>
                        <a:t>December  Report​</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5B9BD5"/>
                    </a:solidFill>
                  </a:tcPr>
                </a:tc>
                <a:tc>
                  <a:txBody>
                    <a:bodyPr/>
                    <a:lstStyle/>
                    <a:p>
                      <a:pPr lvl="1" algn="l" fontAlgn="base"/>
                      <a:r>
                        <a:rPr lang="en-GB" sz="2400" b="1" i="0" dirty="0">
                          <a:solidFill>
                            <a:srgbClr val="0420AC"/>
                          </a:solidFill>
                          <a:effectLst/>
                          <a:latin typeface="Calibri"/>
                        </a:rPr>
                        <a:t>April Written Report</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5B9BD5"/>
                    </a:solidFill>
                  </a:tcPr>
                </a:tc>
                <a:tc>
                  <a:txBody>
                    <a:bodyPr/>
                    <a:lstStyle/>
                    <a:p>
                      <a:pPr lvl="1" algn="l" fontAlgn="base"/>
                      <a:r>
                        <a:rPr lang="en-GB" sz="2400" b="1" i="0" dirty="0">
                          <a:solidFill>
                            <a:srgbClr val="0420AC"/>
                          </a:solidFill>
                          <a:effectLst/>
                          <a:latin typeface="Calibri"/>
                        </a:rPr>
                        <a:t>July report​</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784737380"/>
                  </a:ext>
                </a:extLst>
              </a:tr>
              <a:tr h="2795930">
                <a:tc>
                  <a:txBody>
                    <a:bodyPr/>
                    <a:lstStyle/>
                    <a:p>
                      <a:pPr marL="342900" lvl="0" indent="-342900" algn="l" fontAlgn="base">
                        <a:buFont typeface="Arial" panose="020B0604020202020204" pitchFamily="34" charset="0"/>
                        <a:buChar char="•"/>
                      </a:pPr>
                      <a:r>
                        <a:rPr lang="en-GB" sz="2000" b="0" i="0" dirty="0">
                          <a:solidFill>
                            <a:srgbClr val="000000"/>
                          </a:solidFill>
                          <a:effectLst/>
                          <a:latin typeface="Calibri"/>
                        </a:rPr>
                        <a:t>Attitude to learning score​</a:t>
                      </a:r>
                    </a:p>
                    <a:p>
                      <a:pPr marL="342900" lvl="0" indent="-342900" algn="l" fontAlgn="base">
                        <a:buFont typeface="Arial" panose="020B0604020202020204" pitchFamily="34" charset="0"/>
                        <a:buChar char="•"/>
                      </a:pPr>
                      <a:r>
                        <a:rPr lang="en-GB" sz="2000" b="0" i="0" dirty="0">
                          <a:solidFill>
                            <a:srgbClr val="000000"/>
                          </a:solidFill>
                          <a:effectLst/>
                          <a:latin typeface="Calibri"/>
                        </a:rPr>
                        <a:t>Homework score​</a:t>
                      </a:r>
                    </a:p>
                    <a:p>
                      <a:pPr marL="342900" lvl="0" indent="-342900" algn="l" fontAlgn="base">
                        <a:buFont typeface="Arial" panose="020B0604020202020204" pitchFamily="34" charset="0"/>
                        <a:buChar char="•"/>
                      </a:pPr>
                      <a:r>
                        <a:rPr lang="en-GB" sz="2000" b="0" i="0" dirty="0">
                          <a:solidFill>
                            <a:srgbClr val="000000"/>
                          </a:solidFill>
                          <a:effectLst/>
                          <a:latin typeface="Calibri"/>
                        </a:rPr>
                        <a:t>Attendance​</a:t>
                      </a:r>
                    </a:p>
                    <a:p>
                      <a:pPr marL="342900" lvl="0" indent="-342900" algn="l" fontAlgn="base">
                        <a:buFont typeface="Arial" panose="020B0604020202020204" pitchFamily="34" charset="0"/>
                        <a:buChar char="•"/>
                      </a:pPr>
                      <a:r>
                        <a:rPr lang="en-GB" sz="2000" b="0" i="0" dirty="0">
                          <a:solidFill>
                            <a:srgbClr val="000000"/>
                          </a:solidFill>
                          <a:effectLst/>
                          <a:latin typeface="Calibri"/>
                        </a:rPr>
                        <a:t>Punctuality​</a:t>
                      </a:r>
                    </a:p>
                    <a:p>
                      <a:pPr marL="342900" lvl="0" indent="-342900" algn="l" fontAlgn="base">
                        <a:buFont typeface="Arial" panose="020B0604020202020204" pitchFamily="34" charset="0"/>
                        <a:buChar char="•"/>
                      </a:pPr>
                      <a:r>
                        <a:rPr lang="en-GB" sz="2000" b="0" i="0" dirty="0">
                          <a:solidFill>
                            <a:srgbClr val="000000"/>
                          </a:solidFill>
                          <a:effectLst/>
                          <a:latin typeface="Calibri"/>
                        </a:rPr>
                        <a:t>Reward points​</a:t>
                      </a:r>
                    </a:p>
                    <a:p>
                      <a:pPr marL="342900" lvl="0" indent="-342900" algn="l" fontAlgn="base">
                        <a:buFont typeface="Arial" panose="020B0604020202020204" pitchFamily="34" charset="0"/>
                        <a:buChar char="•"/>
                      </a:pPr>
                      <a:r>
                        <a:rPr lang="en-GB" sz="2000" b="0" i="0" dirty="0">
                          <a:solidFill>
                            <a:srgbClr val="000000"/>
                          </a:solidFill>
                          <a:effectLst/>
                          <a:latin typeface="Calibri"/>
                        </a:rPr>
                        <a:t>Behaviour points​</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D2DEEF"/>
                    </a:solidFill>
                  </a:tcPr>
                </a:tc>
                <a:tc>
                  <a:txBody>
                    <a:bodyPr/>
                    <a:lstStyle/>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Attitude to learning score</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Homework score</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Attendance</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Punctuality</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Reward points</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Behaviour points</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Current working grade in each subject</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highlight>
                            <a:srgbClr val="FFFF00"/>
                          </a:highlight>
                          <a:latin typeface="+mn-lt"/>
                        </a:rPr>
                        <a:t>Written comments from teachers</a:t>
                      </a:r>
                      <a:r>
                        <a:rPr lang="en-GB" sz="2000" b="0" i="0" dirty="0">
                          <a:solidFill>
                            <a:srgbClr val="000000"/>
                          </a:solidFill>
                          <a:effectLst/>
                          <a:highlight>
                            <a:srgbClr val="FFFF00"/>
                          </a:highlight>
                          <a:latin typeface="+mn-lt"/>
                        </a:rPr>
                        <a:t>​</a:t>
                      </a:r>
                    </a:p>
                    <a:p>
                      <a:pPr algn="l" fontAlgn="base"/>
                      <a:endParaRPr lang="en-GB" sz="2000" b="0" i="0" dirty="0">
                        <a:solidFill>
                          <a:srgbClr val="000000"/>
                        </a:solidFill>
                        <a:effectLst/>
                        <a:latin typeface="Calibri"/>
                      </a:endParaRP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D2DEEF"/>
                    </a:solidFill>
                  </a:tcPr>
                </a:tc>
                <a:tc>
                  <a:txBody>
                    <a:bodyPr/>
                    <a:lstStyle/>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Attitude to learning score</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Homework score</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Attendance</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Punctuality</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Reward points</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Behaviour points</a:t>
                      </a:r>
                      <a:r>
                        <a:rPr lang="en-GB" sz="2000" b="0" i="0" dirty="0">
                          <a:solidFill>
                            <a:srgbClr val="000000"/>
                          </a:solidFill>
                          <a:effectLst/>
                          <a:latin typeface="Calibri"/>
                        </a:rPr>
                        <a:t>​</a:t>
                      </a:r>
                    </a:p>
                    <a:p>
                      <a:pPr marL="342900" lvl="0" indent="-342900" algn="l" fontAlgn="base">
                        <a:buFont typeface="Arial" panose="020B0604020202020204" pitchFamily="34" charset="0"/>
                        <a:buChar char="•"/>
                      </a:pPr>
                      <a:r>
                        <a:rPr lang="en-GB" sz="2000" b="0" i="0" u="none" strike="noStrike" dirty="0">
                          <a:solidFill>
                            <a:srgbClr val="000000"/>
                          </a:solidFill>
                          <a:effectLst/>
                          <a:latin typeface="Calibri"/>
                        </a:rPr>
                        <a:t>Current working grade in each subject</a:t>
                      </a:r>
                      <a:r>
                        <a:rPr lang="en-GB" sz="2000" b="0" i="0" dirty="0">
                          <a:solidFill>
                            <a:srgbClr val="000000"/>
                          </a:solidFill>
                          <a:effectLst/>
                          <a:latin typeface="Calibri"/>
                        </a:rPr>
                        <a:t>​</a:t>
                      </a:r>
                    </a:p>
                  </a:txBody>
                  <a:tcPr>
                    <a:lnL w="13649" cap="flat" cmpd="sng" algn="ctr">
                      <a:solidFill>
                        <a:srgbClr val="FFFFFF"/>
                      </a:solidFill>
                      <a:prstDash val="solid"/>
                      <a:round/>
                      <a:headEnd type="none" w="med" len="med"/>
                      <a:tailEnd type="none" w="med" len="med"/>
                    </a:lnL>
                    <a:lnR w="13649" cap="flat" cmpd="sng" algn="ctr">
                      <a:solidFill>
                        <a:srgbClr val="FFFFFF"/>
                      </a:solidFill>
                      <a:prstDash val="solid"/>
                      <a:round/>
                      <a:headEnd type="none" w="med" len="med"/>
                      <a:tailEnd type="none" w="med" len="med"/>
                    </a:lnR>
                    <a:lnT w="13649" cap="flat" cmpd="sng" algn="ctr">
                      <a:solidFill>
                        <a:srgbClr val="FFFFFF"/>
                      </a:solidFill>
                      <a:prstDash val="solid"/>
                      <a:round/>
                      <a:headEnd type="none" w="med" len="med"/>
                      <a:tailEnd type="none" w="med" len="med"/>
                    </a:lnT>
                    <a:lnB w="13649"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580792987"/>
                  </a:ext>
                </a:extLst>
              </a:tr>
            </a:tbl>
          </a:graphicData>
        </a:graphic>
      </p:graphicFrame>
    </p:spTree>
    <p:extLst>
      <p:ext uri="{BB962C8B-B14F-4D97-AF65-F5344CB8AC3E}">
        <p14:creationId xmlns:p14="http://schemas.microsoft.com/office/powerpoint/2010/main" val="7581856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ED8A6-FE59-844B-2364-1B33452AF598}"/>
              </a:ext>
            </a:extLst>
          </p:cNvPr>
          <p:cNvSpPr>
            <a:spLocks noGrp="1"/>
          </p:cNvSpPr>
          <p:nvPr>
            <p:ph type="title"/>
          </p:nvPr>
        </p:nvSpPr>
        <p:spPr/>
        <p:txBody>
          <a:bodyPr/>
          <a:lstStyle/>
          <a:p>
            <a:r>
              <a:rPr lang="en-GB" b="1">
                <a:latin typeface="Calibri"/>
                <a:cs typeface="Calibri Light"/>
              </a:rPr>
              <a:t>Personal Development</a:t>
            </a:r>
          </a:p>
        </p:txBody>
      </p:sp>
      <p:sp>
        <p:nvSpPr>
          <p:cNvPr id="3" name="Content Placeholder 2">
            <a:extLst>
              <a:ext uri="{FF2B5EF4-FFF2-40B4-BE49-F238E27FC236}">
                <a16:creationId xmlns:a16="http://schemas.microsoft.com/office/drawing/2014/main" id="{7963CC4D-DE0F-8C28-1EDF-ACDA075CB855}"/>
              </a:ext>
            </a:extLst>
          </p:cNvPr>
          <p:cNvSpPr>
            <a:spLocks noGrp="1"/>
          </p:cNvSpPr>
          <p:nvPr>
            <p:ph idx="1"/>
          </p:nvPr>
        </p:nvSpPr>
        <p:spPr/>
        <p:txBody>
          <a:bodyPr vert="horz" lIns="91440" tIns="45720" rIns="91440" bIns="45720" rtlCol="0" anchor="t">
            <a:normAutofit/>
          </a:bodyPr>
          <a:lstStyle/>
          <a:p>
            <a:pPr marL="0" indent="0">
              <a:buNone/>
            </a:pPr>
            <a:r>
              <a:rPr lang="en-GB">
                <a:cs typeface="Calibri" panose="020F0502020204030204"/>
              </a:rPr>
              <a:t>Your child's access to learning is broader than the academic curriculum:</a:t>
            </a:r>
            <a:endParaRPr lang="en-US"/>
          </a:p>
          <a:p>
            <a:pPr marL="457200" indent="-457200"/>
            <a:r>
              <a:rPr lang="en-GB">
                <a:cs typeface="Calibri" panose="020F0502020204030204"/>
              </a:rPr>
              <a:t>PD lessons – RSHE, SMSC, Citizenship, Careers</a:t>
            </a:r>
          </a:p>
          <a:p>
            <a:pPr marL="457200" indent="-457200"/>
            <a:r>
              <a:rPr lang="en-GB">
                <a:cs typeface="Calibri" panose="020F0502020204030204"/>
              </a:rPr>
              <a:t>Co-curricular offer</a:t>
            </a:r>
          </a:p>
          <a:p>
            <a:pPr marL="457200" indent="-457200"/>
            <a:r>
              <a:rPr lang="en-GB">
                <a:cs typeface="Calibri" panose="020F0502020204030204"/>
              </a:rPr>
              <a:t>Wider-curriculum offer</a:t>
            </a:r>
          </a:p>
          <a:p>
            <a:pPr marL="457200" indent="-457200"/>
            <a:r>
              <a:rPr lang="en-GB">
                <a:cs typeface="Calibri" panose="020F0502020204030204"/>
              </a:rPr>
              <a:t>Assemblies</a:t>
            </a:r>
          </a:p>
          <a:p>
            <a:pPr marL="457200" indent="-457200"/>
            <a:r>
              <a:rPr lang="en-GB" i="1">
                <a:cs typeface="Calibri" panose="020F0502020204030204"/>
              </a:rPr>
              <a:t>Me and You</a:t>
            </a:r>
            <a:r>
              <a:rPr lang="en-GB">
                <a:cs typeface="Calibri" panose="020F0502020204030204"/>
              </a:rPr>
              <a:t> with Form Tutors</a:t>
            </a:r>
          </a:p>
          <a:p>
            <a:endParaRPr lang="en-GB">
              <a:cs typeface="Calibri" panose="020F0502020204030204"/>
            </a:endParaRPr>
          </a:p>
        </p:txBody>
      </p:sp>
    </p:spTree>
    <p:extLst>
      <p:ext uri="{BB962C8B-B14F-4D97-AF65-F5344CB8AC3E}">
        <p14:creationId xmlns:p14="http://schemas.microsoft.com/office/powerpoint/2010/main" val="11610878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4E4A9-76D3-4D10-B7F2-A848AFCA23AC}"/>
              </a:ext>
            </a:extLst>
          </p:cNvPr>
          <p:cNvSpPr>
            <a:spLocks noGrp="1"/>
          </p:cNvSpPr>
          <p:nvPr>
            <p:ph type="title"/>
          </p:nvPr>
        </p:nvSpPr>
        <p:spPr/>
        <p:txBody>
          <a:bodyPr>
            <a:normAutofit/>
          </a:bodyPr>
          <a:lstStyle/>
          <a:p>
            <a:r>
              <a:rPr lang="en-GB" b="1">
                <a:solidFill>
                  <a:schemeClr val="accent1">
                    <a:lumMod val="50000"/>
                  </a:schemeClr>
                </a:solidFill>
                <a:latin typeface="Calibri"/>
                <a:cs typeface="Calibri"/>
              </a:rPr>
              <a:t>Failure &amp; Difficulty - Resilience</a:t>
            </a:r>
          </a:p>
        </p:txBody>
      </p:sp>
      <p:pic>
        <p:nvPicPr>
          <p:cNvPr id="4" name="Content Placeholder 3">
            <a:extLst>
              <a:ext uri="{FF2B5EF4-FFF2-40B4-BE49-F238E27FC236}">
                <a16:creationId xmlns:a16="http://schemas.microsoft.com/office/drawing/2014/main" id="{4A568817-F297-4980-8A50-9939F0D0F42F}"/>
              </a:ext>
            </a:extLst>
          </p:cNvPr>
          <p:cNvPicPr>
            <a:picLocks noGrp="1" noChangeAspect="1"/>
          </p:cNvPicPr>
          <p:nvPr>
            <p:ph idx="1"/>
          </p:nvPr>
        </p:nvPicPr>
        <p:blipFill>
          <a:blip r:embed="rId3"/>
          <a:stretch>
            <a:fillRect/>
          </a:stretch>
        </p:blipFill>
        <p:spPr>
          <a:xfrm>
            <a:off x="233355" y="1320833"/>
            <a:ext cx="4322913" cy="2884681"/>
          </a:xfrm>
          <a:prstGeom prst="rect">
            <a:avLst/>
          </a:prstGeom>
        </p:spPr>
      </p:pic>
      <p:pic>
        <p:nvPicPr>
          <p:cNvPr id="5" name="Picture 4">
            <a:extLst>
              <a:ext uri="{FF2B5EF4-FFF2-40B4-BE49-F238E27FC236}">
                <a16:creationId xmlns:a16="http://schemas.microsoft.com/office/drawing/2014/main" id="{0FC90A68-7BDA-49F5-8254-77D49781E490}"/>
              </a:ext>
            </a:extLst>
          </p:cNvPr>
          <p:cNvPicPr>
            <a:picLocks noChangeAspect="1"/>
          </p:cNvPicPr>
          <p:nvPr/>
        </p:nvPicPr>
        <p:blipFill>
          <a:blip r:embed="rId4"/>
          <a:stretch>
            <a:fillRect/>
          </a:stretch>
        </p:blipFill>
        <p:spPr>
          <a:xfrm>
            <a:off x="322132" y="4073858"/>
            <a:ext cx="2607499" cy="2167143"/>
          </a:xfrm>
          <a:prstGeom prst="rect">
            <a:avLst/>
          </a:prstGeom>
        </p:spPr>
      </p:pic>
      <p:pic>
        <p:nvPicPr>
          <p:cNvPr id="3" name="Picture 2">
            <a:extLst>
              <a:ext uri="{FF2B5EF4-FFF2-40B4-BE49-F238E27FC236}">
                <a16:creationId xmlns:a16="http://schemas.microsoft.com/office/drawing/2014/main" id="{423CD780-CDD7-49AA-9EE7-7624C2A11510}"/>
              </a:ext>
            </a:extLst>
          </p:cNvPr>
          <p:cNvPicPr>
            <a:picLocks noChangeAspect="1"/>
          </p:cNvPicPr>
          <p:nvPr/>
        </p:nvPicPr>
        <p:blipFill>
          <a:blip r:embed="rId5"/>
          <a:stretch>
            <a:fillRect/>
          </a:stretch>
        </p:blipFill>
        <p:spPr>
          <a:xfrm>
            <a:off x="4672692" y="1753532"/>
            <a:ext cx="7197176" cy="4052464"/>
          </a:xfrm>
          <a:prstGeom prst="rect">
            <a:avLst/>
          </a:prstGeom>
        </p:spPr>
      </p:pic>
    </p:spTree>
    <p:extLst>
      <p:ext uri="{BB962C8B-B14F-4D97-AF65-F5344CB8AC3E}">
        <p14:creationId xmlns:p14="http://schemas.microsoft.com/office/powerpoint/2010/main" val="220136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AD5CE-139A-411C-8497-12DBAC08882B}"/>
              </a:ext>
            </a:extLst>
          </p:cNvPr>
          <p:cNvSpPr>
            <a:spLocks noGrp="1"/>
          </p:cNvSpPr>
          <p:nvPr>
            <p:ph type="title"/>
          </p:nvPr>
        </p:nvSpPr>
        <p:spPr/>
        <p:txBody>
          <a:bodyPr/>
          <a:lstStyle/>
          <a:p>
            <a:r>
              <a:rPr lang="en-GB" b="1">
                <a:solidFill>
                  <a:schemeClr val="accent1">
                    <a:lumMod val="50000"/>
                  </a:schemeClr>
                </a:solidFill>
                <a:latin typeface="Calibri"/>
                <a:cs typeface="Calibri"/>
              </a:rPr>
              <a:t>Key Dates</a:t>
            </a:r>
            <a:endParaRPr lang="en-GB">
              <a:solidFill>
                <a:schemeClr val="accent1">
                  <a:lumMod val="50000"/>
                </a:schemeClr>
              </a:solidFill>
              <a:latin typeface="Calibri"/>
              <a:cs typeface="Calibri"/>
            </a:endParaRPr>
          </a:p>
        </p:txBody>
      </p:sp>
      <p:sp>
        <p:nvSpPr>
          <p:cNvPr id="5" name="Content Placeholder 4">
            <a:extLst>
              <a:ext uri="{FF2B5EF4-FFF2-40B4-BE49-F238E27FC236}">
                <a16:creationId xmlns:a16="http://schemas.microsoft.com/office/drawing/2014/main" id="{71A47A5D-557F-49C7-AD4C-6283C3071371}"/>
              </a:ext>
            </a:extLst>
          </p:cNvPr>
          <p:cNvSpPr>
            <a:spLocks noGrp="1"/>
          </p:cNvSpPr>
          <p:nvPr>
            <p:ph idx="1"/>
          </p:nvPr>
        </p:nvSpPr>
        <p:spPr/>
        <p:txBody>
          <a:bodyPr vert="horz" lIns="91440" tIns="45720" rIns="91440" bIns="45720" rtlCol="0" anchor="t">
            <a:normAutofit/>
          </a:bodyPr>
          <a:lstStyle/>
          <a:p>
            <a:r>
              <a:rPr lang="en-GB" dirty="0"/>
              <a:t>Y10 Parent/Carer Evening – 16th January 2024</a:t>
            </a:r>
            <a:endParaRPr lang="en-GB" dirty="0">
              <a:cs typeface="Calibri"/>
            </a:endParaRPr>
          </a:p>
          <a:p>
            <a:r>
              <a:rPr lang="en-GB" dirty="0"/>
              <a:t>Y10 data drops and reporting – December, April and July</a:t>
            </a:r>
            <a:endParaRPr lang="en-GB" dirty="0">
              <a:cs typeface="Calibri"/>
            </a:endParaRPr>
          </a:p>
          <a:p>
            <a:r>
              <a:rPr lang="en-GB" dirty="0">
                <a:cs typeface="Calibri"/>
              </a:rPr>
              <a:t>Y10 end of year exams – May/June 2024</a:t>
            </a:r>
          </a:p>
          <a:p>
            <a:pPr marL="0" indent="0">
              <a:buNone/>
            </a:pPr>
            <a:endParaRPr lang="en-GB" dirty="0">
              <a:cs typeface="Calibri"/>
            </a:endParaRPr>
          </a:p>
        </p:txBody>
      </p:sp>
    </p:spTree>
    <p:extLst>
      <p:ext uri="{BB962C8B-B14F-4D97-AF65-F5344CB8AC3E}">
        <p14:creationId xmlns:p14="http://schemas.microsoft.com/office/powerpoint/2010/main" val="15116395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AD5CE-139A-411C-8497-12DBAC08882B}"/>
              </a:ext>
            </a:extLst>
          </p:cNvPr>
          <p:cNvSpPr>
            <a:spLocks noGrp="1"/>
          </p:cNvSpPr>
          <p:nvPr>
            <p:ph type="title"/>
          </p:nvPr>
        </p:nvSpPr>
        <p:spPr/>
        <p:txBody>
          <a:bodyPr/>
          <a:lstStyle/>
          <a:p>
            <a:r>
              <a:rPr lang="en-GB" b="1">
                <a:solidFill>
                  <a:schemeClr val="accent1">
                    <a:lumMod val="50000"/>
                  </a:schemeClr>
                </a:solidFill>
                <a:latin typeface="Calibri"/>
                <a:cs typeface="Calibri"/>
              </a:rPr>
              <a:t>Key Staff</a:t>
            </a:r>
          </a:p>
        </p:txBody>
      </p:sp>
      <p:sp>
        <p:nvSpPr>
          <p:cNvPr id="4" name="Content Placeholder 2">
            <a:extLst>
              <a:ext uri="{FF2B5EF4-FFF2-40B4-BE49-F238E27FC236}">
                <a16:creationId xmlns:a16="http://schemas.microsoft.com/office/drawing/2014/main" id="{382450E6-1628-42B4-B9DB-015E842B23A6}"/>
              </a:ext>
            </a:extLst>
          </p:cNvPr>
          <p:cNvSpPr>
            <a:spLocks noGrp="1"/>
          </p:cNvSpPr>
          <p:nvPr>
            <p:ph idx="1"/>
          </p:nvPr>
        </p:nvSpPr>
        <p:spPr>
          <a:xfrm>
            <a:off x="838200" y="1419225"/>
            <a:ext cx="4606255" cy="4351338"/>
          </a:xfrm>
          <a:ln>
            <a:solidFill>
              <a:schemeClr val="accent1"/>
            </a:solidFill>
          </a:ln>
        </p:spPr>
        <p:txBody>
          <a:bodyPr>
            <a:noAutofit/>
          </a:bodyPr>
          <a:lstStyle/>
          <a:p>
            <a:r>
              <a:rPr lang="en-GB" dirty="0">
                <a:solidFill>
                  <a:schemeClr val="accent1">
                    <a:lumMod val="50000"/>
                  </a:schemeClr>
                </a:solidFill>
              </a:rPr>
              <a:t>Mr </a:t>
            </a:r>
            <a:r>
              <a:rPr lang="en-GB" dirty="0" err="1">
                <a:solidFill>
                  <a:schemeClr val="accent1">
                    <a:lumMod val="50000"/>
                  </a:schemeClr>
                </a:solidFill>
              </a:rPr>
              <a:t>Stapley</a:t>
            </a:r>
            <a:r>
              <a:rPr lang="en-GB" dirty="0">
                <a:solidFill>
                  <a:schemeClr val="accent1">
                    <a:lumMod val="50000"/>
                  </a:schemeClr>
                </a:solidFill>
              </a:rPr>
              <a:t> – Head of Year 10</a:t>
            </a:r>
          </a:p>
          <a:p>
            <a:r>
              <a:rPr lang="en-GB" dirty="0">
                <a:solidFill>
                  <a:schemeClr val="accent1">
                    <a:lumMod val="50000"/>
                  </a:schemeClr>
                </a:solidFill>
              </a:rPr>
              <a:t>Mr Speake – SLT link for Y10</a:t>
            </a:r>
          </a:p>
          <a:p>
            <a:r>
              <a:rPr lang="en-GB" dirty="0">
                <a:solidFill>
                  <a:schemeClr val="accent1">
                    <a:lumMod val="50000"/>
                  </a:schemeClr>
                </a:solidFill>
              </a:rPr>
              <a:t>Mr Campbell – Headteacher</a:t>
            </a:r>
          </a:p>
          <a:p>
            <a:r>
              <a:rPr lang="en-GB" dirty="0">
                <a:solidFill>
                  <a:schemeClr val="accent1">
                    <a:lumMod val="50000"/>
                  </a:schemeClr>
                </a:solidFill>
              </a:rPr>
              <a:t>Mr Giblin – Deputy Headteacher </a:t>
            </a:r>
          </a:p>
          <a:p>
            <a:pPr marL="0" indent="0">
              <a:buNone/>
            </a:pPr>
            <a:endParaRPr lang="en-GB" dirty="0">
              <a:solidFill>
                <a:schemeClr val="accent1">
                  <a:lumMod val="50000"/>
                </a:schemeClr>
              </a:solidFill>
            </a:endParaRPr>
          </a:p>
          <a:p>
            <a:pPr marL="0" indent="0">
              <a:buNone/>
            </a:pPr>
            <a:endParaRPr lang="en-GB" dirty="0">
              <a:solidFill>
                <a:schemeClr val="accent1">
                  <a:lumMod val="50000"/>
                </a:schemeClr>
              </a:solidFill>
            </a:endParaRPr>
          </a:p>
          <a:p>
            <a:pPr marL="0" indent="0">
              <a:buNone/>
            </a:pPr>
            <a:endParaRPr lang="en-GB" dirty="0">
              <a:solidFill>
                <a:schemeClr val="accent1">
                  <a:lumMod val="50000"/>
                </a:schemeClr>
              </a:solidFill>
            </a:endParaRPr>
          </a:p>
        </p:txBody>
      </p:sp>
      <p:sp>
        <p:nvSpPr>
          <p:cNvPr id="6" name="Content Placeholder 2">
            <a:extLst>
              <a:ext uri="{FF2B5EF4-FFF2-40B4-BE49-F238E27FC236}">
                <a16:creationId xmlns:a16="http://schemas.microsoft.com/office/drawing/2014/main" id="{B31A3A76-CA7C-42F1-8E55-EBECB7397A69}"/>
              </a:ext>
            </a:extLst>
          </p:cNvPr>
          <p:cNvSpPr txBox="1">
            <a:spLocks/>
          </p:cNvSpPr>
          <p:nvPr/>
        </p:nvSpPr>
        <p:spPr>
          <a:xfrm>
            <a:off x="6023295" y="1886744"/>
            <a:ext cx="5330505" cy="3416300"/>
          </a:xfrm>
          <a:prstGeom prst="rect">
            <a:avLst/>
          </a:prstGeom>
          <a:ln>
            <a:solidFill>
              <a:srgbClr val="5B9BD5"/>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5B9BD5"/>
              </a:buClr>
              <a:buSzPct val="80000"/>
              <a:buFont typeface="Wingdings 3" charset="2"/>
              <a:buNone/>
              <a:tabLst/>
              <a:defRPr/>
            </a:pPr>
            <a:r>
              <a:rPr kumimoji="0" lang="en-GB"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Y10 Form Tutors:</a:t>
            </a: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10A		Mr Taylor</a:t>
            </a: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10B		Ms Quinn</a:t>
            </a: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10C		</a:t>
            </a:r>
            <a:r>
              <a:rPr lang="en-GB" sz="2800" dirty="0">
                <a:solidFill>
                  <a:srgbClr val="5B9BD5">
                    <a:lumMod val="50000"/>
                  </a:srgbClr>
                </a:solidFill>
                <a:latin typeface="Calibri" panose="020F0502020204030204"/>
              </a:rPr>
              <a:t>Dr </a:t>
            </a:r>
            <a:r>
              <a:rPr lang="en-GB" sz="2800" dirty="0" err="1">
                <a:solidFill>
                  <a:srgbClr val="5B9BD5">
                    <a:lumMod val="50000"/>
                  </a:srgbClr>
                </a:solidFill>
                <a:latin typeface="Calibri" panose="020F0502020204030204"/>
              </a:rPr>
              <a:t>Ingham</a:t>
            </a:r>
            <a:endPar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5B9BD5"/>
              </a:buClr>
              <a:buSzPct val="80000"/>
              <a:buFont typeface="Wingdings 3" charset="2"/>
              <a:buChar char=""/>
              <a:tabLst/>
              <a:defRPr/>
            </a:pPr>
            <a:r>
              <a:rPr lang="en-GB" sz="2800" dirty="0">
                <a:solidFill>
                  <a:srgbClr val="5B9BD5">
                    <a:lumMod val="50000"/>
                  </a:srgbClr>
                </a:solidFill>
                <a:latin typeface="Calibri" panose="020F0502020204030204"/>
              </a:rPr>
              <a:t>10M 	Ms Stevens</a:t>
            </a:r>
            <a:endParaRPr kumimoji="0" lang="en-GB" sz="2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060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A026-5B4E-40A4-A81C-303BD79D6C7E}"/>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B93F77C9-5A42-4F2D-A031-0B668C4F7EB2}"/>
              </a:ext>
            </a:extLst>
          </p:cNvPr>
          <p:cNvPicPr>
            <a:picLocks noGrp="1" noChangeAspect="1"/>
          </p:cNvPicPr>
          <p:nvPr>
            <p:ph idx="1"/>
          </p:nvPr>
        </p:nvPicPr>
        <p:blipFill>
          <a:blip r:embed="rId3"/>
          <a:stretch>
            <a:fillRect/>
          </a:stretch>
        </p:blipFill>
        <p:spPr>
          <a:xfrm>
            <a:off x="706767" y="397556"/>
            <a:ext cx="10778466" cy="6062887"/>
          </a:xfrm>
          <a:prstGeom prst="rect">
            <a:avLst/>
          </a:prstGeom>
        </p:spPr>
      </p:pic>
    </p:spTree>
    <p:extLst>
      <p:ext uri="{BB962C8B-B14F-4D97-AF65-F5344CB8AC3E}">
        <p14:creationId xmlns:p14="http://schemas.microsoft.com/office/powerpoint/2010/main" val="839447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58D8-2C88-89D2-D88D-24BF4522E5C4}"/>
              </a:ext>
            </a:extLst>
          </p:cNvPr>
          <p:cNvSpPr>
            <a:spLocks noGrp="1"/>
          </p:cNvSpPr>
          <p:nvPr>
            <p:ph type="title"/>
          </p:nvPr>
        </p:nvSpPr>
        <p:spPr/>
        <p:txBody>
          <a:bodyPr/>
          <a:lstStyle/>
          <a:p>
            <a:r>
              <a:rPr lang="en-GB" b="1">
                <a:latin typeface="Calibri"/>
                <a:cs typeface="Calibri Light"/>
              </a:rPr>
              <a:t>Our Number 1 Priority</a:t>
            </a:r>
            <a:endParaRPr lang="en-GB" b="1">
              <a:latin typeface="Calibri"/>
              <a:cs typeface="Calibri"/>
            </a:endParaRPr>
          </a:p>
        </p:txBody>
      </p:sp>
      <p:sp>
        <p:nvSpPr>
          <p:cNvPr id="3" name="Content Placeholder 2">
            <a:extLst>
              <a:ext uri="{FF2B5EF4-FFF2-40B4-BE49-F238E27FC236}">
                <a16:creationId xmlns:a16="http://schemas.microsoft.com/office/drawing/2014/main" id="{B382687B-342B-FACE-206E-A1B9FE5A8D5C}"/>
              </a:ext>
            </a:extLst>
          </p:cNvPr>
          <p:cNvSpPr>
            <a:spLocks noGrp="1"/>
          </p:cNvSpPr>
          <p:nvPr>
            <p:ph idx="1"/>
          </p:nvPr>
        </p:nvSpPr>
        <p:spPr/>
        <p:txBody>
          <a:bodyPr vert="horz" lIns="91440" tIns="45720" rIns="91440" bIns="45720" rtlCol="0" anchor="t">
            <a:normAutofit/>
          </a:bodyPr>
          <a:lstStyle/>
          <a:p>
            <a:pPr marL="457200" lvl="1" indent="0">
              <a:buNone/>
            </a:pPr>
            <a:endParaRPr lang="en-GB">
              <a:cs typeface="Calibri" panose="020F0502020204030204"/>
            </a:endParaRPr>
          </a:p>
          <a:p>
            <a:pPr marL="457200" lvl="1" indent="0">
              <a:buNone/>
            </a:pPr>
            <a:endParaRPr lang="en-GB">
              <a:cs typeface="Calibri" panose="020F0502020204030204"/>
            </a:endParaRPr>
          </a:p>
          <a:p>
            <a:pPr marL="457200" lvl="1" indent="0">
              <a:buNone/>
            </a:pPr>
            <a:endParaRPr lang="en-GB">
              <a:cs typeface="Calibri" panose="020F0502020204030204"/>
            </a:endParaRPr>
          </a:p>
          <a:p>
            <a:pPr marL="457200" lvl="1" indent="0">
              <a:buNone/>
            </a:pPr>
            <a:endParaRPr lang="en-GB">
              <a:cs typeface="Calibri" panose="020F0502020204030204"/>
            </a:endParaRPr>
          </a:p>
          <a:p>
            <a:pPr marL="457200" lvl="1" indent="0">
              <a:buNone/>
            </a:pPr>
            <a:r>
              <a:rPr lang="en-GB" sz="7200">
                <a:cs typeface="Calibri" panose="020F0502020204030204"/>
              </a:rPr>
              <a:t>          </a:t>
            </a:r>
            <a:r>
              <a:rPr lang="en-GB" sz="8800">
                <a:cs typeface="Calibri" panose="020F0502020204030204"/>
              </a:rPr>
              <a:t>LEARNING</a:t>
            </a:r>
            <a:endParaRPr lang="en-US" sz="8800">
              <a:cs typeface="Calibri"/>
            </a:endParaRPr>
          </a:p>
        </p:txBody>
      </p:sp>
      <p:pic>
        <p:nvPicPr>
          <p:cNvPr id="4" name="Picture 3" descr="Learning Wallpapers - Wallpaper Cave">
            <a:extLst>
              <a:ext uri="{FF2B5EF4-FFF2-40B4-BE49-F238E27FC236}">
                <a16:creationId xmlns:a16="http://schemas.microsoft.com/office/drawing/2014/main" id="{AE7393F8-9ED8-CDE7-B26B-FC38E5B4F4C6}"/>
              </a:ext>
            </a:extLst>
          </p:cNvPr>
          <p:cNvPicPr>
            <a:picLocks noChangeAspect="1"/>
          </p:cNvPicPr>
          <p:nvPr/>
        </p:nvPicPr>
        <p:blipFill>
          <a:blip r:embed="rId3"/>
          <a:stretch>
            <a:fillRect/>
          </a:stretch>
        </p:blipFill>
        <p:spPr>
          <a:xfrm>
            <a:off x="347330" y="1521233"/>
            <a:ext cx="2625969" cy="1567475"/>
          </a:xfrm>
          <a:prstGeom prst="rect">
            <a:avLst/>
          </a:prstGeom>
        </p:spPr>
      </p:pic>
      <p:pic>
        <p:nvPicPr>
          <p:cNvPr id="5" name="Picture 4" descr="Learning Wallpapers (58+ images)">
            <a:extLst>
              <a:ext uri="{FF2B5EF4-FFF2-40B4-BE49-F238E27FC236}">
                <a16:creationId xmlns:a16="http://schemas.microsoft.com/office/drawing/2014/main" id="{0744585D-23C8-0D45-FDFC-2AE140458BD9}"/>
              </a:ext>
            </a:extLst>
          </p:cNvPr>
          <p:cNvPicPr>
            <a:picLocks noChangeAspect="1"/>
          </p:cNvPicPr>
          <p:nvPr/>
        </p:nvPicPr>
        <p:blipFill>
          <a:blip r:embed="rId4"/>
          <a:stretch>
            <a:fillRect/>
          </a:stretch>
        </p:blipFill>
        <p:spPr>
          <a:xfrm>
            <a:off x="8876324" y="4456867"/>
            <a:ext cx="2743198" cy="1539342"/>
          </a:xfrm>
          <a:prstGeom prst="rect">
            <a:avLst/>
          </a:prstGeom>
        </p:spPr>
      </p:pic>
      <p:pic>
        <p:nvPicPr>
          <p:cNvPr id="6" name="Picture 5" descr="Learning, Earning, and Lots More with ClassGod – ClassGod">
            <a:extLst>
              <a:ext uri="{FF2B5EF4-FFF2-40B4-BE49-F238E27FC236}">
                <a16:creationId xmlns:a16="http://schemas.microsoft.com/office/drawing/2014/main" id="{0B2FDFC6-E16A-D81C-3F05-670951F57463}"/>
              </a:ext>
            </a:extLst>
          </p:cNvPr>
          <p:cNvPicPr>
            <a:picLocks noChangeAspect="1"/>
          </p:cNvPicPr>
          <p:nvPr/>
        </p:nvPicPr>
        <p:blipFill>
          <a:blip r:embed="rId5"/>
          <a:stretch>
            <a:fillRect/>
          </a:stretch>
        </p:blipFill>
        <p:spPr>
          <a:xfrm>
            <a:off x="8876323" y="1518367"/>
            <a:ext cx="2743199" cy="1828342"/>
          </a:xfrm>
          <a:prstGeom prst="rect">
            <a:avLst/>
          </a:prstGeom>
        </p:spPr>
      </p:pic>
      <p:pic>
        <p:nvPicPr>
          <p:cNvPr id="7" name="Picture 6" descr="A library with books on shelves&#10;&#10;Description automatically generated">
            <a:extLst>
              <a:ext uri="{FF2B5EF4-FFF2-40B4-BE49-F238E27FC236}">
                <a16:creationId xmlns:a16="http://schemas.microsoft.com/office/drawing/2014/main" id="{8A4066F0-6518-4784-23A2-9782432614A5}"/>
              </a:ext>
            </a:extLst>
          </p:cNvPr>
          <p:cNvPicPr>
            <a:picLocks noChangeAspect="1"/>
          </p:cNvPicPr>
          <p:nvPr/>
        </p:nvPicPr>
        <p:blipFill>
          <a:blip r:embed="rId6"/>
          <a:stretch>
            <a:fillRect/>
          </a:stretch>
        </p:blipFill>
        <p:spPr>
          <a:xfrm>
            <a:off x="308708" y="4214446"/>
            <a:ext cx="2665047" cy="1779954"/>
          </a:xfrm>
          <a:prstGeom prst="rect">
            <a:avLst/>
          </a:prstGeom>
        </p:spPr>
      </p:pic>
    </p:spTree>
    <p:extLst>
      <p:ext uri="{BB962C8B-B14F-4D97-AF65-F5344CB8AC3E}">
        <p14:creationId xmlns:p14="http://schemas.microsoft.com/office/powerpoint/2010/main" val="3869274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938A2-692E-A81E-915E-EDD55BDA3A31}"/>
              </a:ext>
            </a:extLst>
          </p:cNvPr>
          <p:cNvSpPr>
            <a:spLocks noGrp="1"/>
          </p:cNvSpPr>
          <p:nvPr>
            <p:ph type="title"/>
          </p:nvPr>
        </p:nvSpPr>
        <p:spPr/>
        <p:txBody>
          <a:bodyPr/>
          <a:lstStyle/>
          <a:p>
            <a:r>
              <a:rPr lang="en-GB" b="1">
                <a:latin typeface="Calibri"/>
                <a:cs typeface="Calibri Light"/>
              </a:rPr>
              <a:t>How do we tackle our number 1 priority?</a:t>
            </a:r>
          </a:p>
        </p:txBody>
      </p:sp>
      <p:sp>
        <p:nvSpPr>
          <p:cNvPr id="3" name="Content Placeholder 2">
            <a:extLst>
              <a:ext uri="{FF2B5EF4-FFF2-40B4-BE49-F238E27FC236}">
                <a16:creationId xmlns:a16="http://schemas.microsoft.com/office/drawing/2014/main" id="{23691345-DB9D-9325-749A-EF0957C88D37}"/>
              </a:ext>
            </a:extLst>
          </p:cNvPr>
          <p:cNvSpPr>
            <a:spLocks noGrp="1"/>
          </p:cNvSpPr>
          <p:nvPr>
            <p:ph idx="1"/>
          </p:nvPr>
        </p:nvSpPr>
        <p:spPr/>
        <p:txBody>
          <a:bodyPr vert="horz" lIns="91440" tIns="45720" rIns="91440" bIns="45720" rtlCol="0" anchor="t">
            <a:normAutofit/>
          </a:bodyPr>
          <a:lstStyle/>
          <a:p>
            <a:pPr marL="571500" indent="-571500"/>
            <a:r>
              <a:rPr lang="en-GB" sz="4000">
                <a:latin typeface="Calibri Light"/>
                <a:cs typeface="Calibri"/>
              </a:rPr>
              <a:t>Behaviour</a:t>
            </a:r>
            <a:endParaRPr lang="en-US">
              <a:latin typeface="Calibri" panose="020F0502020204030204"/>
              <a:cs typeface="Calibri"/>
            </a:endParaRPr>
          </a:p>
          <a:p>
            <a:pPr marL="571500" indent="-571500"/>
            <a:r>
              <a:rPr lang="en-GB" sz="4000">
                <a:latin typeface="Calibri Light"/>
                <a:cs typeface="Calibri"/>
              </a:rPr>
              <a:t>Uniform </a:t>
            </a:r>
            <a:endParaRPr lang="en-US">
              <a:latin typeface="Calibri" panose="020F0502020204030204"/>
              <a:cs typeface="Calibri"/>
            </a:endParaRPr>
          </a:p>
          <a:p>
            <a:pPr marL="571500" indent="-571500"/>
            <a:r>
              <a:rPr lang="en-GB" sz="4000">
                <a:latin typeface="Calibri Light"/>
                <a:cs typeface="Calibri"/>
              </a:rPr>
              <a:t>Attendance</a:t>
            </a:r>
            <a:endParaRPr lang="en-US">
              <a:latin typeface="Calibri" panose="020F0502020204030204"/>
              <a:cs typeface="Calibri"/>
            </a:endParaRPr>
          </a:p>
          <a:p>
            <a:pPr marL="571500" indent="-571500"/>
            <a:r>
              <a:rPr lang="en-GB" sz="4000">
                <a:latin typeface="Calibri Light"/>
                <a:cs typeface="Calibri"/>
              </a:rPr>
              <a:t>Punctuality</a:t>
            </a:r>
            <a:endParaRPr lang="en-US">
              <a:latin typeface="Calibri" panose="020F0502020204030204"/>
              <a:cs typeface="Calibri"/>
            </a:endParaRPr>
          </a:p>
          <a:p>
            <a:pPr marL="571500" indent="-571500"/>
            <a:r>
              <a:rPr lang="en-GB" sz="4000">
                <a:latin typeface="Calibri Light"/>
                <a:cs typeface="Calibri"/>
              </a:rPr>
              <a:t>Interaction with adults &amp; peers</a:t>
            </a:r>
            <a:endParaRPr lang="en-US">
              <a:latin typeface="Calibri" panose="020F0502020204030204"/>
              <a:cs typeface="Calibri"/>
            </a:endParaRPr>
          </a:p>
          <a:p>
            <a:pPr marL="571500" indent="-571500"/>
            <a:r>
              <a:rPr lang="en-GB" sz="4000">
                <a:latin typeface="Calibri Light"/>
                <a:cs typeface="Calibri"/>
              </a:rPr>
              <a:t>Rewards</a:t>
            </a:r>
            <a:endParaRPr lang="en-US">
              <a:cs typeface="Calibri"/>
            </a:endParaRPr>
          </a:p>
          <a:p>
            <a:endParaRPr lang="en-GB">
              <a:cs typeface="Calibri"/>
            </a:endParaRPr>
          </a:p>
        </p:txBody>
      </p:sp>
    </p:spTree>
    <p:extLst>
      <p:ext uri="{BB962C8B-B14F-4D97-AF65-F5344CB8AC3E}">
        <p14:creationId xmlns:p14="http://schemas.microsoft.com/office/powerpoint/2010/main" val="38991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FEF24-D158-3FB7-9C2C-D3B5686B0B2F}"/>
              </a:ext>
            </a:extLst>
          </p:cNvPr>
          <p:cNvSpPr>
            <a:spLocks noGrp="1"/>
          </p:cNvSpPr>
          <p:nvPr>
            <p:ph type="title"/>
          </p:nvPr>
        </p:nvSpPr>
        <p:spPr>
          <a:xfrm>
            <a:off x="802758" y="485656"/>
            <a:ext cx="10515600" cy="594285"/>
          </a:xfrm>
        </p:spPr>
        <p:txBody>
          <a:bodyPr>
            <a:normAutofit fontScale="90000"/>
          </a:bodyPr>
          <a:lstStyle/>
          <a:p>
            <a:r>
              <a:rPr lang="en-GB" b="1">
                <a:latin typeface="Calibri"/>
                <a:cs typeface="Calibri Light"/>
              </a:rPr>
              <a:t>Rewards</a:t>
            </a:r>
            <a:endParaRPr lang="en-GB" b="1">
              <a:latin typeface="Calibri"/>
              <a:cs typeface="Calibri"/>
            </a:endParaRPr>
          </a:p>
        </p:txBody>
      </p:sp>
      <p:pic>
        <p:nvPicPr>
          <p:cNvPr id="4" name="Content Placeholder 3" descr="A chart of a pyramid&#10;&#10;Description automatically generated">
            <a:extLst>
              <a:ext uri="{FF2B5EF4-FFF2-40B4-BE49-F238E27FC236}">
                <a16:creationId xmlns:a16="http://schemas.microsoft.com/office/drawing/2014/main" id="{36643DFE-53D9-3CA3-2B7B-2923ED2B772F}"/>
              </a:ext>
            </a:extLst>
          </p:cNvPr>
          <p:cNvPicPr>
            <a:picLocks noGrp="1" noChangeAspect="1"/>
          </p:cNvPicPr>
          <p:nvPr>
            <p:ph idx="1"/>
          </p:nvPr>
        </p:nvPicPr>
        <p:blipFill>
          <a:blip r:embed="rId3"/>
          <a:stretch>
            <a:fillRect/>
          </a:stretch>
        </p:blipFill>
        <p:spPr>
          <a:xfrm>
            <a:off x="2649394" y="1168884"/>
            <a:ext cx="7024076" cy="5243634"/>
          </a:xfrm>
        </p:spPr>
      </p:pic>
    </p:spTree>
    <p:extLst>
      <p:ext uri="{BB962C8B-B14F-4D97-AF65-F5344CB8AC3E}">
        <p14:creationId xmlns:p14="http://schemas.microsoft.com/office/powerpoint/2010/main" val="588623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1C7CC-BFF2-9EC3-AF57-3A3FF7FEDF6E}"/>
              </a:ext>
            </a:extLst>
          </p:cNvPr>
          <p:cNvSpPr>
            <a:spLocks noGrp="1"/>
          </p:cNvSpPr>
          <p:nvPr>
            <p:ph type="title"/>
          </p:nvPr>
        </p:nvSpPr>
        <p:spPr/>
        <p:txBody>
          <a:bodyPr>
            <a:normAutofit fontScale="90000"/>
          </a:bodyPr>
          <a:lstStyle/>
          <a:p>
            <a:r>
              <a:rPr lang="en-GB" dirty="0"/>
              <a:t>Why is it important for your child to achieve well?</a:t>
            </a:r>
          </a:p>
        </p:txBody>
      </p:sp>
      <p:sp>
        <p:nvSpPr>
          <p:cNvPr id="3" name="Content Placeholder 2">
            <a:extLst>
              <a:ext uri="{FF2B5EF4-FFF2-40B4-BE49-F238E27FC236}">
                <a16:creationId xmlns:a16="http://schemas.microsoft.com/office/drawing/2014/main" id="{C78B6214-1F0E-A81C-99FB-4913EFD52ACF}"/>
              </a:ext>
            </a:extLst>
          </p:cNvPr>
          <p:cNvSpPr>
            <a:spLocks noGrp="1"/>
          </p:cNvSpPr>
          <p:nvPr>
            <p:ph idx="1"/>
          </p:nvPr>
        </p:nvSpPr>
        <p:spPr>
          <a:xfrm>
            <a:off x="219075" y="1419647"/>
            <a:ext cx="7288630" cy="4649616"/>
          </a:xfrm>
        </p:spPr>
        <p:txBody>
          <a:bodyPr>
            <a:normAutofit/>
          </a:bodyPr>
          <a:lstStyle/>
          <a:p>
            <a:pPr marL="0" indent="0" algn="ctr">
              <a:buNone/>
            </a:pPr>
            <a:r>
              <a:rPr lang="en-GB" sz="3200" dirty="0"/>
              <a:t>School is about achieving well </a:t>
            </a:r>
            <a:r>
              <a:rPr lang="en-GB" sz="3200" b="1" dirty="0"/>
              <a:t>so that your child can access the courses and careers that they want</a:t>
            </a:r>
            <a:r>
              <a:rPr lang="en-GB" sz="3200" dirty="0"/>
              <a:t>.</a:t>
            </a:r>
          </a:p>
        </p:txBody>
      </p:sp>
      <p:pic>
        <p:nvPicPr>
          <p:cNvPr id="4" name="Picture 2" descr="How To Choose The Right Career Path [The Ultimate Quick Guide]">
            <a:extLst>
              <a:ext uri="{FF2B5EF4-FFF2-40B4-BE49-F238E27FC236}">
                <a16:creationId xmlns:a16="http://schemas.microsoft.com/office/drawing/2014/main" id="{82C1FA3E-DA18-6995-6CD9-24EE5634D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430" y="1419647"/>
            <a:ext cx="4213895" cy="24391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remium Vector | Open and closed door collection Cartoon entrance and exit  doors with handles and frames home exterior architecture concept Vector set">
            <a:extLst>
              <a:ext uri="{FF2B5EF4-FFF2-40B4-BE49-F238E27FC236}">
                <a16:creationId xmlns:a16="http://schemas.microsoft.com/office/drawing/2014/main" id="{4588EC78-4E9D-657B-C129-548C9ADBE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325" y="2885177"/>
            <a:ext cx="6860130" cy="34300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Old Key Vector Art, Icons, and Graphics for Free Download">
            <a:extLst>
              <a:ext uri="{FF2B5EF4-FFF2-40B4-BE49-F238E27FC236}">
                <a16:creationId xmlns:a16="http://schemas.microsoft.com/office/drawing/2014/main" id="{F552EAA6-DBFC-0196-3598-A7F2E6F56C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7429" y="4158008"/>
            <a:ext cx="4213896" cy="1964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667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E19D4D6-4950-4CEF-91A2-BCB1FCCCCCB2}" vid="{1DE2D6FB-0F43-411A-BD3B-567B371E4FB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E19D4D6-4950-4CEF-91A2-BCB1FCCCCCB2}" vid="{1DE2D6FB-0F43-411A-BD3B-567B371E4FB4}"/>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a252e33-b15c-4959-ac4c-5df7a80cacf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FCCF30212BAE841A074D5E6F1F639CC" ma:contentTypeVersion="13" ma:contentTypeDescription="Create a new document." ma:contentTypeScope="" ma:versionID="43ee948b3540709ebd1eee6f636325ee">
  <xsd:schema xmlns:xsd="http://www.w3.org/2001/XMLSchema" xmlns:xs="http://www.w3.org/2001/XMLSchema" xmlns:p="http://schemas.microsoft.com/office/2006/metadata/properties" xmlns:ns3="da252e33-b15c-4959-ac4c-5df7a80cacf3" xmlns:ns4="73b29897-aec0-4d73-b440-56f6da068a7b" targetNamespace="http://schemas.microsoft.com/office/2006/metadata/properties" ma:root="true" ma:fieldsID="d14111a91b119748dcbe4d56421a7201" ns3:_="" ns4:_="">
    <xsd:import namespace="da252e33-b15c-4959-ac4c-5df7a80cacf3"/>
    <xsd:import namespace="73b29897-aec0-4d73-b440-56f6da068a7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252e33-b15c-4959-ac4c-5df7a80cac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_activity" ma:index="17"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b29897-aec0-4d73-b440-56f6da068a7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48230D-BB30-4E71-8061-5DB42990EF48}">
  <ds:schemaRefs>
    <ds:schemaRef ds:uri="http://schemas.microsoft.com/office/2006/documentManagement/types"/>
    <ds:schemaRef ds:uri="http://schemas.openxmlformats.org/package/2006/metadata/core-properties"/>
    <ds:schemaRef ds:uri="http://purl.org/dc/elements/1.1/"/>
    <ds:schemaRef ds:uri="http://purl.org/dc/terms/"/>
    <ds:schemaRef ds:uri="http://schemas.microsoft.com/office/2006/metadata/properties"/>
    <ds:schemaRef ds:uri="73b29897-aec0-4d73-b440-56f6da068a7b"/>
    <ds:schemaRef ds:uri="http://purl.org/dc/dcmitype/"/>
    <ds:schemaRef ds:uri="http://www.w3.org/XML/1998/namespace"/>
    <ds:schemaRef ds:uri="http://schemas.microsoft.com/office/infopath/2007/PartnerControls"/>
    <ds:schemaRef ds:uri="da252e33-b15c-4959-ac4c-5df7a80cacf3"/>
  </ds:schemaRefs>
</ds:datastoreItem>
</file>

<file path=customXml/itemProps2.xml><?xml version="1.0" encoding="utf-8"?>
<ds:datastoreItem xmlns:ds="http://schemas.openxmlformats.org/officeDocument/2006/customXml" ds:itemID="{A77B3775-5D66-4206-8CA9-2D70A6261C1D}">
  <ds:schemaRefs>
    <ds:schemaRef ds:uri="73b29897-aec0-4d73-b440-56f6da068a7b"/>
    <ds:schemaRef ds:uri="da252e33-b15c-4959-ac4c-5df7a80cac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BADC944-CE60-4BFC-A404-D93C4D9CCB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St Antony's PPT Template - June 23</Template>
  <TotalTime>184</TotalTime>
  <Words>3614</Words>
  <Application>Microsoft Office PowerPoint</Application>
  <PresentationFormat>Widescreen</PresentationFormat>
  <Paragraphs>638</Paragraphs>
  <Slides>57</Slides>
  <Notes>57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57</vt:i4>
      </vt:variant>
    </vt:vector>
  </HeadingPairs>
  <TitlesOfParts>
    <vt:vector size="70" baseType="lpstr">
      <vt:lpstr>Batang</vt:lpstr>
      <vt:lpstr>MS PGothic</vt:lpstr>
      <vt:lpstr>Arial</vt:lpstr>
      <vt:lpstr>Calibri</vt:lpstr>
      <vt:lpstr>Calibri Light</vt:lpstr>
      <vt:lpstr>Calibri Light</vt:lpstr>
      <vt:lpstr>Times New Roman</vt:lpstr>
      <vt:lpstr>Wingdings</vt:lpstr>
      <vt:lpstr>Wingdings 3</vt:lpstr>
      <vt:lpstr>Office Theme</vt:lpstr>
      <vt:lpstr>1_Office Theme</vt:lpstr>
      <vt:lpstr>2_Office Theme</vt:lpstr>
      <vt:lpstr>3_Office Theme</vt:lpstr>
      <vt:lpstr>Parent/Carer Information Evening Y10</vt:lpstr>
      <vt:lpstr>Thanks for Coming</vt:lpstr>
      <vt:lpstr>The Parent Pack</vt:lpstr>
      <vt:lpstr>Aims</vt:lpstr>
      <vt:lpstr>What do we want for our students?</vt:lpstr>
      <vt:lpstr>Our Number 1 Priority</vt:lpstr>
      <vt:lpstr>How do we tackle our number 1 priority?</vt:lpstr>
      <vt:lpstr>Rewards</vt:lpstr>
      <vt:lpstr>Why is it important for your child to achieve well?</vt:lpstr>
      <vt:lpstr>How do I achieve well?</vt:lpstr>
      <vt:lpstr>Get what you want by studying hard</vt:lpstr>
      <vt:lpstr>How do I achieve well?</vt:lpstr>
      <vt:lpstr>Attitude is everything</vt:lpstr>
      <vt:lpstr>Stay positive</vt:lpstr>
      <vt:lpstr>2024 Results by Attitude to Learning</vt:lpstr>
      <vt:lpstr>How do I achieve well?</vt:lpstr>
      <vt:lpstr>Something to think about...</vt:lpstr>
      <vt:lpstr>The learning jigsaw</vt:lpstr>
      <vt:lpstr>PowerPoint Presentation</vt:lpstr>
      <vt:lpstr>PowerPoint Presentation</vt:lpstr>
      <vt:lpstr>2024 Results by Attendance</vt:lpstr>
      <vt:lpstr>How do I achieve well?</vt:lpstr>
      <vt:lpstr>2024 Results by Homework </vt:lpstr>
      <vt:lpstr>How do I achieve well?</vt:lpstr>
      <vt:lpstr>Build good habits</vt:lpstr>
      <vt:lpstr>2024 Results by Reading</vt:lpstr>
      <vt:lpstr>How do I achieve well?</vt:lpstr>
      <vt:lpstr>How do I achieve well?</vt:lpstr>
      <vt:lpstr>How do I achieve well?</vt:lpstr>
      <vt:lpstr>Resilience - When times get hard, work harder</vt:lpstr>
      <vt:lpstr>How do I achieve well?</vt:lpstr>
      <vt:lpstr> The GCSE Exams in Summer 2026 </vt:lpstr>
      <vt:lpstr>The GCSE Exams in Summer 2026</vt:lpstr>
      <vt:lpstr>Your role in supporting their GCSE Outcomes</vt:lpstr>
      <vt:lpstr>Your Support makes a HUGE difference…</vt:lpstr>
      <vt:lpstr>Your role in supporting your child’s GCSE outcomes</vt:lpstr>
      <vt:lpstr>Help your child avoid “time eaters”</vt:lpstr>
      <vt:lpstr>Attendance</vt:lpstr>
      <vt:lpstr>Punctuality</vt:lpstr>
      <vt:lpstr>How else can you support your child?</vt:lpstr>
      <vt:lpstr>Year 10 homework / revision</vt:lpstr>
      <vt:lpstr>Year 10 homework / revision</vt:lpstr>
      <vt:lpstr>Year 10 homework / revision</vt:lpstr>
      <vt:lpstr>2024 Results by Homework </vt:lpstr>
      <vt:lpstr>Year 10 homework / revision</vt:lpstr>
      <vt:lpstr>Get Ready to Read!</vt:lpstr>
      <vt:lpstr>Reading Initiatives 2024/2025</vt:lpstr>
      <vt:lpstr>Benefits of Reading</vt:lpstr>
      <vt:lpstr>2024 Results by Reading</vt:lpstr>
      <vt:lpstr>The Year 10 Curriculum</vt:lpstr>
      <vt:lpstr>The Year 10 Curriculum  - continued</vt:lpstr>
      <vt:lpstr>Reports Home to You</vt:lpstr>
      <vt:lpstr>Personal Development</vt:lpstr>
      <vt:lpstr>Failure &amp; Difficulty - Resilience</vt:lpstr>
      <vt:lpstr>Key Dates</vt:lpstr>
      <vt:lpstr>Key Staff</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DannyShaw</dc:creator>
  <cp:lastModifiedBy>Rothwell Mrs K Headteachers PA</cp:lastModifiedBy>
  <cp:revision>22</cp:revision>
  <cp:lastPrinted>2024-09-11T15:19:04Z</cp:lastPrinted>
  <dcterms:created xsi:type="dcterms:W3CDTF">2023-06-27T09:44:33Z</dcterms:created>
  <dcterms:modified xsi:type="dcterms:W3CDTF">2024-10-07T15:26:31Z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0x0101007FCCF30212BAE841A074D5E6F1F639CC</vt:lpwstr>
  </property>
</Properties>
</file>