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Alatsi" panose="020B0604020202020204" charset="0"/>
      <p:regular r:id="rId34"/>
    </p:embeddedFont>
    <p:embeddedFont>
      <p:font typeface="Arimo" panose="020B0604020202020204" charset="0"/>
      <p:regular r:id="rId35"/>
    </p:embeddedFont>
    <p:embeddedFont>
      <p:font typeface="Arimo Bold" panose="020B0604020202020204" charset="0"/>
      <p:regular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5.sv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sv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7.svg"/><Relationship Id="rId10" Type="http://schemas.openxmlformats.org/officeDocument/2006/relationships/image" Target="../media/image50.png"/><Relationship Id="rId4" Type="http://schemas.openxmlformats.org/officeDocument/2006/relationships/image" Target="../media/image6.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7.sv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6.png"/><Relationship Id="rId7" Type="http://schemas.openxmlformats.org/officeDocument/2006/relationships/image" Target="../media/image50.png"/><Relationship Id="rId12" Type="http://schemas.openxmlformats.org/officeDocument/2006/relationships/image" Target="../media/image4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43.pn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7.sv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3.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sv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7.sv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2" name="Group 2"/>
          <p:cNvGrpSpPr/>
          <p:nvPr/>
        </p:nvGrpSpPr>
        <p:grpSpPr>
          <a:xfrm>
            <a:off x="-31071" y="0"/>
            <a:ext cx="4239083" cy="10287000"/>
            <a:chOff x="0" y="0"/>
            <a:chExt cx="5652111" cy="13716000"/>
          </a:xfrm>
        </p:grpSpPr>
        <p:grpSp>
          <p:nvGrpSpPr>
            <p:cNvPr id="3" name="Group 3"/>
            <p:cNvGrpSpPr/>
            <p:nvPr/>
          </p:nvGrpSpPr>
          <p:grpSpPr>
            <a:xfrm>
              <a:off x="2826056" y="0"/>
              <a:ext cx="2826056" cy="13716000"/>
              <a:chOff x="0" y="0"/>
              <a:chExt cx="558233" cy="2709333"/>
            </a:xfrm>
          </p:grpSpPr>
          <p:sp>
            <p:nvSpPr>
              <p:cNvPr id="4" name="Freeform 4"/>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194E9D"/>
              </a:solidFill>
            </p:spPr>
          </p:sp>
          <p:sp>
            <p:nvSpPr>
              <p:cNvPr id="5" name="TextBox 5"/>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13028" y="0"/>
              <a:ext cx="2826056" cy="13716000"/>
              <a:chOff x="0" y="0"/>
              <a:chExt cx="558233" cy="2709333"/>
            </a:xfrm>
          </p:grpSpPr>
          <p:sp>
            <p:nvSpPr>
              <p:cNvPr id="7" name="Freeform 7"/>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AB1736"/>
              </a:solidFill>
            </p:spPr>
          </p:sp>
          <p:sp>
            <p:nvSpPr>
              <p:cNvPr id="8" name="TextBox 8"/>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0"/>
              <a:ext cx="2826056" cy="13716000"/>
              <a:chOff x="0" y="0"/>
              <a:chExt cx="558233" cy="2709333"/>
            </a:xfrm>
          </p:grpSpPr>
          <p:sp>
            <p:nvSpPr>
              <p:cNvPr id="10" name="Freeform 10"/>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212C56"/>
              </a:solidFill>
            </p:spPr>
          </p:sp>
          <p:sp>
            <p:nvSpPr>
              <p:cNvPr id="11" name="TextBox 11"/>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sp>
        <p:nvSpPr>
          <p:cNvPr id="12" name="TextBox 12"/>
          <p:cNvSpPr txBox="1"/>
          <p:nvPr/>
        </p:nvSpPr>
        <p:spPr>
          <a:xfrm>
            <a:off x="3274645" y="3034555"/>
            <a:ext cx="10953541" cy="3768762"/>
          </a:xfrm>
          <a:prstGeom prst="rect">
            <a:avLst/>
          </a:prstGeom>
        </p:spPr>
        <p:txBody>
          <a:bodyPr lIns="0" tIns="0" rIns="0" bIns="0" rtlCol="0" anchor="t">
            <a:spAutoFit/>
          </a:bodyPr>
          <a:lstStyle/>
          <a:p>
            <a:pPr algn="ctr">
              <a:lnSpc>
                <a:spcPts val="9701"/>
              </a:lnSpc>
            </a:pPr>
            <a:r>
              <a:rPr lang="en-US" sz="10001">
                <a:solidFill>
                  <a:srgbClr val="AB1736"/>
                </a:solidFill>
                <a:latin typeface="Alatsi"/>
                <a:ea typeface="Alatsi"/>
                <a:cs typeface="Alatsi"/>
                <a:sym typeface="Alatsi"/>
              </a:rPr>
              <a:t>PARENT/CARER INFORMATION EVENING Y9</a:t>
            </a:r>
          </a:p>
        </p:txBody>
      </p:sp>
      <p:sp>
        <p:nvSpPr>
          <p:cNvPr id="13" name="Freeform 13"/>
          <p:cNvSpPr/>
          <p:nvPr/>
        </p:nvSpPr>
        <p:spPr>
          <a:xfrm>
            <a:off x="12646898"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11118095" y="925830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4550917" y="57702"/>
            <a:ext cx="7132787" cy="1941995"/>
          </a:xfrm>
          <a:custGeom>
            <a:avLst/>
            <a:gdLst/>
            <a:ahLst/>
            <a:cxnLst/>
            <a:rect l="l" t="t" r="r" b="b"/>
            <a:pathLst>
              <a:path w="7132787" h="1941995">
                <a:moveTo>
                  <a:pt x="0" y="0"/>
                </a:moveTo>
                <a:lnTo>
                  <a:pt x="7132787" y="0"/>
                </a:lnTo>
                <a:lnTo>
                  <a:pt x="7132787" y="1941996"/>
                </a:lnTo>
                <a:lnTo>
                  <a:pt x="0" y="1941996"/>
                </a:lnTo>
                <a:lnTo>
                  <a:pt x="0" y="0"/>
                </a:lnTo>
                <a:close/>
              </a:path>
            </a:pathLst>
          </a:custGeom>
          <a:blipFill>
            <a:blip r:embed="rId4"/>
            <a:stretch>
              <a:fillRect l="-186" r="-186"/>
            </a:stretch>
          </a:blipFill>
        </p:spPr>
      </p:sp>
      <p:grpSp>
        <p:nvGrpSpPr>
          <p:cNvPr id="16" name="Group 16"/>
          <p:cNvGrpSpPr/>
          <p:nvPr/>
        </p:nvGrpSpPr>
        <p:grpSpPr>
          <a:xfrm>
            <a:off x="13346799" y="0"/>
            <a:ext cx="5246370" cy="524637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3972" b="-46120"/>
              </a:stretch>
            </a:blipFill>
          </p:spPr>
        </p:sp>
      </p:grpSp>
      <p:grpSp>
        <p:nvGrpSpPr>
          <p:cNvPr id="18" name="Group 18"/>
          <p:cNvGrpSpPr/>
          <p:nvPr/>
        </p:nvGrpSpPr>
        <p:grpSpPr>
          <a:xfrm>
            <a:off x="13442940" y="5143500"/>
            <a:ext cx="5246370" cy="524637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5788" r="-5788"/>
              </a:stretch>
            </a:blipFill>
          </p:spPr>
        </p:sp>
      </p:grpSp>
      <p:sp>
        <p:nvSpPr>
          <p:cNvPr id="20" name="TextBox 20"/>
          <p:cNvSpPr txBox="1"/>
          <p:nvPr/>
        </p:nvSpPr>
        <p:spPr>
          <a:xfrm>
            <a:off x="2438741" y="7523849"/>
            <a:ext cx="12625348" cy="978279"/>
          </a:xfrm>
          <a:prstGeom prst="rect">
            <a:avLst/>
          </a:prstGeom>
        </p:spPr>
        <p:txBody>
          <a:bodyPr lIns="0" tIns="0" rIns="0" bIns="0" rtlCol="0" anchor="t">
            <a:spAutoFit/>
          </a:bodyPr>
          <a:lstStyle/>
          <a:p>
            <a:pPr algn="ctr">
              <a:lnSpc>
                <a:spcPts val="8029"/>
              </a:lnSpc>
            </a:pPr>
            <a:r>
              <a:rPr lang="en-US" sz="5735">
                <a:solidFill>
                  <a:srgbClr val="194E9D"/>
                </a:solidFill>
                <a:latin typeface="Alatsi"/>
                <a:ea typeface="Alatsi"/>
                <a:cs typeface="Alatsi"/>
                <a:sym typeface="Alatsi"/>
              </a:rPr>
              <a:t>24th September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3"/>
          <p:cNvGraphicFramePr>
            <a:graphicFrameLocks noGrp="1"/>
          </p:cNvGraphicFramePr>
          <p:nvPr/>
        </p:nvGraphicFramePr>
        <p:xfrm>
          <a:off x="1186603" y="4612647"/>
          <a:ext cx="15914795" cy="5514975"/>
        </p:xfrm>
        <a:graphic>
          <a:graphicData uri="http://schemas.openxmlformats.org/drawingml/2006/table">
            <a:tbl>
              <a:tblPr/>
              <a:tblGrid>
                <a:gridCol w="12609070">
                  <a:extLst>
                    <a:ext uri="{9D8B030D-6E8A-4147-A177-3AD203B41FA5}">
                      <a16:colId xmlns:a16="http://schemas.microsoft.com/office/drawing/2014/main" val="20000"/>
                    </a:ext>
                  </a:extLst>
                </a:gridCol>
                <a:gridCol w="3305725">
                  <a:extLst>
                    <a:ext uri="{9D8B030D-6E8A-4147-A177-3AD203B41FA5}">
                      <a16:colId xmlns:a16="http://schemas.microsoft.com/office/drawing/2014/main" val="20001"/>
                    </a:ext>
                  </a:extLst>
                </a:gridCol>
              </a:tblGrid>
              <a:tr h="1102995">
                <a:tc>
                  <a:txBody>
                    <a:bodyPr/>
                    <a:lstStyle/>
                    <a:p>
                      <a:pPr algn="ctr">
                        <a:lnSpc>
                          <a:spcPts val="4619"/>
                        </a:lnSpc>
                        <a:defRPr/>
                      </a:pPr>
                      <a:r>
                        <a:rPr lang="en-US" sz="3299" b="1">
                          <a:solidFill>
                            <a:srgbClr val="212C56"/>
                          </a:solidFill>
                          <a:latin typeface="Arimo Bold"/>
                          <a:ea typeface="Arimo Bold"/>
                          <a:cs typeface="Arimo Bold"/>
                          <a:sym typeface="Arimo Bold"/>
                        </a:rPr>
                        <a:t>Attitude to learning groups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b="1">
                          <a:solidFill>
                            <a:srgbClr val="212C56"/>
                          </a:solidFill>
                          <a:latin typeface="Arimo Bold"/>
                          <a:ea typeface="Arimo Bold"/>
                          <a:cs typeface="Arimo Bold"/>
                          <a:sym typeface="Arimo Bold"/>
                        </a:rPr>
                        <a:t>Average Grade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02995">
                <a:tc>
                  <a:txBody>
                    <a:bodyPr/>
                    <a:lstStyle/>
                    <a:p>
                      <a:pPr algn="l">
                        <a:lnSpc>
                          <a:spcPts val="4479"/>
                        </a:lnSpc>
                        <a:defRPr/>
                      </a:pPr>
                      <a:r>
                        <a:rPr lang="en-US" sz="3199" b="1">
                          <a:solidFill>
                            <a:srgbClr val="002060"/>
                          </a:solidFill>
                          <a:latin typeface="Arimo Bold"/>
                          <a:ea typeface="Arimo Bold"/>
                          <a:cs typeface="Arimo Bold"/>
                          <a:sym typeface="Arimo Bold"/>
                        </a:rPr>
                        <a:t>Students with A to L scores of 4 with some 3s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b="1">
                          <a:solidFill>
                            <a:srgbClr val="212C56"/>
                          </a:solidFill>
                          <a:latin typeface="Arimo Bold"/>
                          <a:ea typeface="Arimo Bold"/>
                          <a:cs typeface="Arimo Bold"/>
                          <a:sym typeface="Arimo Bold"/>
                        </a:rPr>
                        <a:t>5.69</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02995">
                <a:tc>
                  <a:txBody>
                    <a:bodyPr/>
                    <a:lstStyle/>
                    <a:p>
                      <a:pPr algn="l">
                        <a:lnSpc>
                          <a:spcPts val="4479"/>
                        </a:lnSpc>
                        <a:defRPr/>
                      </a:pPr>
                      <a:r>
                        <a:rPr lang="en-US" sz="3199" b="1">
                          <a:solidFill>
                            <a:srgbClr val="002060"/>
                          </a:solidFill>
                          <a:latin typeface="Arimo Bold"/>
                          <a:ea typeface="Arimo Bold"/>
                          <a:cs typeface="Arimo Bold"/>
                          <a:sym typeface="Arimo Bold"/>
                        </a:rPr>
                        <a:t>Students mainly with A to L scores of 3 with some 4s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b="1">
                          <a:solidFill>
                            <a:srgbClr val="212C56"/>
                          </a:solidFill>
                          <a:latin typeface="Arimo Bold"/>
                          <a:ea typeface="Arimo Bold"/>
                          <a:cs typeface="Arimo Bold"/>
                          <a:sym typeface="Arimo Bold"/>
                        </a:rPr>
                        <a:t>4.26</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02995">
                <a:tc>
                  <a:txBody>
                    <a:bodyPr/>
                    <a:lstStyle/>
                    <a:p>
                      <a:pPr algn="l">
                        <a:lnSpc>
                          <a:spcPts val="4479"/>
                        </a:lnSpc>
                        <a:defRPr/>
                      </a:pPr>
                      <a:r>
                        <a:rPr lang="en-US" sz="3199" b="1">
                          <a:solidFill>
                            <a:srgbClr val="002060"/>
                          </a:solidFill>
                          <a:latin typeface="Arimo Bold"/>
                          <a:ea typeface="Arimo Bold"/>
                          <a:cs typeface="Arimo Bold"/>
                          <a:sym typeface="Arimo Bold"/>
                        </a:rPr>
                        <a:t>Students mainly with A to L scores of 3 or 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b="1">
                          <a:solidFill>
                            <a:srgbClr val="212C56"/>
                          </a:solidFill>
                          <a:latin typeface="Arimo Bold"/>
                          <a:ea typeface="Arimo Bold"/>
                          <a:cs typeface="Arimo Bold"/>
                          <a:sym typeface="Arimo Bold"/>
                        </a:rPr>
                        <a:t>3.04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02995">
                <a:tc>
                  <a:txBody>
                    <a:bodyPr/>
                    <a:lstStyle/>
                    <a:p>
                      <a:pPr algn="l">
                        <a:lnSpc>
                          <a:spcPts val="4479"/>
                        </a:lnSpc>
                        <a:defRPr/>
                      </a:pPr>
                      <a:r>
                        <a:rPr lang="en-US" sz="3199" b="1">
                          <a:solidFill>
                            <a:srgbClr val="002060"/>
                          </a:solidFill>
                          <a:latin typeface="Arimo Bold"/>
                          <a:ea typeface="Arimo Bold"/>
                          <a:cs typeface="Arimo Bold"/>
                          <a:sym typeface="Arimo Bold"/>
                        </a:rPr>
                        <a:t>Students mainly with A to L scores of 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b="1">
                          <a:solidFill>
                            <a:srgbClr val="212C56"/>
                          </a:solidFill>
                          <a:latin typeface="Arimo Bold"/>
                          <a:ea typeface="Arimo Bold"/>
                          <a:cs typeface="Arimo Bold"/>
                          <a:sym typeface="Arimo Bold"/>
                        </a:rPr>
                        <a:t>1.37</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4729810" y="158116"/>
            <a:ext cx="13180039" cy="2868294"/>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WHY DOES ATTITUDE TO LEARNING MATTER?</a:t>
            </a:r>
          </a:p>
        </p:txBody>
      </p:sp>
      <p:sp>
        <p:nvSpPr>
          <p:cNvPr id="5" name="TextBox 5"/>
          <p:cNvSpPr txBox="1"/>
          <p:nvPr/>
        </p:nvSpPr>
        <p:spPr>
          <a:xfrm>
            <a:off x="0" y="3241044"/>
            <a:ext cx="18288000" cy="1099820"/>
          </a:xfrm>
          <a:prstGeom prst="rect">
            <a:avLst/>
          </a:prstGeom>
        </p:spPr>
        <p:txBody>
          <a:bodyPr lIns="0" tIns="0" rIns="0" bIns="0" rtlCol="0" anchor="t">
            <a:spAutoFit/>
          </a:bodyPr>
          <a:lstStyle/>
          <a:p>
            <a:pPr algn="ctr">
              <a:lnSpc>
                <a:spcPts val="4480"/>
              </a:lnSpc>
              <a:spcBef>
                <a:spcPct val="0"/>
              </a:spcBef>
            </a:pPr>
            <a:r>
              <a:rPr lang="en-US" sz="3200">
                <a:solidFill>
                  <a:srgbClr val="AB1736"/>
                </a:solidFill>
                <a:latin typeface="Alatsi"/>
                <a:ea typeface="Alatsi"/>
                <a:cs typeface="Alatsi"/>
                <a:sym typeface="Alatsi"/>
              </a:rPr>
              <a:t>THE FOLLOWING TABLE SHOWS THE LINK BETWEEN ATTITUDE TO LEARNING AND THE AVERAGE GRADE FOR OUR 2024 LEAVERS: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171135" y="8044999"/>
            <a:ext cx="1715131" cy="2242001"/>
          </a:xfrm>
          <a:custGeom>
            <a:avLst/>
            <a:gdLst/>
            <a:ahLst/>
            <a:cxnLst/>
            <a:rect l="l" t="t" r="r" b="b"/>
            <a:pathLst>
              <a:path w="1715131" h="2242001">
                <a:moveTo>
                  <a:pt x="0" y="0"/>
                </a:moveTo>
                <a:lnTo>
                  <a:pt x="1715130" y="0"/>
                </a:lnTo>
                <a:lnTo>
                  <a:pt x="1715130" y="2242001"/>
                </a:lnTo>
                <a:lnTo>
                  <a:pt x="0" y="2242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7910158" y="2387472"/>
            <a:ext cx="10161947" cy="7636860"/>
          </a:xfrm>
          <a:custGeom>
            <a:avLst/>
            <a:gdLst/>
            <a:ahLst/>
            <a:cxnLst/>
            <a:rect l="l" t="t" r="r" b="b"/>
            <a:pathLst>
              <a:path w="10161947" h="7636860">
                <a:moveTo>
                  <a:pt x="0" y="0"/>
                </a:moveTo>
                <a:lnTo>
                  <a:pt x="10161947" y="0"/>
                </a:lnTo>
                <a:lnTo>
                  <a:pt x="10161947" y="7636860"/>
                </a:lnTo>
                <a:lnTo>
                  <a:pt x="0" y="7636860"/>
                </a:lnTo>
                <a:lnTo>
                  <a:pt x="0" y="0"/>
                </a:lnTo>
                <a:close/>
              </a:path>
            </a:pathLst>
          </a:custGeom>
          <a:blipFill>
            <a:blip r:embed="rId5"/>
            <a:stretch>
              <a:fillRect t="-931" r="-2805" b="-1153"/>
            </a:stretch>
          </a:blipFill>
        </p:spPr>
      </p:sp>
      <p:sp>
        <p:nvSpPr>
          <p:cNvPr id="4" name="TextBox 4"/>
          <p:cNvSpPr txBox="1"/>
          <p:nvPr/>
        </p:nvSpPr>
        <p:spPr>
          <a:xfrm>
            <a:off x="4079261" y="457591"/>
            <a:ext cx="13180039" cy="1533529"/>
          </a:xfrm>
          <a:prstGeom prst="rect">
            <a:avLst/>
          </a:prstGeom>
        </p:spPr>
        <p:txBody>
          <a:bodyPr lIns="0" tIns="0" rIns="0" bIns="0" rtlCol="0" anchor="t">
            <a:spAutoFit/>
          </a:bodyPr>
          <a:lstStyle/>
          <a:p>
            <a:pPr algn="ctr">
              <a:lnSpc>
                <a:spcPts val="12599"/>
              </a:lnSpc>
            </a:pPr>
            <a:r>
              <a:rPr lang="en-US" sz="8999">
                <a:solidFill>
                  <a:srgbClr val="212C56"/>
                </a:solidFill>
                <a:latin typeface="Alatsi"/>
                <a:ea typeface="Alatsi"/>
                <a:cs typeface="Alatsi"/>
                <a:sym typeface="Alatsi"/>
              </a:rPr>
              <a:t>REWARDS!</a:t>
            </a:r>
          </a:p>
        </p:txBody>
      </p:sp>
      <p:sp>
        <p:nvSpPr>
          <p:cNvPr id="5" name="Freeform 5"/>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71135" y="5565367"/>
            <a:ext cx="1887938" cy="1845460"/>
          </a:xfrm>
          <a:custGeom>
            <a:avLst/>
            <a:gdLst/>
            <a:ahLst/>
            <a:cxnLst/>
            <a:rect l="l" t="t" r="r" b="b"/>
            <a:pathLst>
              <a:path w="1887938" h="1845460">
                <a:moveTo>
                  <a:pt x="0" y="0"/>
                </a:moveTo>
                <a:lnTo>
                  <a:pt x="1887938" y="0"/>
                </a:lnTo>
                <a:lnTo>
                  <a:pt x="1887938" y="1845460"/>
                </a:lnTo>
                <a:lnTo>
                  <a:pt x="0" y="18454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39434" y="3234431"/>
            <a:ext cx="2019639" cy="2008623"/>
          </a:xfrm>
          <a:custGeom>
            <a:avLst/>
            <a:gdLst/>
            <a:ahLst/>
            <a:cxnLst/>
            <a:rect l="l" t="t" r="r" b="b"/>
            <a:pathLst>
              <a:path w="2019639" h="2008623">
                <a:moveTo>
                  <a:pt x="0" y="0"/>
                </a:moveTo>
                <a:lnTo>
                  <a:pt x="2019639" y="0"/>
                </a:lnTo>
                <a:lnTo>
                  <a:pt x="2019639" y="2008622"/>
                </a:lnTo>
                <a:lnTo>
                  <a:pt x="0" y="20086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1782766" y="3499594"/>
            <a:ext cx="5829185" cy="6535356"/>
          </a:xfrm>
          <a:prstGeom prst="rect">
            <a:avLst/>
          </a:prstGeom>
        </p:spPr>
        <p:txBody>
          <a:bodyPr lIns="0" tIns="0" rIns="0" bIns="0" rtlCol="0" anchor="t">
            <a:spAutoFit/>
          </a:bodyPr>
          <a:lstStyle/>
          <a:p>
            <a:pPr marL="799375" lvl="1" indent="-399688" algn="l">
              <a:lnSpc>
                <a:spcPts val="5183"/>
              </a:lnSpc>
              <a:buFont typeface="Arial"/>
              <a:buChar char="•"/>
            </a:pPr>
            <a:r>
              <a:rPr lang="en-US" sz="3702" dirty="0">
                <a:solidFill>
                  <a:srgbClr val="002060"/>
                </a:solidFill>
                <a:latin typeface="Alatsi"/>
                <a:ea typeface="Alatsi"/>
                <a:cs typeface="Alatsi"/>
                <a:sym typeface="Alatsi"/>
              </a:rPr>
              <a:t>AUTUMN TERM</a:t>
            </a:r>
            <a:r>
              <a:rPr lang="en-US" sz="3702" dirty="0">
                <a:solidFill>
                  <a:srgbClr val="AB1736"/>
                </a:solidFill>
                <a:latin typeface="Alatsi"/>
                <a:ea typeface="Alatsi"/>
                <a:cs typeface="Alatsi"/>
                <a:sym typeface="Alatsi"/>
              </a:rPr>
              <a:t>- CINEMA TRIP- THURSDAY 12TH DECEMBER 2024</a:t>
            </a:r>
          </a:p>
          <a:p>
            <a:pPr marL="799375" lvl="1" indent="-399688" algn="l">
              <a:lnSpc>
                <a:spcPts val="5183"/>
              </a:lnSpc>
              <a:buFont typeface="Arial"/>
              <a:buChar char="•"/>
            </a:pPr>
            <a:r>
              <a:rPr lang="en-US" sz="3702" dirty="0">
                <a:solidFill>
                  <a:srgbClr val="002060"/>
                </a:solidFill>
                <a:latin typeface="Alatsi"/>
                <a:ea typeface="Alatsi"/>
                <a:cs typeface="Alatsi"/>
                <a:sym typeface="Alatsi"/>
              </a:rPr>
              <a:t>SPRING TERM</a:t>
            </a:r>
            <a:r>
              <a:rPr lang="en-US" sz="3702" dirty="0">
                <a:solidFill>
                  <a:srgbClr val="AB1736"/>
                </a:solidFill>
                <a:latin typeface="Alatsi"/>
                <a:ea typeface="Alatsi"/>
                <a:cs typeface="Alatsi"/>
                <a:sym typeface="Alatsi"/>
              </a:rPr>
              <a:t>- PLAY FACTORE- THURSDAY 27TH MARCH 2025</a:t>
            </a:r>
          </a:p>
          <a:p>
            <a:pPr marL="799375" lvl="1" indent="-399688" algn="l">
              <a:lnSpc>
                <a:spcPts val="5183"/>
              </a:lnSpc>
              <a:buFont typeface="Arial"/>
              <a:buChar char="•"/>
            </a:pPr>
            <a:r>
              <a:rPr lang="en-US" sz="3702" dirty="0">
                <a:solidFill>
                  <a:srgbClr val="002060"/>
                </a:solidFill>
                <a:latin typeface="Alatsi"/>
                <a:ea typeface="Alatsi"/>
                <a:cs typeface="Alatsi"/>
                <a:sym typeface="Alatsi"/>
              </a:rPr>
              <a:t>SUMMER TERM</a:t>
            </a:r>
            <a:r>
              <a:rPr lang="en-US" sz="3702" dirty="0">
                <a:solidFill>
                  <a:srgbClr val="AB1736"/>
                </a:solidFill>
                <a:latin typeface="Alatsi"/>
                <a:ea typeface="Alatsi"/>
                <a:cs typeface="Alatsi"/>
                <a:sym typeface="Alatsi"/>
              </a:rPr>
              <a:t>- BLACKPOOL PLEASURE BEACH- THURSDAY 10TH JULY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628900" y="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3"/>
          <p:cNvGraphicFramePr>
            <a:graphicFrameLocks noGrp="1"/>
          </p:cNvGraphicFramePr>
          <p:nvPr/>
        </p:nvGraphicFramePr>
        <p:xfrm>
          <a:off x="287494" y="2477783"/>
          <a:ext cx="17713011" cy="7739800"/>
        </p:xfrm>
        <a:graphic>
          <a:graphicData uri="http://schemas.openxmlformats.org/drawingml/2006/table">
            <a:tbl>
              <a:tblPr/>
              <a:tblGrid>
                <a:gridCol w="2530430">
                  <a:extLst>
                    <a:ext uri="{9D8B030D-6E8A-4147-A177-3AD203B41FA5}">
                      <a16:colId xmlns:a16="http://schemas.microsoft.com/office/drawing/2014/main" val="20000"/>
                    </a:ext>
                  </a:extLst>
                </a:gridCol>
                <a:gridCol w="2530430">
                  <a:extLst>
                    <a:ext uri="{9D8B030D-6E8A-4147-A177-3AD203B41FA5}">
                      <a16:colId xmlns:a16="http://schemas.microsoft.com/office/drawing/2014/main" val="20001"/>
                    </a:ext>
                  </a:extLst>
                </a:gridCol>
                <a:gridCol w="2530430">
                  <a:extLst>
                    <a:ext uri="{9D8B030D-6E8A-4147-A177-3AD203B41FA5}">
                      <a16:colId xmlns:a16="http://schemas.microsoft.com/office/drawing/2014/main" val="20002"/>
                    </a:ext>
                  </a:extLst>
                </a:gridCol>
                <a:gridCol w="2237739">
                  <a:extLst>
                    <a:ext uri="{9D8B030D-6E8A-4147-A177-3AD203B41FA5}">
                      <a16:colId xmlns:a16="http://schemas.microsoft.com/office/drawing/2014/main" val="20003"/>
                    </a:ext>
                  </a:extLst>
                </a:gridCol>
                <a:gridCol w="2237739">
                  <a:extLst>
                    <a:ext uri="{9D8B030D-6E8A-4147-A177-3AD203B41FA5}">
                      <a16:colId xmlns:a16="http://schemas.microsoft.com/office/drawing/2014/main" val="20004"/>
                    </a:ext>
                  </a:extLst>
                </a:gridCol>
                <a:gridCol w="2530430">
                  <a:extLst>
                    <a:ext uri="{9D8B030D-6E8A-4147-A177-3AD203B41FA5}">
                      <a16:colId xmlns:a16="http://schemas.microsoft.com/office/drawing/2014/main" val="20005"/>
                    </a:ext>
                  </a:extLst>
                </a:gridCol>
                <a:gridCol w="3115813">
                  <a:extLst>
                    <a:ext uri="{9D8B030D-6E8A-4147-A177-3AD203B41FA5}">
                      <a16:colId xmlns:a16="http://schemas.microsoft.com/office/drawing/2014/main" val="20006"/>
                    </a:ext>
                  </a:extLst>
                </a:gridCol>
              </a:tblGrid>
              <a:tr h="1127488">
                <a:tc>
                  <a:txBody>
                    <a:bodyPr/>
                    <a:lstStyle/>
                    <a:p>
                      <a:pPr algn="ctr">
                        <a:lnSpc>
                          <a:spcPts val="2239"/>
                        </a:lnSpc>
                        <a:defRPr/>
                      </a:pPr>
                      <a:r>
                        <a:rPr lang="en-US" sz="1599" b="1">
                          <a:solidFill>
                            <a:srgbClr val="AB1736"/>
                          </a:solidFill>
                          <a:latin typeface="Arimo Bold"/>
                          <a:ea typeface="Arimo Bold"/>
                          <a:cs typeface="Arimo Bold"/>
                          <a:sym typeface="Arimo Bold"/>
                        </a:rPr>
                        <a:t>Art and Design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Asian Art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Asian Art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Surrealist Art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Surrealist Art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Contemporary Art (everyday life)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Contemporary Art (everyday life)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27488">
                <a:tc>
                  <a:txBody>
                    <a:bodyPr/>
                    <a:lstStyle/>
                    <a:p>
                      <a:pPr algn="ctr">
                        <a:lnSpc>
                          <a:spcPts val="2239"/>
                        </a:lnSpc>
                        <a:defRPr/>
                      </a:pPr>
                      <a:r>
                        <a:rPr lang="en-US" sz="1599" b="1">
                          <a:solidFill>
                            <a:srgbClr val="AB1736"/>
                          </a:solidFill>
                          <a:latin typeface="Arimo Bold"/>
                          <a:ea typeface="Arimo Bold"/>
                          <a:cs typeface="Arimo Bold"/>
                          <a:sym typeface="Arimo Bold"/>
                        </a:rPr>
                        <a:t>Computer Science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Cyber Security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Python Programming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Data Representation 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Data Science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Physical Computing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Animation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01808">
                <a:tc>
                  <a:txBody>
                    <a:bodyPr/>
                    <a:lstStyle/>
                    <a:p>
                      <a:pPr algn="ctr">
                        <a:lnSpc>
                          <a:spcPts val="2239"/>
                        </a:lnSpc>
                        <a:defRPr/>
                      </a:pPr>
                      <a:r>
                        <a:rPr lang="en-US" sz="1599" b="1">
                          <a:solidFill>
                            <a:srgbClr val="AB1736"/>
                          </a:solidFill>
                          <a:latin typeface="Arimo Bold"/>
                          <a:ea typeface="Arimo Bold"/>
                          <a:cs typeface="Arimo Bold"/>
                          <a:sym typeface="Arimo Bold"/>
                        </a:rPr>
                        <a:t>English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gn="ctr">
                        <a:lnSpc>
                          <a:spcPts val="2239"/>
                        </a:lnSpc>
                        <a:defRPr/>
                      </a:pPr>
                      <a:r>
                        <a:rPr lang="en-US" sz="1599" b="1">
                          <a:solidFill>
                            <a:srgbClr val="212C56"/>
                          </a:solidFill>
                          <a:latin typeface="Arimo Bold"/>
                          <a:ea typeface="Arimo Bold"/>
                          <a:cs typeface="Arimo Bold"/>
                          <a:sym typeface="Arimo Bold"/>
                        </a:rPr>
                        <a:t>Animal Farm by George Orwell &amp; study of rhetoric/discursive writing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239"/>
                        </a:lnSpc>
                        <a:defRPr/>
                      </a:pPr>
                      <a:r>
                        <a:rPr lang="en-US" sz="1599" b="1">
                          <a:solidFill>
                            <a:srgbClr val="212C56"/>
                          </a:solidFill>
                          <a:latin typeface="Arimo Bold"/>
                          <a:ea typeface="Arimo Bold"/>
                          <a:cs typeface="Arimo Bold"/>
                          <a:sym typeface="Arimo Bold"/>
                        </a:rPr>
                        <a:t>Animal Farm by George Orwell &amp; study of rhetoric/discursive writing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gn="ctr">
                        <a:lnSpc>
                          <a:spcPts val="2239"/>
                        </a:lnSpc>
                        <a:defRPr/>
                      </a:pPr>
                      <a:r>
                        <a:rPr lang="en-US" sz="1599" b="1">
                          <a:solidFill>
                            <a:srgbClr val="212C56"/>
                          </a:solidFill>
                          <a:latin typeface="Arimo Bold"/>
                          <a:ea typeface="Arimo Bold"/>
                          <a:cs typeface="Arimo Bold"/>
                          <a:sym typeface="Arimo Bold"/>
                        </a:rPr>
                        <a:t>Julius Caesar by William Shakespeare &amp; discursive writing, including presentation for spoken English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239"/>
                        </a:lnSpc>
                        <a:defRPr/>
                      </a:pPr>
                      <a:r>
                        <a:rPr lang="en-US" sz="1599" b="1">
                          <a:solidFill>
                            <a:srgbClr val="212C56"/>
                          </a:solidFill>
                          <a:latin typeface="Arimo Bold"/>
                          <a:ea typeface="Arimo Bold"/>
                          <a:cs typeface="Arimo Bold"/>
                          <a:sym typeface="Arimo Bold"/>
                        </a:rPr>
                        <a:t>Julius Caesar by William Shakespeare &amp; discursive writing, including presentation for spoken English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Poetry through time &amp; creative writing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Pre-modern non-fiction &amp; discursive writing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79400">
                <a:tc>
                  <a:txBody>
                    <a:bodyPr/>
                    <a:lstStyle/>
                    <a:p>
                      <a:pPr algn="ctr">
                        <a:lnSpc>
                          <a:spcPts val="2239"/>
                        </a:lnSpc>
                        <a:defRPr/>
                      </a:pPr>
                      <a:r>
                        <a:rPr lang="en-US" sz="1599" b="1">
                          <a:solidFill>
                            <a:srgbClr val="AB1736"/>
                          </a:solidFill>
                          <a:latin typeface="Arimo Bold"/>
                          <a:ea typeface="Arimo Bold"/>
                          <a:cs typeface="Arimo Bold"/>
                          <a:sym typeface="Arimo Bold"/>
                        </a:rPr>
                        <a:t>French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On Holiday </a:t>
                      </a:r>
                      <a:endParaRPr lang="en-US" sz="1100"/>
                    </a:p>
                    <a:p>
                      <a:pPr algn="ctr">
                        <a:lnSpc>
                          <a:spcPts val="2239"/>
                        </a:lnSpc>
                      </a:pPr>
                      <a:r>
                        <a:rPr lang="en-US" sz="1599" b="1">
                          <a:solidFill>
                            <a:srgbClr val="212C56"/>
                          </a:solidFill>
                          <a:latin typeface="Arimo Bold"/>
                          <a:ea typeface="Arimo Bold"/>
                          <a:cs typeface="Arimo Bold"/>
                          <a:sym typeface="Arimo Bold"/>
                        </a:rPr>
                        <a:t>Where do you go on holiday (three time frames)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On Holiday </a:t>
                      </a:r>
                      <a:endParaRPr lang="en-US" sz="1100"/>
                    </a:p>
                    <a:p>
                      <a:pPr algn="ctr">
                        <a:lnSpc>
                          <a:spcPts val="2239"/>
                        </a:lnSpc>
                      </a:pPr>
                      <a:r>
                        <a:rPr lang="en-US" sz="1599" b="1">
                          <a:solidFill>
                            <a:srgbClr val="212C56"/>
                          </a:solidFill>
                          <a:latin typeface="Arimo Bold"/>
                          <a:ea typeface="Arimo Bold"/>
                          <a:cs typeface="Arimo Bold"/>
                          <a:sym typeface="Arimo Bold"/>
                        </a:rPr>
                        <a:t>During the holidays what do you do in the morning/afternoon?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gn="ctr">
                        <a:lnSpc>
                          <a:spcPts val="2239"/>
                        </a:lnSpc>
                        <a:defRPr/>
                      </a:pPr>
                      <a:r>
                        <a:rPr lang="en-US" sz="1599" b="1">
                          <a:solidFill>
                            <a:srgbClr val="212C56"/>
                          </a:solidFill>
                          <a:latin typeface="Arimo Bold"/>
                          <a:ea typeface="Arimo Bold"/>
                          <a:cs typeface="Arimo Bold"/>
                          <a:sym typeface="Arimo Bold"/>
                        </a:rPr>
                        <a:t>Hobbies and Interests -</a:t>
                      </a:r>
                      <a:endParaRPr lang="en-US" sz="1100"/>
                    </a:p>
                    <a:p>
                      <a:pPr algn="ctr">
                        <a:lnSpc>
                          <a:spcPts val="2239"/>
                        </a:lnSpc>
                      </a:pPr>
                      <a:r>
                        <a:rPr lang="en-US" sz="1599" b="1">
                          <a:solidFill>
                            <a:srgbClr val="212C56"/>
                          </a:solidFill>
                          <a:latin typeface="Arimo Bold"/>
                          <a:ea typeface="Arimo Bold"/>
                          <a:cs typeface="Arimo Bold"/>
                          <a:sym typeface="Arimo Bold"/>
                        </a:rPr>
                        <a:t>What do you like to do in your free-time (three time frames)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239"/>
                        </a:lnSpc>
                        <a:defRPr/>
                      </a:pPr>
                      <a:r>
                        <a:rPr lang="en-US" sz="1599" b="1">
                          <a:solidFill>
                            <a:srgbClr val="212C56"/>
                          </a:solidFill>
                          <a:latin typeface="Arimo Bold"/>
                          <a:ea typeface="Arimo Bold"/>
                          <a:cs typeface="Arimo Bold"/>
                          <a:sym typeface="Arimo Bold"/>
                        </a:rPr>
                        <a:t>Hobbies and Interests -</a:t>
                      </a:r>
                      <a:endParaRPr lang="en-US" sz="1100"/>
                    </a:p>
                    <a:p>
                      <a:pPr algn="ctr">
                        <a:lnSpc>
                          <a:spcPts val="2239"/>
                        </a:lnSpc>
                      </a:pPr>
                      <a:r>
                        <a:rPr lang="en-US" sz="1599" b="1">
                          <a:solidFill>
                            <a:srgbClr val="212C56"/>
                          </a:solidFill>
                          <a:latin typeface="Arimo Bold"/>
                          <a:ea typeface="Arimo Bold"/>
                          <a:cs typeface="Arimo Bold"/>
                          <a:sym typeface="Arimo Bold"/>
                        </a:rPr>
                        <a:t>What do you like to do in your free-time (three time frames)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Healthy Living -</a:t>
                      </a:r>
                      <a:endParaRPr lang="en-US" sz="1100"/>
                    </a:p>
                    <a:p>
                      <a:pPr algn="ctr">
                        <a:lnSpc>
                          <a:spcPts val="2239"/>
                        </a:lnSpc>
                      </a:pPr>
                      <a:r>
                        <a:rPr lang="en-US" sz="1599" b="1">
                          <a:solidFill>
                            <a:srgbClr val="212C56"/>
                          </a:solidFill>
                          <a:latin typeface="Arimo Bold"/>
                          <a:ea typeface="Arimo Bold"/>
                          <a:cs typeface="Arimo Bold"/>
                          <a:sym typeface="Arimo Bold"/>
                        </a:rPr>
                        <a:t>Are you ill? What did the doctor say?</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Healthy Living- Unfortunately, I’m not very healthy. What could I do to be healthier?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01808">
                <a:tc>
                  <a:txBody>
                    <a:bodyPr/>
                    <a:lstStyle/>
                    <a:p>
                      <a:pPr algn="ctr">
                        <a:lnSpc>
                          <a:spcPts val="2239"/>
                        </a:lnSpc>
                        <a:defRPr/>
                      </a:pPr>
                      <a:r>
                        <a:rPr lang="en-US" sz="1599" b="1">
                          <a:solidFill>
                            <a:srgbClr val="AB1736"/>
                          </a:solidFill>
                          <a:latin typeface="Arimo Bold"/>
                          <a:ea typeface="Arimo Bold"/>
                          <a:cs typeface="Arimo Bold"/>
                          <a:sym typeface="Arimo Bold"/>
                        </a:rPr>
                        <a:t>Georgraphy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Ecosystems under threat (Fieldwork)</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Global Development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India – a country of contrasts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Tourism – an everchanging industry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Extreme Weather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How do Glacial processes shape the land?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01808">
                <a:tc>
                  <a:txBody>
                    <a:bodyPr/>
                    <a:lstStyle/>
                    <a:p>
                      <a:pPr algn="ctr">
                        <a:lnSpc>
                          <a:spcPts val="2239"/>
                        </a:lnSpc>
                        <a:defRPr/>
                      </a:pPr>
                      <a:r>
                        <a:rPr lang="en-US" sz="1599" b="1">
                          <a:solidFill>
                            <a:srgbClr val="AB1736"/>
                          </a:solidFill>
                          <a:latin typeface="Arimo Bold"/>
                          <a:ea typeface="Arimo Bold"/>
                          <a:cs typeface="Arimo Bold"/>
                          <a:sym typeface="Arimo Bold"/>
                        </a:rPr>
                        <a:t>History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The Great War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The Interwar Years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The Road to the Second World War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The Second World War and the Holocaust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The Impact of the Second World War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b="1">
                          <a:solidFill>
                            <a:srgbClr val="212C56"/>
                          </a:solidFill>
                          <a:latin typeface="Arimo Bold"/>
                          <a:ea typeface="Arimo Bold"/>
                          <a:cs typeface="Arimo Bold"/>
                          <a:sym typeface="Arimo Bold"/>
                        </a:rPr>
                        <a:t>Modern Britain and the Wider World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4"/>
          <p:cNvSpPr txBox="1"/>
          <p:nvPr/>
        </p:nvSpPr>
        <p:spPr>
          <a:xfrm>
            <a:off x="4729810" y="866775"/>
            <a:ext cx="13180039" cy="1410969"/>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THE YEAR 9 CURRICULUM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366369" y="-165730"/>
            <a:ext cx="7052669" cy="2388860"/>
          </a:xfrm>
          <a:custGeom>
            <a:avLst/>
            <a:gdLst/>
            <a:ahLst/>
            <a:cxnLst/>
            <a:rect l="l" t="t" r="r" b="b"/>
            <a:pathLst>
              <a:path w="7052669" h="2388860">
                <a:moveTo>
                  <a:pt x="0" y="0"/>
                </a:moveTo>
                <a:lnTo>
                  <a:pt x="7052669" y="0"/>
                </a:lnTo>
                <a:lnTo>
                  <a:pt x="7052669" y="2388860"/>
                </a:lnTo>
                <a:lnTo>
                  <a:pt x="0" y="2388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3"/>
          <p:cNvGraphicFramePr>
            <a:graphicFrameLocks noGrp="1"/>
          </p:cNvGraphicFramePr>
          <p:nvPr/>
        </p:nvGraphicFramePr>
        <p:xfrm>
          <a:off x="143747" y="1653222"/>
          <a:ext cx="18000506" cy="8450860"/>
        </p:xfrm>
        <a:graphic>
          <a:graphicData uri="http://schemas.openxmlformats.org/drawingml/2006/table">
            <a:tbl>
              <a:tblPr/>
              <a:tblGrid>
                <a:gridCol w="2530343">
                  <a:extLst>
                    <a:ext uri="{9D8B030D-6E8A-4147-A177-3AD203B41FA5}">
                      <a16:colId xmlns:a16="http://schemas.microsoft.com/office/drawing/2014/main" val="20000"/>
                    </a:ext>
                  </a:extLst>
                </a:gridCol>
                <a:gridCol w="2530343">
                  <a:extLst>
                    <a:ext uri="{9D8B030D-6E8A-4147-A177-3AD203B41FA5}">
                      <a16:colId xmlns:a16="http://schemas.microsoft.com/office/drawing/2014/main" val="20001"/>
                    </a:ext>
                  </a:extLst>
                </a:gridCol>
                <a:gridCol w="2530343">
                  <a:extLst>
                    <a:ext uri="{9D8B030D-6E8A-4147-A177-3AD203B41FA5}">
                      <a16:colId xmlns:a16="http://schemas.microsoft.com/office/drawing/2014/main" val="20002"/>
                    </a:ext>
                  </a:extLst>
                </a:gridCol>
                <a:gridCol w="2237662">
                  <a:extLst>
                    <a:ext uri="{9D8B030D-6E8A-4147-A177-3AD203B41FA5}">
                      <a16:colId xmlns:a16="http://schemas.microsoft.com/office/drawing/2014/main" val="20003"/>
                    </a:ext>
                  </a:extLst>
                </a:gridCol>
                <a:gridCol w="2237662">
                  <a:extLst>
                    <a:ext uri="{9D8B030D-6E8A-4147-A177-3AD203B41FA5}">
                      <a16:colId xmlns:a16="http://schemas.microsoft.com/office/drawing/2014/main" val="20004"/>
                    </a:ext>
                  </a:extLst>
                </a:gridCol>
                <a:gridCol w="2674395">
                  <a:extLst>
                    <a:ext uri="{9D8B030D-6E8A-4147-A177-3AD203B41FA5}">
                      <a16:colId xmlns:a16="http://schemas.microsoft.com/office/drawing/2014/main" val="20005"/>
                    </a:ext>
                  </a:extLst>
                </a:gridCol>
                <a:gridCol w="3259758">
                  <a:extLst>
                    <a:ext uri="{9D8B030D-6E8A-4147-A177-3AD203B41FA5}">
                      <a16:colId xmlns:a16="http://schemas.microsoft.com/office/drawing/2014/main" val="20006"/>
                    </a:ext>
                  </a:extLst>
                </a:gridCol>
              </a:tblGrid>
              <a:tr h="2277217">
                <a:tc>
                  <a:txBody>
                    <a:bodyPr/>
                    <a:lstStyle/>
                    <a:p>
                      <a:pPr algn="ctr">
                        <a:lnSpc>
                          <a:spcPts val="2239"/>
                        </a:lnSpc>
                        <a:defRPr/>
                      </a:pPr>
                      <a:r>
                        <a:rPr lang="en-US" sz="1599" b="1">
                          <a:solidFill>
                            <a:srgbClr val="AB1736"/>
                          </a:solidFill>
                          <a:latin typeface="Arimo Bold"/>
                          <a:ea typeface="Arimo Bold"/>
                          <a:cs typeface="Arimo Bold"/>
                          <a:sym typeface="Arimo Bold"/>
                        </a:rPr>
                        <a:t>Maths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Three-dimensional shapes</a:t>
                      </a:r>
                      <a:endParaRPr lang="en-US" sz="1100"/>
                    </a:p>
                    <a:p>
                      <a:pPr algn="ctr">
                        <a:lnSpc>
                          <a:spcPts val="2099"/>
                        </a:lnSpc>
                      </a:pPr>
                      <a:r>
                        <a:rPr lang="en-US" sz="1499" b="1">
                          <a:solidFill>
                            <a:srgbClr val="002060"/>
                          </a:solidFill>
                          <a:latin typeface="Arimo Bold"/>
                          <a:ea typeface="Arimo Bold"/>
                          <a:cs typeface="Arimo Bold"/>
                          <a:sym typeface="Arimo Bold"/>
                        </a:rPr>
                        <a:t>Constructions and congruency</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Straight line graphs</a:t>
                      </a:r>
                      <a:endParaRPr lang="en-US" sz="1100"/>
                    </a:p>
                    <a:p>
                      <a:pPr algn="ctr">
                        <a:lnSpc>
                          <a:spcPts val="2099"/>
                        </a:lnSpc>
                      </a:pPr>
                      <a:r>
                        <a:rPr lang="en-US" sz="1499" b="1">
                          <a:solidFill>
                            <a:srgbClr val="002060"/>
                          </a:solidFill>
                          <a:latin typeface="Arimo Bold"/>
                          <a:ea typeface="Arimo Bold"/>
                          <a:cs typeface="Arimo Bold"/>
                          <a:sym typeface="Arimo Bold"/>
                        </a:rPr>
                        <a:t>Forming and solving equations</a:t>
                      </a:r>
                    </a:p>
                    <a:p>
                      <a:pPr algn="ctr">
                        <a:lnSpc>
                          <a:spcPts val="2099"/>
                        </a:lnSpc>
                      </a:pPr>
                      <a:r>
                        <a:rPr lang="en-US" sz="1499" b="1">
                          <a:solidFill>
                            <a:srgbClr val="002060"/>
                          </a:solidFill>
                          <a:latin typeface="Arimo Bold"/>
                          <a:ea typeface="Arimo Bold"/>
                          <a:cs typeface="Arimo Bold"/>
                          <a:sym typeface="Arimo Bold"/>
                        </a:rPr>
                        <a:t>Testing conjectures</a:t>
                      </a:r>
                    </a:p>
                    <a:p>
                      <a:pPr algn="ctr">
                        <a:lnSpc>
                          <a:spcPts val="2099"/>
                        </a:lnSpc>
                      </a:pPr>
                      <a:r>
                        <a:rPr lang="en-US" sz="1499" b="1">
                          <a:solidFill>
                            <a:srgbClr val="002060"/>
                          </a:solidFill>
                          <a:latin typeface="Arimo Bold"/>
                          <a:ea typeface="Arimo Bold"/>
                          <a:cs typeface="Arimo Bold"/>
                          <a:sym typeface="Arimo Bold"/>
                        </a:rPr>
                        <a:t>Numbers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Using percentages</a:t>
                      </a:r>
                      <a:endParaRPr lang="en-US" sz="1100"/>
                    </a:p>
                    <a:p>
                      <a:pPr algn="ctr">
                        <a:lnSpc>
                          <a:spcPts val="2099"/>
                        </a:lnSpc>
                      </a:pPr>
                      <a:r>
                        <a:rPr lang="en-US" sz="1499" b="1">
                          <a:solidFill>
                            <a:srgbClr val="002060"/>
                          </a:solidFill>
                          <a:latin typeface="Arimo Bold"/>
                          <a:ea typeface="Arimo Bold"/>
                          <a:cs typeface="Arimo Bold"/>
                          <a:sym typeface="Arimo Bold"/>
                        </a:rPr>
                        <a:t>Maths and money</a:t>
                      </a:r>
                    </a:p>
                    <a:p>
                      <a:pPr algn="ctr">
                        <a:lnSpc>
                          <a:spcPts val="2099"/>
                        </a:lnSpc>
                      </a:pPr>
                      <a:r>
                        <a:rPr lang="en-US" sz="1499" b="1">
                          <a:solidFill>
                            <a:srgbClr val="002060"/>
                          </a:solidFill>
                          <a:latin typeface="Arimo Bold"/>
                          <a:ea typeface="Arimo Bold"/>
                          <a:cs typeface="Arimo Bold"/>
                          <a:sym typeface="Arimo Bold"/>
                        </a:rPr>
                        <a:t>Deduction</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Rotation and translation</a:t>
                      </a:r>
                      <a:endParaRPr lang="en-US" sz="1100"/>
                    </a:p>
                    <a:p>
                      <a:pPr algn="ctr">
                        <a:lnSpc>
                          <a:spcPts val="2099"/>
                        </a:lnSpc>
                      </a:pPr>
                      <a:r>
                        <a:rPr lang="en-US" sz="1499" b="1">
                          <a:solidFill>
                            <a:srgbClr val="002060"/>
                          </a:solidFill>
                          <a:latin typeface="Arimo Bold"/>
                          <a:ea typeface="Arimo Bold"/>
                          <a:cs typeface="Arimo Bold"/>
                          <a:sym typeface="Arimo Bold"/>
                        </a:rPr>
                        <a:t>Pythagoras’ Theorem and an intro to Trigonometric Ratios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Enlargement and similarity</a:t>
                      </a:r>
                      <a:endParaRPr lang="en-US" sz="1100"/>
                    </a:p>
                    <a:p>
                      <a:pPr algn="ctr">
                        <a:lnSpc>
                          <a:spcPts val="2099"/>
                        </a:lnSpc>
                      </a:pPr>
                      <a:r>
                        <a:rPr lang="en-US" sz="1499" b="1">
                          <a:solidFill>
                            <a:srgbClr val="002060"/>
                          </a:solidFill>
                          <a:latin typeface="Arimo Bold"/>
                          <a:ea typeface="Arimo Bold"/>
                          <a:cs typeface="Arimo Bold"/>
                          <a:sym typeface="Arimo Bold"/>
                        </a:rPr>
                        <a:t>Solving ratio and proportion problems</a:t>
                      </a:r>
                    </a:p>
                    <a:p>
                      <a:pPr algn="ctr">
                        <a:lnSpc>
                          <a:spcPts val="2099"/>
                        </a:lnSpc>
                      </a:pPr>
                      <a:r>
                        <a:rPr lang="en-US" sz="1499" b="1">
                          <a:solidFill>
                            <a:srgbClr val="002060"/>
                          </a:solidFill>
                          <a:latin typeface="Arimo Bold"/>
                          <a:ea typeface="Arimo Bold"/>
                          <a:cs typeface="Arimo Bold"/>
                          <a:sym typeface="Arimo Bold"/>
                        </a:rPr>
                        <a:t>Rates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Probability</a:t>
                      </a:r>
                      <a:endParaRPr lang="en-US" sz="1100"/>
                    </a:p>
                    <a:p>
                      <a:pPr algn="ctr">
                        <a:lnSpc>
                          <a:spcPts val="2099"/>
                        </a:lnSpc>
                      </a:pPr>
                      <a:r>
                        <a:rPr lang="en-US" sz="1499" b="1">
                          <a:solidFill>
                            <a:srgbClr val="002060"/>
                          </a:solidFill>
                          <a:latin typeface="Arimo Bold"/>
                          <a:ea typeface="Arimo Bold"/>
                          <a:cs typeface="Arimo Bold"/>
                          <a:sym typeface="Arimo Bold"/>
                        </a:rPr>
                        <a:t>Algebraic representation</a:t>
                      </a:r>
                    </a:p>
                    <a:p>
                      <a:pPr algn="ctr">
                        <a:lnSpc>
                          <a:spcPts val="2099"/>
                        </a:lnSpc>
                      </a:pPr>
                      <a:r>
                        <a:rPr lang="en-US" sz="1499" b="1">
                          <a:solidFill>
                            <a:srgbClr val="002060"/>
                          </a:solidFill>
                          <a:latin typeface="Arimo Bold"/>
                          <a:ea typeface="Arimo Bold"/>
                          <a:cs typeface="Arimo Bold"/>
                          <a:sym typeface="Arimo Bold"/>
                        </a:rPr>
                        <a:t>Revision</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51576">
                <a:tc>
                  <a:txBody>
                    <a:bodyPr/>
                    <a:lstStyle/>
                    <a:p>
                      <a:pPr algn="ctr">
                        <a:lnSpc>
                          <a:spcPts val="2239"/>
                        </a:lnSpc>
                        <a:defRPr/>
                      </a:pPr>
                      <a:r>
                        <a:rPr lang="en-US" sz="1599" b="1">
                          <a:solidFill>
                            <a:srgbClr val="AB1736"/>
                          </a:solidFill>
                          <a:latin typeface="Arimo Bold"/>
                          <a:ea typeface="Arimo Bold"/>
                          <a:cs typeface="Arimo Bold"/>
                          <a:sym typeface="Arimo Bold"/>
                        </a:rPr>
                        <a:t>Music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endParaRPr lang="en-US" sz="1100"/>
                    </a:p>
                    <a:p>
                      <a:pPr algn="ctr">
                        <a:lnSpc>
                          <a:spcPts val="2099"/>
                        </a:lnSpc>
                      </a:pPr>
                      <a:r>
                        <a:rPr lang="en-US" sz="1499" b="1">
                          <a:solidFill>
                            <a:srgbClr val="002060"/>
                          </a:solidFill>
                          <a:latin typeface="Arimo Bold"/>
                          <a:ea typeface="Arimo Bold"/>
                          <a:cs typeface="Arimo Bold"/>
                          <a:sym typeface="Arimo Bold"/>
                        </a:rPr>
                        <a:t>  Minimalism</a:t>
                      </a:r>
                    </a:p>
                    <a:p>
                      <a:pPr algn="ctr">
                        <a:lnSpc>
                          <a:spcPts val="2099"/>
                        </a:lnSpc>
                      </a:pPr>
                      <a:r>
                        <a:rPr lang="en-US" sz="1499" b="1">
                          <a:solidFill>
                            <a:srgbClr val="002060"/>
                          </a:solidFill>
                          <a:latin typeface="Arimo Bold"/>
                          <a:ea typeface="Arimo Bold"/>
                          <a:cs typeface="Arimo Bold"/>
                          <a:sym typeface="Arimo Bold"/>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endParaRPr lang="en-US" sz="1100"/>
                    </a:p>
                    <a:p>
                      <a:pPr algn="ctr">
                        <a:lnSpc>
                          <a:spcPts val="2099"/>
                        </a:lnSpc>
                      </a:pPr>
                      <a:r>
                        <a:rPr lang="en-US" sz="1499" b="1">
                          <a:solidFill>
                            <a:srgbClr val="002060"/>
                          </a:solidFill>
                          <a:latin typeface="Arimo Bold"/>
                          <a:ea typeface="Arimo Bold"/>
                          <a:cs typeface="Arimo Bold"/>
                          <a:sym typeface="Arimo Bold"/>
                        </a:rPr>
                        <a:t>  Songwriting Project</a:t>
                      </a:r>
                    </a:p>
                    <a:p>
                      <a:pPr algn="ctr">
                        <a:lnSpc>
                          <a:spcPts val="2099"/>
                        </a:lnSpc>
                      </a:pPr>
                      <a:r>
                        <a:rPr lang="en-US" sz="1499" b="1">
                          <a:solidFill>
                            <a:srgbClr val="002060"/>
                          </a:solidFill>
                          <a:latin typeface="Arimo Bold"/>
                          <a:ea typeface="Arimo Bold"/>
                          <a:cs typeface="Arimo Bold"/>
                          <a:sym typeface="Arimo Bold"/>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gn="ctr">
                        <a:lnSpc>
                          <a:spcPts val="2099"/>
                        </a:lnSpc>
                        <a:defRPr/>
                      </a:pPr>
                      <a:endParaRPr lang="en-US" sz="1100"/>
                    </a:p>
                    <a:p>
                      <a:pPr algn="ctr">
                        <a:lnSpc>
                          <a:spcPts val="2099"/>
                        </a:lnSpc>
                      </a:pPr>
                      <a:r>
                        <a:rPr lang="en-US" sz="1499" b="1">
                          <a:solidFill>
                            <a:srgbClr val="002060"/>
                          </a:solidFill>
                          <a:latin typeface="Arimo Bold"/>
                          <a:ea typeface="Arimo Bold"/>
                          <a:cs typeface="Arimo Bold"/>
                          <a:sym typeface="Arimo Bold"/>
                        </a:rPr>
                        <a:t>  Film Music</a:t>
                      </a:r>
                    </a:p>
                    <a:p>
                      <a:pPr algn="ctr">
                        <a:lnSpc>
                          <a:spcPts val="2099"/>
                        </a:lnSpc>
                      </a:pPr>
                      <a:r>
                        <a:rPr lang="en-US" sz="1499" b="1">
                          <a:solidFill>
                            <a:srgbClr val="002060"/>
                          </a:solidFill>
                          <a:latin typeface="Arimo Bold"/>
                          <a:ea typeface="Arimo Bold"/>
                          <a:cs typeface="Arimo Bold"/>
                          <a:sym typeface="Arimo Bold"/>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099"/>
                        </a:lnSpc>
                        <a:defRPr/>
                      </a:pPr>
                      <a:endParaRPr lang="en-US" sz="1100"/>
                    </a:p>
                    <a:p>
                      <a:pPr algn="ctr">
                        <a:lnSpc>
                          <a:spcPts val="2099"/>
                        </a:lnSpc>
                      </a:pPr>
                      <a:r>
                        <a:rPr lang="en-US" sz="1499" b="1">
                          <a:solidFill>
                            <a:srgbClr val="002060"/>
                          </a:solidFill>
                          <a:latin typeface="Arimo Bold"/>
                          <a:ea typeface="Arimo Bold"/>
                          <a:cs typeface="Arimo Bold"/>
                          <a:sym typeface="Arimo Bold"/>
                        </a:rPr>
                        <a:t>  Film Music</a:t>
                      </a:r>
                    </a:p>
                    <a:p>
                      <a:pPr algn="ctr">
                        <a:lnSpc>
                          <a:spcPts val="2099"/>
                        </a:lnSpc>
                      </a:pPr>
                      <a:r>
                        <a:rPr lang="en-US" sz="1499" b="1">
                          <a:solidFill>
                            <a:srgbClr val="002060"/>
                          </a:solidFill>
                          <a:latin typeface="Arimo Bold"/>
                          <a:ea typeface="Arimo Bold"/>
                          <a:cs typeface="Arimo Bold"/>
                          <a:sym typeface="Arimo Bold"/>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endParaRPr lang="en-US" sz="1100"/>
                    </a:p>
                    <a:p>
                      <a:pPr algn="ctr">
                        <a:lnSpc>
                          <a:spcPts val="2099"/>
                        </a:lnSpc>
                      </a:pPr>
                      <a:r>
                        <a:rPr lang="en-US" sz="1499" b="1">
                          <a:solidFill>
                            <a:srgbClr val="002060"/>
                          </a:solidFill>
                          <a:latin typeface="Arimo Bold"/>
                          <a:ea typeface="Arimo Bold"/>
                          <a:cs typeface="Arimo Bold"/>
                          <a:sym typeface="Arimo Bold"/>
                        </a:rPr>
                        <a:t>  Musical Theatre</a:t>
                      </a:r>
                    </a:p>
                    <a:p>
                      <a:pPr algn="ctr">
                        <a:lnSpc>
                          <a:spcPts val="2099"/>
                        </a:lnSpc>
                      </a:pPr>
                      <a:r>
                        <a:rPr lang="en-US" sz="1499" b="1">
                          <a:solidFill>
                            <a:srgbClr val="002060"/>
                          </a:solidFill>
                          <a:latin typeface="Arimo Bold"/>
                          <a:ea typeface="Arimo Bold"/>
                          <a:cs typeface="Arimo Bold"/>
                          <a:sym typeface="Arimo Bold"/>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endParaRPr lang="en-US" sz="1100"/>
                    </a:p>
                    <a:p>
                      <a:pPr algn="ctr">
                        <a:lnSpc>
                          <a:spcPts val="2099"/>
                        </a:lnSpc>
                      </a:pPr>
                      <a:r>
                        <a:rPr lang="en-US" sz="1499" b="1">
                          <a:solidFill>
                            <a:srgbClr val="002060"/>
                          </a:solidFill>
                          <a:latin typeface="Arimo Bold"/>
                          <a:ea typeface="Arimo Bold"/>
                          <a:cs typeface="Arimo Bold"/>
                          <a:sym typeface="Arimo Bold"/>
                        </a:rPr>
                        <a:t>  Live Lounge</a:t>
                      </a:r>
                    </a:p>
                    <a:p>
                      <a:pPr algn="ctr">
                        <a:lnSpc>
                          <a:spcPts val="2099"/>
                        </a:lnSpc>
                      </a:pPr>
                      <a:r>
                        <a:rPr lang="en-US" sz="1499" b="1">
                          <a:solidFill>
                            <a:srgbClr val="002060"/>
                          </a:solidFill>
                          <a:latin typeface="Arimo Bold"/>
                          <a:ea typeface="Arimo Bold"/>
                          <a:cs typeface="Arimo Bold"/>
                          <a:sym typeface="Arimo Bold"/>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43858">
                <a:tc>
                  <a:txBody>
                    <a:bodyPr/>
                    <a:lstStyle/>
                    <a:p>
                      <a:pPr algn="ctr">
                        <a:lnSpc>
                          <a:spcPts val="2239"/>
                        </a:lnSpc>
                        <a:defRPr/>
                      </a:pPr>
                      <a:r>
                        <a:rPr lang="en-US" sz="1599" b="1">
                          <a:solidFill>
                            <a:srgbClr val="AB1736"/>
                          </a:solidFill>
                          <a:latin typeface="Arimo Bold"/>
                          <a:ea typeface="Arimo Bold"/>
                          <a:cs typeface="Arimo Bold"/>
                          <a:sym typeface="Arimo Bold"/>
                        </a:rPr>
                        <a:t>PE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gn="ctr">
                        <a:lnSpc>
                          <a:spcPts val="2099"/>
                        </a:lnSpc>
                        <a:defRPr/>
                      </a:pPr>
                      <a:r>
                        <a:rPr lang="en-US" sz="1499" b="1">
                          <a:solidFill>
                            <a:srgbClr val="002060"/>
                          </a:solidFill>
                          <a:latin typeface="Arimo Bold"/>
                          <a:ea typeface="Arimo Bold"/>
                          <a:cs typeface="Arimo Bold"/>
                          <a:sym typeface="Arimo Bold"/>
                        </a:rPr>
                        <a:t>Invasion Games Football, Netball, Basketball (Tactics, Outwitting opponents)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099"/>
                        </a:lnSpc>
                        <a:defRPr/>
                      </a:pPr>
                      <a:r>
                        <a:rPr lang="en-US" sz="1499" b="1">
                          <a:solidFill>
                            <a:srgbClr val="002060"/>
                          </a:solidFill>
                          <a:latin typeface="Arimo Bold"/>
                          <a:ea typeface="Arimo Bold"/>
                          <a:cs typeface="Arimo Bold"/>
                          <a:sym typeface="Arimo Bold"/>
                        </a:rPr>
                        <a:t>Invasion Games Football, Netball, Basketball (Tactics, Outwitting opponents)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gn="ctr">
                        <a:lnSpc>
                          <a:spcPts val="2099"/>
                        </a:lnSpc>
                        <a:defRPr/>
                      </a:pPr>
                      <a:r>
                        <a:rPr lang="en-US" sz="1499" b="1">
                          <a:solidFill>
                            <a:srgbClr val="002060"/>
                          </a:solidFill>
                          <a:latin typeface="Arimo Bold"/>
                          <a:ea typeface="Arimo Bold"/>
                          <a:cs typeface="Arimo Bold"/>
                          <a:sym typeface="Arimo Bold"/>
                        </a:rPr>
                        <a:t>Movement – Aesthetics Badminton, Table Tennis, H and F (Tactics, Outwitting opponents)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099"/>
                        </a:lnSpc>
                        <a:defRPr/>
                      </a:pPr>
                      <a:r>
                        <a:rPr lang="en-US" sz="1499" b="1">
                          <a:solidFill>
                            <a:srgbClr val="002060"/>
                          </a:solidFill>
                          <a:latin typeface="Arimo Bold"/>
                          <a:ea typeface="Arimo Bold"/>
                          <a:cs typeface="Arimo Bold"/>
                          <a:sym typeface="Arimo Bold"/>
                        </a:rPr>
                        <a:t>Movement – Aesthetics Badminton, Table Tennis, H and F (Tactics, Outwitting opponents)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gn="ctr">
                        <a:lnSpc>
                          <a:spcPts val="2099"/>
                        </a:lnSpc>
                        <a:defRPr/>
                      </a:pPr>
                      <a:r>
                        <a:rPr lang="en-US" sz="1499" b="1">
                          <a:solidFill>
                            <a:srgbClr val="002060"/>
                          </a:solidFill>
                          <a:latin typeface="Arimo Bold"/>
                          <a:ea typeface="Arimo Bold"/>
                          <a:cs typeface="Arimo Bold"/>
                          <a:sym typeface="Arimo Bold"/>
                        </a:rPr>
                        <a:t>Striking + Fielding – Athletics Rounders/Cricket, Athletics (Tactics, Outwitting opponents)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099"/>
                        </a:lnSpc>
                        <a:defRPr/>
                      </a:pPr>
                      <a:r>
                        <a:rPr lang="en-US" sz="1499" b="1">
                          <a:solidFill>
                            <a:srgbClr val="002060"/>
                          </a:solidFill>
                          <a:latin typeface="Arimo Bold"/>
                          <a:ea typeface="Arimo Bold"/>
                          <a:cs typeface="Arimo Bold"/>
                          <a:sym typeface="Arimo Bold"/>
                        </a:rPr>
                        <a:t>Striking + Fielding – Athletics Rounders/Cricket, Athletics (Tactics, Outwitting opponents)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27019">
                <a:tc>
                  <a:txBody>
                    <a:bodyPr/>
                    <a:lstStyle/>
                    <a:p>
                      <a:pPr algn="ctr">
                        <a:lnSpc>
                          <a:spcPts val="2239"/>
                        </a:lnSpc>
                        <a:defRPr/>
                      </a:pPr>
                      <a:r>
                        <a:rPr lang="en-US" sz="1599" b="1">
                          <a:solidFill>
                            <a:srgbClr val="AB1736"/>
                          </a:solidFill>
                          <a:latin typeface="Arimo Bold"/>
                          <a:ea typeface="Arimo Bold"/>
                          <a:cs typeface="Arimo Bold"/>
                          <a:sym typeface="Arimo Bold"/>
                        </a:rPr>
                        <a:t>RE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Vocation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The Church in the Modern World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Revelation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Salvation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Judaism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Practices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02198">
                <a:tc>
                  <a:txBody>
                    <a:bodyPr/>
                    <a:lstStyle/>
                    <a:p>
                      <a:pPr algn="ctr">
                        <a:lnSpc>
                          <a:spcPts val="2239"/>
                        </a:lnSpc>
                        <a:defRPr/>
                      </a:pPr>
                      <a:r>
                        <a:rPr lang="en-US" sz="1599" b="1">
                          <a:solidFill>
                            <a:srgbClr val="AB1736"/>
                          </a:solidFill>
                          <a:latin typeface="Arimo Bold"/>
                          <a:ea typeface="Arimo Bold"/>
                          <a:cs typeface="Arimo Bold"/>
                          <a:sym typeface="Arimo Bold"/>
                        </a:rPr>
                        <a:t>Science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Genes and chromosomes Foundations of Biology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Separating mixtures</a:t>
                      </a:r>
                      <a:endParaRPr lang="en-US" sz="1100"/>
                    </a:p>
                    <a:p>
                      <a:pPr algn="ctr">
                        <a:lnSpc>
                          <a:spcPts val="2099"/>
                        </a:lnSpc>
                      </a:pPr>
                      <a:r>
                        <a:rPr lang="en-US" sz="1499" b="1">
                          <a:solidFill>
                            <a:srgbClr val="002060"/>
                          </a:solidFill>
                          <a:latin typeface="Arimo Bold"/>
                          <a:ea typeface="Arimo Bold"/>
                          <a:cs typeface="Arimo Bold"/>
                          <a:sym typeface="Arimo Bold"/>
                        </a:rPr>
                        <a:t> Motion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Health and disease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Atoms and the periodic table </a:t>
                      </a:r>
                      <a:endParaRPr lang="en-US" sz="1100"/>
                    </a:p>
                    <a:p>
                      <a:pPr algn="ctr">
                        <a:lnSpc>
                          <a:spcPts val="2099"/>
                        </a:lnSpc>
                      </a:pPr>
                      <a:r>
                        <a:rPr lang="en-US" sz="1499" b="1">
                          <a:solidFill>
                            <a:srgbClr val="002060"/>
                          </a:solidFill>
                          <a:latin typeface="Arimo Bold"/>
                          <a:ea typeface="Arimo Bold"/>
                          <a:cs typeface="Arimo Bold"/>
                          <a:sym typeface="Arimo Bold"/>
                        </a:rPr>
                        <a:t>Conservation of energy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Cells and control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Forces and motion </a:t>
                      </a:r>
                      <a:endParaRPr lang="en-US" sz="1100"/>
                    </a:p>
                    <a:p>
                      <a:pPr algn="ctr">
                        <a:lnSpc>
                          <a:spcPts val="2099"/>
                        </a:lnSpc>
                      </a:pPr>
                      <a:r>
                        <a:rPr lang="en-US" sz="1499" b="1">
                          <a:solidFill>
                            <a:srgbClr val="002060"/>
                          </a:solidFill>
                          <a:latin typeface="Arimo Bold"/>
                          <a:ea typeface="Arimo Bold"/>
                          <a:cs typeface="Arimo Bold"/>
                          <a:sym typeface="Arimo Bold"/>
                        </a:rPr>
                        <a:t>Ecosystems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48992">
                <a:tc>
                  <a:txBody>
                    <a:bodyPr/>
                    <a:lstStyle/>
                    <a:p>
                      <a:pPr algn="ctr">
                        <a:lnSpc>
                          <a:spcPts val="2239"/>
                        </a:lnSpc>
                        <a:defRPr/>
                      </a:pPr>
                      <a:r>
                        <a:rPr lang="en-US" sz="1599" b="1">
                          <a:solidFill>
                            <a:srgbClr val="AB1736"/>
                          </a:solidFill>
                          <a:latin typeface="Arimo Bold"/>
                          <a:ea typeface="Arimo Bold"/>
                          <a:cs typeface="Arimo Bold"/>
                          <a:sym typeface="Arimo Bold"/>
                        </a:rPr>
                        <a:t>Design &amp; Technology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gn="ctr">
                        <a:lnSpc>
                          <a:spcPts val="2099"/>
                        </a:lnSpc>
                        <a:defRPr/>
                      </a:pPr>
                      <a:r>
                        <a:rPr lang="en-US" sz="1499" b="1">
                          <a:solidFill>
                            <a:srgbClr val="002060"/>
                          </a:solidFill>
                          <a:latin typeface="Arimo Bold"/>
                          <a:ea typeface="Arimo Bold"/>
                          <a:cs typeface="Arimo Bold"/>
                          <a:sym typeface="Arimo Bold"/>
                        </a:rPr>
                        <a:t>Area 1: Recycling &amp; Product Design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099"/>
                        </a:lnSpc>
                        <a:defRPr/>
                      </a:pPr>
                      <a:r>
                        <a:rPr lang="en-US" sz="1499" b="1">
                          <a:solidFill>
                            <a:srgbClr val="002060"/>
                          </a:solidFill>
                          <a:latin typeface="Arimo Bold"/>
                          <a:ea typeface="Arimo Bold"/>
                          <a:cs typeface="Arimo Bold"/>
                          <a:sym typeface="Arimo Bold"/>
                        </a:rPr>
                        <a:t>Area 1: Recycling &amp; Product Design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gn="ctr">
                        <a:lnSpc>
                          <a:spcPts val="2099"/>
                        </a:lnSpc>
                        <a:defRPr/>
                      </a:pPr>
                      <a:r>
                        <a:rPr lang="en-US" sz="1499" b="1">
                          <a:solidFill>
                            <a:srgbClr val="002060"/>
                          </a:solidFill>
                          <a:latin typeface="Arimo Bold"/>
                          <a:ea typeface="Arimo Bold"/>
                          <a:cs typeface="Arimo Bold"/>
                          <a:sym typeface="Arimo Bold"/>
                        </a:rPr>
                        <a:t>Area 2: Thermochromic materials &amp; biomimicry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099"/>
                        </a:lnSpc>
                        <a:defRPr/>
                      </a:pPr>
                      <a:r>
                        <a:rPr lang="en-US" sz="1499" b="1">
                          <a:solidFill>
                            <a:srgbClr val="002060"/>
                          </a:solidFill>
                          <a:latin typeface="Arimo Bold"/>
                          <a:ea typeface="Arimo Bold"/>
                          <a:cs typeface="Arimo Bold"/>
                          <a:sym typeface="Arimo Bold"/>
                        </a:rPr>
                        <a:t>Area 2: Thermochromic materials &amp; biomimicry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Area 3: Food and nutrition – Pies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099"/>
                        </a:lnSpc>
                        <a:defRPr/>
                      </a:pPr>
                      <a:r>
                        <a:rPr lang="en-US" sz="1499" b="1">
                          <a:solidFill>
                            <a:srgbClr val="002060"/>
                          </a:solidFill>
                          <a:latin typeface="Arimo Bold"/>
                          <a:ea typeface="Arimo Bold"/>
                          <a:cs typeface="Arimo Bold"/>
                          <a:sym typeface="Arimo Bold"/>
                        </a:rPr>
                        <a:t>Area 4: Eames Chair Design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4"/>
          <p:cNvSpPr txBox="1"/>
          <p:nvPr/>
        </p:nvSpPr>
        <p:spPr>
          <a:xfrm>
            <a:off x="4686300" y="242253"/>
            <a:ext cx="13180039" cy="1410969"/>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THE YEAR 9 CURRICULUM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3169872" y="6430972"/>
            <a:ext cx="2896873" cy="3285114"/>
          </a:xfrm>
          <a:custGeom>
            <a:avLst/>
            <a:gdLst/>
            <a:ahLst/>
            <a:cxnLst/>
            <a:rect l="l" t="t" r="r" b="b"/>
            <a:pathLst>
              <a:path w="2896873" h="3285114">
                <a:moveTo>
                  <a:pt x="0" y="0"/>
                </a:moveTo>
                <a:lnTo>
                  <a:pt x="2896873" y="0"/>
                </a:lnTo>
                <a:lnTo>
                  <a:pt x="2896873" y="3285114"/>
                </a:lnTo>
                <a:lnTo>
                  <a:pt x="0" y="3285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4729810" y="158116"/>
            <a:ext cx="13180039" cy="2868294"/>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THE GCSE RESULTS IN SUMMER 2027</a:t>
            </a:r>
          </a:p>
        </p:txBody>
      </p:sp>
      <p:sp>
        <p:nvSpPr>
          <p:cNvPr id="5" name="TextBox 5"/>
          <p:cNvSpPr txBox="1"/>
          <p:nvPr/>
        </p:nvSpPr>
        <p:spPr>
          <a:xfrm>
            <a:off x="324102" y="3735664"/>
            <a:ext cx="10107626" cy="5980422"/>
          </a:xfrm>
          <a:prstGeom prst="rect">
            <a:avLst/>
          </a:prstGeom>
        </p:spPr>
        <p:txBody>
          <a:bodyPr lIns="0" tIns="0" rIns="0" bIns="0" rtlCol="0" anchor="t">
            <a:spAutoFit/>
          </a:bodyPr>
          <a:lstStyle/>
          <a:p>
            <a:pPr algn="l">
              <a:lnSpc>
                <a:spcPts val="5320"/>
              </a:lnSpc>
              <a:spcBef>
                <a:spcPct val="0"/>
              </a:spcBef>
            </a:pPr>
            <a:r>
              <a:rPr lang="en-US" sz="3800">
                <a:solidFill>
                  <a:srgbClr val="AB1736"/>
                </a:solidFill>
                <a:latin typeface="Alatsi"/>
                <a:ea typeface="Alatsi"/>
                <a:cs typeface="Alatsi"/>
                <a:sym typeface="Alatsi"/>
              </a:rPr>
              <a:t>MOST WILL GAIN 9 GCSE / VOC QUALIFICATIONS</a:t>
            </a:r>
          </a:p>
          <a:p>
            <a:pPr algn="l">
              <a:lnSpc>
                <a:spcPts val="5320"/>
              </a:lnSpc>
              <a:spcBef>
                <a:spcPct val="0"/>
              </a:spcBef>
            </a:pPr>
            <a:r>
              <a:rPr lang="en-US" sz="3800">
                <a:solidFill>
                  <a:srgbClr val="AB1736"/>
                </a:solidFill>
                <a:latin typeface="Alatsi"/>
                <a:ea typeface="Alatsi"/>
                <a:cs typeface="Alatsi"/>
                <a:sym typeface="Alatsi"/>
              </a:rPr>
              <a:t>4 EXAMS IN ENGLISH LANGUAGE &amp; ENGLISH LIT</a:t>
            </a:r>
          </a:p>
          <a:p>
            <a:pPr algn="l">
              <a:lnSpc>
                <a:spcPts val="5320"/>
              </a:lnSpc>
              <a:spcBef>
                <a:spcPct val="0"/>
              </a:spcBef>
            </a:pPr>
            <a:r>
              <a:rPr lang="en-US" sz="3800">
                <a:solidFill>
                  <a:srgbClr val="AB1736"/>
                </a:solidFill>
                <a:latin typeface="Alatsi"/>
                <a:ea typeface="Alatsi"/>
                <a:cs typeface="Alatsi"/>
                <a:sym typeface="Alatsi"/>
              </a:rPr>
              <a:t>3 EXAMS IN MATHS</a:t>
            </a:r>
          </a:p>
          <a:p>
            <a:pPr algn="l">
              <a:lnSpc>
                <a:spcPts val="5320"/>
              </a:lnSpc>
              <a:spcBef>
                <a:spcPct val="0"/>
              </a:spcBef>
            </a:pPr>
            <a:r>
              <a:rPr lang="en-US" sz="3800">
                <a:solidFill>
                  <a:srgbClr val="AB1736"/>
                </a:solidFill>
                <a:latin typeface="Alatsi"/>
                <a:ea typeface="Alatsi"/>
                <a:cs typeface="Alatsi"/>
                <a:sym typeface="Alatsi"/>
              </a:rPr>
              <a:t>6 EXAMS IN SCIENCE</a:t>
            </a:r>
          </a:p>
          <a:p>
            <a:pPr algn="l">
              <a:lnSpc>
                <a:spcPts val="5320"/>
              </a:lnSpc>
              <a:spcBef>
                <a:spcPct val="0"/>
              </a:spcBef>
            </a:pPr>
            <a:r>
              <a:rPr lang="en-US" sz="3800">
                <a:solidFill>
                  <a:srgbClr val="AB1736"/>
                </a:solidFill>
                <a:latin typeface="Alatsi"/>
                <a:ea typeface="Alatsi"/>
                <a:cs typeface="Alatsi"/>
                <a:sym typeface="Alatsi"/>
              </a:rPr>
              <a:t>3 EXAMS IN RE</a:t>
            </a:r>
          </a:p>
          <a:p>
            <a:pPr algn="l">
              <a:lnSpc>
                <a:spcPts val="5320"/>
              </a:lnSpc>
              <a:spcBef>
                <a:spcPct val="0"/>
              </a:spcBef>
            </a:pPr>
            <a:r>
              <a:rPr lang="en-US" sz="3800">
                <a:solidFill>
                  <a:srgbClr val="AB1736"/>
                </a:solidFill>
                <a:latin typeface="Alatsi"/>
                <a:ea typeface="Alatsi"/>
                <a:cs typeface="Alatsi"/>
                <a:sym typeface="Alatsi"/>
              </a:rPr>
              <a:t>3 EXAMS IN HISTORY OR 3 IN GEOGRAPHY</a:t>
            </a:r>
          </a:p>
          <a:p>
            <a:pPr algn="l">
              <a:lnSpc>
                <a:spcPts val="5320"/>
              </a:lnSpc>
              <a:spcBef>
                <a:spcPct val="0"/>
              </a:spcBef>
            </a:pPr>
            <a:r>
              <a:rPr lang="en-US" sz="3800">
                <a:solidFill>
                  <a:srgbClr val="AB1736"/>
                </a:solidFill>
                <a:latin typeface="Alatsi"/>
                <a:ea typeface="Alatsi"/>
                <a:cs typeface="Alatsi"/>
                <a:sym typeface="Alatsi"/>
              </a:rPr>
              <a:t>PLUS MORE EXAMS IN THEIR OTHER OPTION SUBJECTS (HOW MANY DEPENDS ON WHAT THEY HAVE SELECTED)</a:t>
            </a:r>
          </a:p>
        </p:txBody>
      </p:sp>
      <p:sp>
        <p:nvSpPr>
          <p:cNvPr id="6" name="TextBox 6"/>
          <p:cNvSpPr txBox="1"/>
          <p:nvPr/>
        </p:nvSpPr>
        <p:spPr>
          <a:xfrm>
            <a:off x="11319829" y="3754714"/>
            <a:ext cx="5939471" cy="2084885"/>
          </a:xfrm>
          <a:prstGeom prst="rect">
            <a:avLst/>
          </a:prstGeom>
        </p:spPr>
        <p:txBody>
          <a:bodyPr lIns="0" tIns="0" rIns="0" bIns="0" rtlCol="0" anchor="t">
            <a:spAutoFit/>
          </a:bodyPr>
          <a:lstStyle/>
          <a:p>
            <a:pPr algn="ctr">
              <a:lnSpc>
                <a:spcPts val="4196"/>
              </a:lnSpc>
              <a:spcBef>
                <a:spcPct val="0"/>
              </a:spcBef>
            </a:pPr>
            <a:r>
              <a:rPr lang="en-US" sz="2997">
                <a:solidFill>
                  <a:srgbClr val="212C56"/>
                </a:solidFill>
                <a:latin typeface="Alatsi"/>
                <a:ea typeface="Alatsi"/>
                <a:cs typeface="Alatsi"/>
                <a:sym typeface="Alatsi"/>
              </a:rPr>
              <a:t>FOR ALL STUDENTS THEY WILL BE SITTING OVER 20 DIFFERENT EXAMS IN A 4-WEEK PERIOD IN MAY / JUNE OF 2027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028700" y="616105"/>
            <a:ext cx="13180039" cy="1410969"/>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OPTIONS...</a:t>
            </a:r>
          </a:p>
        </p:txBody>
      </p:sp>
      <p:grpSp>
        <p:nvGrpSpPr>
          <p:cNvPr id="4" name="Group 4"/>
          <p:cNvGrpSpPr/>
          <p:nvPr/>
        </p:nvGrpSpPr>
        <p:grpSpPr>
          <a:xfrm>
            <a:off x="13442940" y="5143500"/>
            <a:ext cx="5246370" cy="524637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282" r="-1282"/>
              </a:stretch>
            </a:blipFill>
          </p:spPr>
        </p:sp>
      </p:grpSp>
      <p:grpSp>
        <p:nvGrpSpPr>
          <p:cNvPr id="6" name="Group 6"/>
          <p:cNvGrpSpPr/>
          <p:nvPr/>
        </p:nvGrpSpPr>
        <p:grpSpPr>
          <a:xfrm>
            <a:off x="13041630" y="-102870"/>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7821" r="-27821"/>
              </a:stretch>
            </a:blipFill>
          </p:spPr>
        </p:sp>
      </p:grpSp>
      <p:sp>
        <p:nvSpPr>
          <p:cNvPr id="8" name="TextBox 8"/>
          <p:cNvSpPr txBox="1"/>
          <p:nvPr/>
        </p:nvSpPr>
        <p:spPr>
          <a:xfrm>
            <a:off x="324102" y="3745189"/>
            <a:ext cx="11763432" cy="5887720"/>
          </a:xfrm>
          <a:prstGeom prst="rect">
            <a:avLst/>
          </a:prstGeom>
        </p:spPr>
        <p:txBody>
          <a:bodyPr lIns="0" tIns="0" rIns="0" bIns="0" rtlCol="0" anchor="t">
            <a:spAutoFit/>
          </a:bodyPr>
          <a:lstStyle/>
          <a:p>
            <a:pPr algn="l">
              <a:lnSpc>
                <a:spcPts val="5179"/>
              </a:lnSpc>
              <a:spcBef>
                <a:spcPct val="0"/>
              </a:spcBef>
            </a:pPr>
            <a:r>
              <a:rPr lang="en-US" sz="3699" u="sng">
                <a:solidFill>
                  <a:srgbClr val="194E9D"/>
                </a:solidFill>
                <a:latin typeface="Alatsi"/>
                <a:ea typeface="Alatsi"/>
                <a:cs typeface="Alatsi"/>
                <a:sym typeface="Alatsi"/>
              </a:rPr>
              <a:t>•OPTIONS EVENING- THURSDAY 20TH MARCH 2025</a:t>
            </a:r>
          </a:p>
          <a:p>
            <a:pPr algn="l">
              <a:lnSpc>
                <a:spcPts val="5179"/>
              </a:lnSpc>
              <a:spcBef>
                <a:spcPct val="0"/>
              </a:spcBef>
            </a:pPr>
            <a:r>
              <a:rPr lang="en-US" sz="3699">
                <a:solidFill>
                  <a:srgbClr val="AB1736"/>
                </a:solidFill>
                <a:latin typeface="Alatsi"/>
                <a:ea typeface="Alatsi"/>
                <a:cs typeface="Alatsi"/>
                <a:sym typeface="Alatsi"/>
              </a:rPr>
              <a:t>•ALL PUPILS CHOOSE 3 OPTIONS</a:t>
            </a:r>
          </a:p>
          <a:p>
            <a:pPr algn="l">
              <a:lnSpc>
                <a:spcPts val="5179"/>
              </a:lnSpc>
              <a:spcBef>
                <a:spcPct val="0"/>
              </a:spcBef>
            </a:pPr>
            <a:r>
              <a:rPr lang="en-US" sz="3699">
                <a:solidFill>
                  <a:srgbClr val="AB1736"/>
                </a:solidFill>
                <a:latin typeface="Alatsi"/>
                <a:ea typeface="Alatsi"/>
                <a:cs typeface="Alatsi"/>
                <a:sym typeface="Alatsi"/>
              </a:rPr>
              <a:t>•ALL PUPILS MUST CHOOSE EITHER GEOGRAPHY OR HISTORY</a:t>
            </a:r>
          </a:p>
          <a:p>
            <a:pPr algn="l">
              <a:lnSpc>
                <a:spcPts val="5179"/>
              </a:lnSpc>
              <a:spcBef>
                <a:spcPct val="0"/>
              </a:spcBef>
            </a:pPr>
            <a:r>
              <a:rPr lang="en-US" sz="3699">
                <a:solidFill>
                  <a:srgbClr val="AB1736"/>
                </a:solidFill>
                <a:latin typeface="Alatsi"/>
                <a:ea typeface="Alatsi"/>
                <a:cs typeface="Alatsi"/>
                <a:sym typeface="Alatsi"/>
              </a:rPr>
              <a:t>•WE SHALL BE PUSHING THE EBACC QUALIFICATION (ENGLISH, MATHS, SCIENCE, A HUMANITY AND A LANGUAGE)</a:t>
            </a:r>
          </a:p>
          <a:p>
            <a:pPr algn="l">
              <a:lnSpc>
                <a:spcPts val="5179"/>
              </a:lnSpc>
              <a:spcBef>
                <a:spcPct val="0"/>
              </a:spcBef>
            </a:pPr>
            <a:r>
              <a:rPr lang="en-US" sz="3699">
                <a:solidFill>
                  <a:srgbClr val="AB1736"/>
                </a:solidFill>
                <a:latin typeface="Alatsi"/>
                <a:ea typeface="Alatsi"/>
                <a:cs typeface="Alatsi"/>
                <a:sym typeface="Alatsi"/>
              </a:rPr>
              <a:t>•WE HAVE HEAVILY INVESTED IN OUR LANGUAGES DEPARTMENT THIS YEAR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985478" y="6620649"/>
            <a:ext cx="6608174" cy="3304087"/>
          </a:xfrm>
          <a:custGeom>
            <a:avLst/>
            <a:gdLst/>
            <a:ahLst/>
            <a:cxnLst/>
            <a:rect l="l" t="t" r="r" b="b"/>
            <a:pathLst>
              <a:path w="6608174" h="3304087">
                <a:moveTo>
                  <a:pt x="0" y="0"/>
                </a:moveTo>
                <a:lnTo>
                  <a:pt x="6608174" y="0"/>
                </a:lnTo>
                <a:lnTo>
                  <a:pt x="6608174" y="3304087"/>
                </a:lnTo>
                <a:lnTo>
                  <a:pt x="0" y="3304087"/>
                </a:lnTo>
                <a:lnTo>
                  <a:pt x="0" y="0"/>
                </a:lnTo>
                <a:close/>
              </a:path>
            </a:pathLst>
          </a:custGeom>
          <a:blipFill>
            <a:blip r:embed="rId5"/>
            <a:stretch>
              <a:fillRect/>
            </a:stretch>
          </a:blipFill>
        </p:spPr>
      </p:sp>
      <p:sp>
        <p:nvSpPr>
          <p:cNvPr id="4" name="Freeform 4"/>
          <p:cNvSpPr/>
          <p:nvPr/>
        </p:nvSpPr>
        <p:spPr>
          <a:xfrm>
            <a:off x="12804697" y="3438890"/>
            <a:ext cx="2969735" cy="2769278"/>
          </a:xfrm>
          <a:custGeom>
            <a:avLst/>
            <a:gdLst/>
            <a:ahLst/>
            <a:cxnLst/>
            <a:rect l="l" t="t" r="r" b="b"/>
            <a:pathLst>
              <a:path w="2969735" h="2769278">
                <a:moveTo>
                  <a:pt x="0" y="0"/>
                </a:moveTo>
                <a:lnTo>
                  <a:pt x="2969735" y="0"/>
                </a:lnTo>
                <a:lnTo>
                  <a:pt x="2969735" y="2769279"/>
                </a:lnTo>
                <a:lnTo>
                  <a:pt x="0" y="27692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4729810" y="158116"/>
            <a:ext cx="13180039" cy="2868294"/>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YOUR ROLE IN SUPPORTING THEIR EDUCATION</a:t>
            </a:r>
          </a:p>
        </p:txBody>
      </p:sp>
      <p:sp>
        <p:nvSpPr>
          <p:cNvPr id="6" name="TextBox 6"/>
          <p:cNvSpPr txBox="1"/>
          <p:nvPr/>
        </p:nvSpPr>
        <p:spPr>
          <a:xfrm>
            <a:off x="288872" y="4115574"/>
            <a:ext cx="10291129" cy="5230496"/>
          </a:xfrm>
          <a:prstGeom prst="rect">
            <a:avLst/>
          </a:prstGeom>
        </p:spPr>
        <p:txBody>
          <a:bodyPr lIns="0" tIns="0" rIns="0" bIns="0" rtlCol="0" anchor="t">
            <a:spAutoFit/>
          </a:bodyPr>
          <a:lstStyle/>
          <a:p>
            <a:pPr algn="l">
              <a:lnSpc>
                <a:spcPts val="5179"/>
              </a:lnSpc>
              <a:spcBef>
                <a:spcPct val="0"/>
              </a:spcBef>
            </a:pPr>
            <a:r>
              <a:rPr lang="en-US" sz="3699">
                <a:solidFill>
                  <a:srgbClr val="AB1736"/>
                </a:solidFill>
                <a:latin typeface="Alatsi"/>
                <a:ea typeface="Alatsi"/>
                <a:cs typeface="Alatsi"/>
                <a:sym typeface="Alatsi"/>
              </a:rPr>
              <a:t>•THE GCSE RESULTS FROM THE SUMMER REINFORCED A KEY FACT – THAT THE MORE PUPILS ATTEND SCHOOL, THE BETTER THEIR OUTCOMES </a:t>
            </a:r>
          </a:p>
          <a:p>
            <a:pPr algn="l">
              <a:lnSpc>
                <a:spcPts val="5179"/>
              </a:lnSpc>
              <a:spcBef>
                <a:spcPct val="0"/>
              </a:spcBef>
            </a:pPr>
            <a:r>
              <a:rPr lang="en-US" sz="3699">
                <a:solidFill>
                  <a:srgbClr val="AB1736"/>
                </a:solidFill>
                <a:latin typeface="Alatsi"/>
                <a:ea typeface="Alatsi"/>
                <a:cs typeface="Alatsi"/>
                <a:sym typeface="Alatsi"/>
              </a:rPr>
              <a:t>•PLEASE DO EVERYTHING YOU CAN TO ENSURE YOUR CHILD ATTENDS SCHOOL EVERY DAY</a:t>
            </a:r>
          </a:p>
          <a:p>
            <a:pPr algn="l">
              <a:lnSpc>
                <a:spcPts val="5179"/>
              </a:lnSpc>
              <a:spcBef>
                <a:spcPct val="0"/>
              </a:spcBef>
            </a:pPr>
            <a:r>
              <a:rPr lang="en-US" sz="3699">
                <a:solidFill>
                  <a:srgbClr val="AB1736"/>
                </a:solidFill>
                <a:latin typeface="Alatsi"/>
                <a:ea typeface="Alatsi"/>
                <a:cs typeface="Alatsi"/>
                <a:sym typeface="Alatsi"/>
              </a:rPr>
              <a:t>•IF PUPILS ARE NOT IN, WE CANNOT HELP THEM</a:t>
            </a:r>
          </a:p>
          <a:p>
            <a:pPr algn="l">
              <a:lnSpc>
                <a:spcPts val="5179"/>
              </a:lnSpc>
              <a:spcBef>
                <a:spcPct val="0"/>
              </a:spcBef>
            </a:pPr>
            <a:r>
              <a:rPr lang="en-US" sz="3699">
                <a:solidFill>
                  <a:srgbClr val="AB1736"/>
                </a:solidFill>
                <a:latin typeface="Alatsi"/>
                <a:ea typeface="Alatsi"/>
                <a:cs typeface="Alatsi"/>
                <a:sym typeface="Alatsi"/>
              </a:rPr>
              <a:t>•PLEASE AVOID APPOINTMENTS, MEETINGS ETC DURING THE SCHOOL DAY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3"/>
          <p:cNvGraphicFramePr>
            <a:graphicFrameLocks noGrp="1"/>
          </p:cNvGraphicFramePr>
          <p:nvPr/>
        </p:nvGraphicFramePr>
        <p:xfrm>
          <a:off x="324388" y="4069080"/>
          <a:ext cx="17639224" cy="6086475"/>
        </p:xfrm>
        <a:graphic>
          <a:graphicData uri="http://schemas.openxmlformats.org/drawingml/2006/table">
            <a:tbl>
              <a:tblPr/>
              <a:tblGrid>
                <a:gridCol w="13524073">
                  <a:extLst>
                    <a:ext uri="{9D8B030D-6E8A-4147-A177-3AD203B41FA5}">
                      <a16:colId xmlns:a16="http://schemas.microsoft.com/office/drawing/2014/main" val="20000"/>
                    </a:ext>
                  </a:extLst>
                </a:gridCol>
                <a:gridCol w="4115151">
                  <a:extLst>
                    <a:ext uri="{9D8B030D-6E8A-4147-A177-3AD203B41FA5}">
                      <a16:colId xmlns:a16="http://schemas.microsoft.com/office/drawing/2014/main" val="20001"/>
                    </a:ext>
                  </a:extLst>
                </a:gridCol>
              </a:tblGrid>
              <a:tr h="958500">
                <a:tc>
                  <a:txBody>
                    <a:bodyPr/>
                    <a:lstStyle/>
                    <a:p>
                      <a:pPr algn="ctr">
                        <a:lnSpc>
                          <a:spcPts val="3639"/>
                        </a:lnSpc>
                        <a:defRPr/>
                      </a:pPr>
                      <a:r>
                        <a:rPr lang="en-US" sz="2599" b="1">
                          <a:solidFill>
                            <a:srgbClr val="002060"/>
                          </a:solidFill>
                          <a:latin typeface="Arimo Bold"/>
                          <a:ea typeface="Arimo Bold"/>
                          <a:cs typeface="Arimo Bold"/>
                          <a:sym typeface="Arimo Bold"/>
                        </a:rPr>
                        <a:t>Attendance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39"/>
                        </a:lnSpc>
                        <a:defRPr/>
                      </a:pPr>
                      <a:r>
                        <a:rPr lang="en-US" sz="2599" b="1">
                          <a:solidFill>
                            <a:srgbClr val="002060"/>
                          </a:solidFill>
                          <a:latin typeface="Arimo Bold"/>
                          <a:ea typeface="Arimo Bold"/>
                          <a:cs typeface="Arimo Bold"/>
                          <a:sym typeface="Arimo Bold"/>
                        </a:rPr>
                        <a:t>Average Grade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25595">
                <a:tc>
                  <a:txBody>
                    <a:bodyPr/>
                    <a:lstStyle/>
                    <a:p>
                      <a:pPr algn="l">
                        <a:lnSpc>
                          <a:spcPts val="3919"/>
                        </a:lnSpc>
                        <a:defRPr/>
                      </a:pPr>
                      <a:r>
                        <a:rPr lang="en-US" sz="2799">
                          <a:solidFill>
                            <a:srgbClr val="002060"/>
                          </a:solidFill>
                          <a:latin typeface="Arimo"/>
                          <a:ea typeface="Arimo"/>
                          <a:cs typeface="Arimo"/>
                          <a:sym typeface="Arimo"/>
                        </a:rPr>
                        <a:t>Students with </a:t>
                      </a:r>
                      <a:r>
                        <a:rPr lang="en-US" sz="2799" b="1">
                          <a:solidFill>
                            <a:srgbClr val="002060"/>
                          </a:solidFill>
                          <a:latin typeface="Arimo Bold"/>
                          <a:ea typeface="Arimo Bold"/>
                          <a:cs typeface="Arimo Bold"/>
                          <a:sym typeface="Arimo Bold"/>
                        </a:rPr>
                        <a:t>96.5%</a:t>
                      </a:r>
                      <a:r>
                        <a:rPr lang="en-US" sz="2799">
                          <a:solidFill>
                            <a:srgbClr val="002060"/>
                          </a:solidFill>
                          <a:latin typeface="Arimo"/>
                          <a:ea typeface="Arimo"/>
                          <a:cs typeface="Arimo"/>
                          <a:sym typeface="Arimo"/>
                        </a:rPr>
                        <a:t> attendance or </a:t>
                      </a:r>
                      <a:r>
                        <a:rPr lang="en-US" sz="2799" b="1">
                          <a:solidFill>
                            <a:srgbClr val="002060"/>
                          </a:solidFill>
                          <a:latin typeface="Arimo Bold"/>
                          <a:ea typeface="Arimo Bold"/>
                          <a:cs typeface="Arimo Bold"/>
                          <a:sym typeface="Arimo Bold"/>
                        </a:rPr>
                        <a:t>higher (1-week absence or less)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b="1">
                          <a:solidFill>
                            <a:srgbClr val="002060"/>
                          </a:solidFill>
                          <a:latin typeface="Arimo Bold"/>
                          <a:ea typeface="Arimo Bold"/>
                          <a:cs typeface="Arimo Bold"/>
                          <a:sym typeface="Arimo Bold"/>
                        </a:rPr>
                        <a:t>4.78</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25595">
                <a:tc>
                  <a:txBody>
                    <a:bodyPr/>
                    <a:lstStyle/>
                    <a:p>
                      <a:pPr algn="l">
                        <a:lnSpc>
                          <a:spcPts val="3919"/>
                        </a:lnSpc>
                        <a:defRPr/>
                      </a:pPr>
                      <a:r>
                        <a:rPr lang="en-US" sz="2799">
                          <a:solidFill>
                            <a:srgbClr val="002060"/>
                          </a:solidFill>
                          <a:latin typeface="Arimo"/>
                          <a:ea typeface="Arimo"/>
                          <a:cs typeface="Arimo"/>
                          <a:sym typeface="Arimo"/>
                        </a:rPr>
                        <a:t>Students with </a:t>
                      </a:r>
                      <a:r>
                        <a:rPr lang="en-US" sz="2799" b="1">
                          <a:solidFill>
                            <a:srgbClr val="002060"/>
                          </a:solidFill>
                          <a:latin typeface="Arimo Bold"/>
                          <a:ea typeface="Arimo Bold"/>
                          <a:cs typeface="Arimo Bold"/>
                          <a:sym typeface="Arimo Bold"/>
                        </a:rPr>
                        <a:t>93% - 96.5%</a:t>
                      </a:r>
                      <a:r>
                        <a:rPr lang="en-US" sz="2799">
                          <a:solidFill>
                            <a:srgbClr val="002060"/>
                          </a:solidFill>
                          <a:latin typeface="Arimo"/>
                          <a:ea typeface="Arimo"/>
                          <a:cs typeface="Arimo"/>
                          <a:sym typeface="Arimo"/>
                        </a:rPr>
                        <a:t> attendance </a:t>
                      </a:r>
                      <a:r>
                        <a:rPr lang="en-US" sz="2799" b="1">
                          <a:solidFill>
                            <a:srgbClr val="002060"/>
                          </a:solidFill>
                          <a:latin typeface="Arimo Bold"/>
                          <a:ea typeface="Arimo Bold"/>
                          <a:cs typeface="Arimo Bold"/>
                          <a:sym typeface="Arimo Bold"/>
                        </a:rPr>
                        <a:t>(between 1 and 2-weeks absence)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b="1">
                          <a:solidFill>
                            <a:srgbClr val="002060"/>
                          </a:solidFill>
                          <a:latin typeface="Arimo Bold"/>
                          <a:ea typeface="Arimo Bold"/>
                          <a:cs typeface="Arimo Bold"/>
                          <a:sym typeface="Arimo Bold"/>
                        </a:rPr>
                        <a:t>4.12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25595">
                <a:tc>
                  <a:txBody>
                    <a:bodyPr/>
                    <a:lstStyle/>
                    <a:p>
                      <a:pPr algn="l">
                        <a:lnSpc>
                          <a:spcPts val="3919"/>
                        </a:lnSpc>
                        <a:defRPr/>
                      </a:pPr>
                      <a:r>
                        <a:rPr lang="en-US" sz="2799">
                          <a:solidFill>
                            <a:srgbClr val="002060"/>
                          </a:solidFill>
                          <a:latin typeface="Arimo"/>
                          <a:ea typeface="Arimo"/>
                          <a:cs typeface="Arimo"/>
                          <a:sym typeface="Arimo"/>
                        </a:rPr>
                        <a:t>Students with </a:t>
                      </a:r>
                      <a:r>
                        <a:rPr lang="en-US" sz="2799" b="1">
                          <a:solidFill>
                            <a:srgbClr val="002060"/>
                          </a:solidFill>
                          <a:latin typeface="Arimo Bold"/>
                          <a:ea typeface="Arimo Bold"/>
                          <a:cs typeface="Arimo Bold"/>
                          <a:sym typeface="Arimo Bold"/>
                        </a:rPr>
                        <a:t>90% - 93%</a:t>
                      </a:r>
                      <a:r>
                        <a:rPr lang="en-US" sz="2799">
                          <a:solidFill>
                            <a:srgbClr val="002060"/>
                          </a:solidFill>
                          <a:latin typeface="Arimo"/>
                          <a:ea typeface="Arimo"/>
                          <a:cs typeface="Arimo"/>
                          <a:sym typeface="Arimo"/>
                        </a:rPr>
                        <a:t> attendance </a:t>
                      </a:r>
                      <a:r>
                        <a:rPr lang="en-US" sz="2799" b="1">
                          <a:solidFill>
                            <a:srgbClr val="002060"/>
                          </a:solidFill>
                          <a:latin typeface="Arimo Bold"/>
                          <a:ea typeface="Arimo Bold"/>
                          <a:cs typeface="Arimo Bold"/>
                          <a:sym typeface="Arimo Bold"/>
                        </a:rPr>
                        <a:t>(between 2 and 3-weeks absence)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b="1">
                          <a:solidFill>
                            <a:srgbClr val="002060"/>
                          </a:solidFill>
                          <a:latin typeface="Arimo Bold"/>
                          <a:ea typeface="Arimo Bold"/>
                          <a:cs typeface="Arimo Bold"/>
                          <a:sym typeface="Arimo Bold"/>
                        </a:rPr>
                        <a:t>3.94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25595">
                <a:tc>
                  <a:txBody>
                    <a:bodyPr/>
                    <a:lstStyle/>
                    <a:p>
                      <a:pPr algn="l">
                        <a:lnSpc>
                          <a:spcPts val="3919"/>
                        </a:lnSpc>
                        <a:defRPr/>
                      </a:pPr>
                      <a:r>
                        <a:rPr lang="en-US" sz="2799" b="1">
                          <a:solidFill>
                            <a:srgbClr val="002060"/>
                          </a:solidFill>
                          <a:latin typeface="Arimo Bold"/>
                          <a:ea typeface="Arimo Bold"/>
                          <a:cs typeface="Arimo Bold"/>
                          <a:sym typeface="Arimo Bold"/>
                        </a:rPr>
                        <a:t>Students with 80% - 90% attendance (between 5 and 3-weeks absence)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b="1">
                          <a:solidFill>
                            <a:srgbClr val="002060"/>
                          </a:solidFill>
                          <a:latin typeface="Arimo Bold"/>
                          <a:ea typeface="Arimo Bold"/>
                          <a:cs typeface="Arimo Bold"/>
                          <a:sym typeface="Arimo Bold"/>
                        </a:rPr>
                        <a:t>3.46</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25595">
                <a:tc>
                  <a:txBody>
                    <a:bodyPr/>
                    <a:lstStyle/>
                    <a:p>
                      <a:pPr algn="l">
                        <a:lnSpc>
                          <a:spcPts val="3919"/>
                        </a:lnSpc>
                        <a:defRPr/>
                      </a:pPr>
                      <a:r>
                        <a:rPr lang="en-US" sz="2799" b="1">
                          <a:solidFill>
                            <a:srgbClr val="002060"/>
                          </a:solidFill>
                          <a:latin typeface="Arimo Bold"/>
                          <a:ea typeface="Arimo Bold"/>
                          <a:cs typeface="Arimo Bold"/>
                          <a:sym typeface="Arimo Bold"/>
                        </a:rPr>
                        <a:t>Students with attendance below 80%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b="1">
                          <a:solidFill>
                            <a:srgbClr val="002060"/>
                          </a:solidFill>
                          <a:latin typeface="Arimo Bold"/>
                          <a:ea typeface="Arimo Bold"/>
                          <a:cs typeface="Arimo Bold"/>
                          <a:sym typeface="Arimo Bold"/>
                        </a:rPr>
                        <a:t>1.89</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4"/>
          <p:cNvSpPr txBox="1"/>
          <p:nvPr/>
        </p:nvSpPr>
        <p:spPr>
          <a:xfrm>
            <a:off x="4729810" y="177166"/>
            <a:ext cx="13180039" cy="2583809"/>
          </a:xfrm>
          <a:prstGeom prst="rect">
            <a:avLst/>
          </a:prstGeom>
        </p:spPr>
        <p:txBody>
          <a:bodyPr lIns="0" tIns="0" rIns="0" bIns="0" rtlCol="0" anchor="t">
            <a:spAutoFit/>
          </a:bodyPr>
          <a:lstStyle/>
          <a:p>
            <a:pPr algn="ctr">
              <a:lnSpc>
                <a:spcPts val="10360"/>
              </a:lnSpc>
            </a:pPr>
            <a:r>
              <a:rPr lang="en-US" sz="7400">
                <a:solidFill>
                  <a:srgbClr val="212C56"/>
                </a:solidFill>
                <a:latin typeface="Alatsi"/>
                <a:ea typeface="Alatsi"/>
                <a:cs typeface="Alatsi"/>
                <a:sym typeface="Alatsi"/>
              </a:rPr>
              <a:t>WHY DOES ATTENDANCE MATTER?</a:t>
            </a:r>
          </a:p>
        </p:txBody>
      </p:sp>
      <p:sp>
        <p:nvSpPr>
          <p:cNvPr id="5" name="TextBox 5"/>
          <p:cNvSpPr txBox="1"/>
          <p:nvPr/>
        </p:nvSpPr>
        <p:spPr>
          <a:xfrm>
            <a:off x="0" y="2912113"/>
            <a:ext cx="18288000" cy="1099820"/>
          </a:xfrm>
          <a:prstGeom prst="rect">
            <a:avLst/>
          </a:prstGeom>
        </p:spPr>
        <p:txBody>
          <a:bodyPr lIns="0" tIns="0" rIns="0" bIns="0" rtlCol="0" anchor="t">
            <a:spAutoFit/>
          </a:bodyPr>
          <a:lstStyle/>
          <a:p>
            <a:pPr algn="ctr">
              <a:lnSpc>
                <a:spcPts val="4480"/>
              </a:lnSpc>
              <a:spcBef>
                <a:spcPct val="0"/>
              </a:spcBef>
            </a:pPr>
            <a:r>
              <a:rPr lang="en-US" sz="3200">
                <a:solidFill>
                  <a:srgbClr val="AB1736"/>
                </a:solidFill>
                <a:latin typeface="Alatsi"/>
                <a:ea typeface="Alatsi"/>
                <a:cs typeface="Alatsi"/>
                <a:sym typeface="Alatsi"/>
              </a:rPr>
              <a:t>THE FOLLOWING TABLE SHOWS THE LINK BETWEEN ATTENDANCE AND THE AVERAGE GRADE FOR OUR 2024 LEAVERS: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14284" y="4526849"/>
            <a:ext cx="4466540" cy="4114800"/>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4729810" y="886778"/>
            <a:ext cx="13180039" cy="1410969"/>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THE PURPOSE OF HOMEWORK</a:t>
            </a:r>
          </a:p>
        </p:txBody>
      </p:sp>
      <p:sp>
        <p:nvSpPr>
          <p:cNvPr id="5" name="TextBox 5"/>
          <p:cNvSpPr txBox="1"/>
          <p:nvPr/>
        </p:nvSpPr>
        <p:spPr>
          <a:xfrm>
            <a:off x="0" y="3877309"/>
            <a:ext cx="11319829" cy="5887721"/>
          </a:xfrm>
          <a:prstGeom prst="rect">
            <a:avLst/>
          </a:prstGeom>
        </p:spPr>
        <p:txBody>
          <a:bodyPr lIns="0" tIns="0" rIns="0" bIns="0" rtlCol="0" anchor="t">
            <a:spAutoFit/>
          </a:bodyPr>
          <a:lstStyle/>
          <a:p>
            <a:pPr marL="798818" lvl="1" indent="-399409" algn="l">
              <a:lnSpc>
                <a:spcPts val="5179"/>
              </a:lnSpc>
              <a:buFont typeface="Arial"/>
              <a:buChar char="•"/>
            </a:pPr>
            <a:r>
              <a:rPr lang="en-US" sz="3699">
                <a:solidFill>
                  <a:srgbClr val="AB1736"/>
                </a:solidFill>
                <a:latin typeface="Alatsi"/>
                <a:ea typeface="Alatsi"/>
                <a:cs typeface="Alatsi"/>
                <a:sym typeface="Alatsi"/>
              </a:rPr>
              <a:t>HELP STUDENTS KNOW AND REMEMBER MORE.</a:t>
            </a:r>
          </a:p>
          <a:p>
            <a:pPr marL="798818" lvl="1" indent="-399409" algn="l">
              <a:lnSpc>
                <a:spcPts val="5179"/>
              </a:lnSpc>
              <a:buFont typeface="Arial"/>
              <a:buChar char="•"/>
            </a:pPr>
            <a:r>
              <a:rPr lang="en-US" sz="3699">
                <a:solidFill>
                  <a:srgbClr val="AB1736"/>
                </a:solidFill>
                <a:latin typeface="Alatsi"/>
                <a:ea typeface="Alatsi"/>
                <a:cs typeface="Alatsi"/>
                <a:sym typeface="Alatsi"/>
              </a:rPr>
              <a:t>KNOWING MORE AND REMEMBERING MORE MAKES LESSONS EASIER, TESTS EASIER, AND EXAMS EASIER.</a:t>
            </a:r>
          </a:p>
          <a:p>
            <a:pPr marL="798818" lvl="1" indent="-399409" algn="l">
              <a:lnSpc>
                <a:spcPts val="5179"/>
              </a:lnSpc>
              <a:buFont typeface="Arial"/>
              <a:buChar char="•"/>
            </a:pPr>
            <a:r>
              <a:rPr lang="en-US" sz="3699">
                <a:solidFill>
                  <a:srgbClr val="AB1736"/>
                </a:solidFill>
                <a:latin typeface="Alatsi"/>
                <a:ea typeface="Alatsi"/>
                <a:cs typeface="Alatsi"/>
                <a:sym typeface="Alatsi"/>
              </a:rPr>
              <a:t>KNOWING MORE AND REMEMBERING MORE MEANS STUDENTS CAN DO MORE.</a:t>
            </a:r>
          </a:p>
          <a:p>
            <a:pPr marL="798818" lvl="1" indent="-399409" algn="l">
              <a:lnSpc>
                <a:spcPts val="5179"/>
              </a:lnSpc>
              <a:buFont typeface="Arial"/>
              <a:buChar char="•"/>
            </a:pPr>
            <a:r>
              <a:rPr lang="en-US" sz="3699">
                <a:solidFill>
                  <a:srgbClr val="AB1736"/>
                </a:solidFill>
                <a:latin typeface="Alatsi"/>
                <a:ea typeface="Alatsi"/>
                <a:cs typeface="Alatsi"/>
                <a:sym typeface="Alatsi"/>
              </a:rPr>
              <a:t>STUDENTS CAN ACHIEVE HIGHER, REACH THEIR POTENTIAL AND ACCESS THEIR COLLEGE COURSES.</a:t>
            </a:r>
          </a:p>
          <a:p>
            <a:pPr marL="798818" lvl="1" indent="-399409" algn="l">
              <a:lnSpc>
                <a:spcPts val="5179"/>
              </a:lnSpc>
              <a:buFont typeface="Arial"/>
              <a:buChar char="•"/>
            </a:pPr>
            <a:r>
              <a:rPr lang="en-US" sz="3699">
                <a:solidFill>
                  <a:srgbClr val="AB1736"/>
                </a:solidFill>
                <a:latin typeface="Alatsi"/>
                <a:ea typeface="Alatsi"/>
                <a:cs typeface="Alatsi"/>
                <a:sym typeface="Alatsi"/>
              </a:rPr>
              <a:t>SUPPORTS STUDENTS TO BECOME INDEPENDENT AND RESILIENT.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740853" y="1436572"/>
            <a:ext cx="6008127" cy="8418337"/>
          </a:xfrm>
          <a:custGeom>
            <a:avLst/>
            <a:gdLst/>
            <a:ahLst/>
            <a:cxnLst/>
            <a:rect l="l" t="t" r="r" b="b"/>
            <a:pathLst>
              <a:path w="6008127" h="8418337">
                <a:moveTo>
                  <a:pt x="0" y="0"/>
                </a:moveTo>
                <a:lnTo>
                  <a:pt x="6008127" y="0"/>
                </a:lnTo>
                <a:lnTo>
                  <a:pt x="6008127" y="8418337"/>
                </a:lnTo>
                <a:lnTo>
                  <a:pt x="0" y="8418337"/>
                </a:lnTo>
                <a:lnTo>
                  <a:pt x="0" y="0"/>
                </a:lnTo>
                <a:close/>
              </a:path>
            </a:pathLst>
          </a:custGeom>
          <a:blipFill>
            <a:blip r:embed="rId3"/>
            <a:stretch>
              <a:fillRect r="-1759"/>
            </a:stretch>
          </a:blipFill>
        </p:spPr>
      </p:sp>
      <p:sp>
        <p:nvSpPr>
          <p:cNvPr id="3" name="Freeform 3"/>
          <p:cNvSpPr/>
          <p:nvPr/>
        </p:nvSpPr>
        <p:spPr>
          <a:xfrm>
            <a:off x="-566220" y="-210192"/>
            <a:ext cx="5590414" cy="1893569"/>
          </a:xfrm>
          <a:custGeom>
            <a:avLst/>
            <a:gdLst/>
            <a:ahLst/>
            <a:cxnLst/>
            <a:rect l="l" t="t" r="r" b="b"/>
            <a:pathLst>
              <a:path w="5590414" h="1893569">
                <a:moveTo>
                  <a:pt x="0" y="0"/>
                </a:moveTo>
                <a:lnTo>
                  <a:pt x="5590415" y="0"/>
                </a:lnTo>
                <a:lnTo>
                  <a:pt x="5590415" y="1893569"/>
                </a:lnTo>
                <a:lnTo>
                  <a:pt x="0" y="18935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350901" y="2878658"/>
            <a:ext cx="7401943" cy="1711291"/>
          </a:xfrm>
          <a:custGeom>
            <a:avLst/>
            <a:gdLst/>
            <a:ahLst/>
            <a:cxnLst/>
            <a:rect l="l" t="t" r="r" b="b"/>
            <a:pathLst>
              <a:path w="7401943" h="1711291">
                <a:moveTo>
                  <a:pt x="0" y="0"/>
                </a:moveTo>
                <a:lnTo>
                  <a:pt x="7401943" y="0"/>
                </a:lnTo>
                <a:lnTo>
                  <a:pt x="7401943" y="1711291"/>
                </a:lnTo>
                <a:lnTo>
                  <a:pt x="0" y="1711291"/>
                </a:lnTo>
                <a:lnTo>
                  <a:pt x="0" y="0"/>
                </a:lnTo>
                <a:close/>
              </a:path>
            </a:pathLst>
          </a:custGeom>
          <a:blipFill>
            <a:blip r:embed="rId6"/>
            <a:stretch>
              <a:fillRect r="-46643"/>
            </a:stretch>
          </a:blipFill>
        </p:spPr>
      </p:sp>
      <p:sp>
        <p:nvSpPr>
          <p:cNvPr id="5" name="Freeform 5"/>
          <p:cNvSpPr/>
          <p:nvPr/>
        </p:nvSpPr>
        <p:spPr>
          <a:xfrm>
            <a:off x="2859232" y="5780574"/>
            <a:ext cx="8893612" cy="1745371"/>
          </a:xfrm>
          <a:custGeom>
            <a:avLst/>
            <a:gdLst/>
            <a:ahLst/>
            <a:cxnLst/>
            <a:rect l="l" t="t" r="r" b="b"/>
            <a:pathLst>
              <a:path w="8893612" h="1745371">
                <a:moveTo>
                  <a:pt x="0" y="0"/>
                </a:moveTo>
                <a:lnTo>
                  <a:pt x="8893612" y="0"/>
                </a:lnTo>
                <a:lnTo>
                  <a:pt x="8893612" y="1745371"/>
                </a:lnTo>
                <a:lnTo>
                  <a:pt x="0" y="1745371"/>
                </a:lnTo>
                <a:lnTo>
                  <a:pt x="0" y="0"/>
                </a:lnTo>
                <a:close/>
              </a:path>
            </a:pathLst>
          </a:custGeom>
          <a:blipFill>
            <a:blip r:embed="rId7"/>
            <a:stretch>
              <a:fillRect/>
            </a:stretch>
          </a:blipFill>
        </p:spPr>
      </p:sp>
      <p:sp>
        <p:nvSpPr>
          <p:cNvPr id="6" name="Freeform 6"/>
          <p:cNvSpPr/>
          <p:nvPr/>
        </p:nvSpPr>
        <p:spPr>
          <a:xfrm>
            <a:off x="6291461" y="7164104"/>
            <a:ext cx="5461383" cy="3497996"/>
          </a:xfrm>
          <a:custGeom>
            <a:avLst/>
            <a:gdLst/>
            <a:ahLst/>
            <a:cxnLst/>
            <a:rect l="l" t="t" r="r" b="b"/>
            <a:pathLst>
              <a:path w="5461383" h="3497996">
                <a:moveTo>
                  <a:pt x="0" y="0"/>
                </a:moveTo>
                <a:lnTo>
                  <a:pt x="5461383" y="0"/>
                </a:lnTo>
                <a:lnTo>
                  <a:pt x="5461383" y="3497995"/>
                </a:lnTo>
                <a:lnTo>
                  <a:pt x="0" y="3497995"/>
                </a:lnTo>
                <a:lnTo>
                  <a:pt x="0" y="0"/>
                </a:lnTo>
                <a:close/>
              </a:path>
            </a:pathLst>
          </a:custGeom>
          <a:blipFill>
            <a:blip r:embed="rId8"/>
            <a:stretch>
              <a:fillRect r="-84142"/>
            </a:stretch>
          </a:blipFill>
        </p:spPr>
      </p:sp>
      <p:sp>
        <p:nvSpPr>
          <p:cNvPr id="7" name="Freeform 7"/>
          <p:cNvSpPr/>
          <p:nvPr/>
        </p:nvSpPr>
        <p:spPr>
          <a:xfrm>
            <a:off x="11319829" y="1970341"/>
            <a:ext cx="6633365" cy="7884568"/>
          </a:xfrm>
          <a:custGeom>
            <a:avLst/>
            <a:gdLst/>
            <a:ahLst/>
            <a:cxnLst/>
            <a:rect l="l" t="t" r="r" b="b"/>
            <a:pathLst>
              <a:path w="6633365" h="7884568">
                <a:moveTo>
                  <a:pt x="0" y="0"/>
                </a:moveTo>
                <a:lnTo>
                  <a:pt x="6633365" y="0"/>
                </a:lnTo>
                <a:lnTo>
                  <a:pt x="6633365" y="7884568"/>
                </a:lnTo>
                <a:lnTo>
                  <a:pt x="0" y="7884568"/>
                </a:lnTo>
                <a:lnTo>
                  <a:pt x="0" y="0"/>
                </a:lnTo>
                <a:close/>
              </a:path>
            </a:pathLst>
          </a:custGeom>
          <a:blipFill>
            <a:blip r:embed="rId9"/>
            <a:stretch>
              <a:fillRect/>
            </a:stretch>
          </a:blipFill>
        </p:spPr>
      </p:sp>
      <p:sp>
        <p:nvSpPr>
          <p:cNvPr id="8" name="Freeform 8"/>
          <p:cNvSpPr/>
          <p:nvPr/>
        </p:nvSpPr>
        <p:spPr>
          <a:xfrm>
            <a:off x="7486836" y="4698176"/>
            <a:ext cx="3070633" cy="1082398"/>
          </a:xfrm>
          <a:custGeom>
            <a:avLst/>
            <a:gdLst/>
            <a:ahLst/>
            <a:cxnLst/>
            <a:rect l="l" t="t" r="r" b="b"/>
            <a:pathLst>
              <a:path w="3070633" h="1082398">
                <a:moveTo>
                  <a:pt x="0" y="0"/>
                </a:moveTo>
                <a:lnTo>
                  <a:pt x="3070633" y="0"/>
                </a:lnTo>
                <a:lnTo>
                  <a:pt x="3070633" y="1082398"/>
                </a:lnTo>
                <a:lnTo>
                  <a:pt x="0" y="10823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5399178" y="6553"/>
            <a:ext cx="13180039" cy="1658628"/>
          </a:xfrm>
          <a:prstGeom prst="rect">
            <a:avLst/>
          </a:prstGeom>
        </p:spPr>
        <p:txBody>
          <a:bodyPr lIns="0" tIns="0" rIns="0" bIns="0" rtlCol="0" anchor="t">
            <a:spAutoFit/>
          </a:bodyPr>
          <a:lstStyle/>
          <a:p>
            <a:pPr algn="ctr">
              <a:lnSpc>
                <a:spcPts val="13579"/>
              </a:lnSpc>
            </a:pPr>
            <a:r>
              <a:rPr lang="en-US" sz="9699">
                <a:solidFill>
                  <a:srgbClr val="212C56"/>
                </a:solidFill>
                <a:latin typeface="Alatsi"/>
                <a:ea typeface="Alatsi"/>
                <a:cs typeface="Alatsi"/>
                <a:sym typeface="Alatsi"/>
              </a:rPr>
              <a:t>HOMEWORK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3482681"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69089" y="2781300"/>
            <a:ext cx="7496495" cy="6946119"/>
          </a:xfrm>
          <a:custGeom>
            <a:avLst/>
            <a:gdLst/>
            <a:ahLst/>
            <a:cxnLst/>
            <a:rect l="l" t="t" r="r" b="b"/>
            <a:pathLst>
              <a:path w="7496495" h="6946119">
                <a:moveTo>
                  <a:pt x="0" y="0"/>
                </a:moveTo>
                <a:lnTo>
                  <a:pt x="7496494" y="0"/>
                </a:lnTo>
                <a:lnTo>
                  <a:pt x="7496494" y="6946119"/>
                </a:lnTo>
                <a:lnTo>
                  <a:pt x="0" y="6946119"/>
                </a:lnTo>
                <a:lnTo>
                  <a:pt x="0" y="0"/>
                </a:lnTo>
                <a:close/>
              </a:path>
            </a:pathLst>
          </a:custGeom>
          <a:blipFill>
            <a:blip r:embed="rId4"/>
            <a:stretch>
              <a:fillRect/>
            </a:stretch>
          </a:blipFill>
        </p:spPr>
      </p:sp>
      <p:sp>
        <p:nvSpPr>
          <p:cNvPr id="4" name="Freeform 4"/>
          <p:cNvSpPr/>
          <p:nvPr/>
        </p:nvSpPr>
        <p:spPr>
          <a:xfrm>
            <a:off x="8681800" y="3385280"/>
            <a:ext cx="8972323" cy="5787148"/>
          </a:xfrm>
          <a:custGeom>
            <a:avLst/>
            <a:gdLst/>
            <a:ahLst/>
            <a:cxnLst/>
            <a:rect l="l" t="t" r="r" b="b"/>
            <a:pathLst>
              <a:path w="8972323" h="5787148">
                <a:moveTo>
                  <a:pt x="0" y="0"/>
                </a:moveTo>
                <a:lnTo>
                  <a:pt x="8972323" y="0"/>
                </a:lnTo>
                <a:lnTo>
                  <a:pt x="8972323" y="5787148"/>
                </a:lnTo>
                <a:lnTo>
                  <a:pt x="0" y="5787148"/>
                </a:lnTo>
                <a:lnTo>
                  <a:pt x="0" y="0"/>
                </a:lnTo>
                <a:close/>
              </a:path>
            </a:pathLst>
          </a:custGeom>
          <a:blipFill>
            <a:blip r:embed="rId5"/>
            <a:stretch>
              <a:fillRect/>
            </a:stretch>
          </a:blipFill>
        </p:spPr>
      </p:sp>
      <p:sp>
        <p:nvSpPr>
          <p:cNvPr id="5" name="TextBox 5"/>
          <p:cNvSpPr txBox="1"/>
          <p:nvPr/>
        </p:nvSpPr>
        <p:spPr>
          <a:xfrm>
            <a:off x="4079261" y="222250"/>
            <a:ext cx="13180039" cy="1450976"/>
          </a:xfrm>
          <a:prstGeom prst="rect">
            <a:avLst/>
          </a:prstGeom>
        </p:spPr>
        <p:txBody>
          <a:bodyPr lIns="0" tIns="0" rIns="0" bIns="0" rtlCol="0" anchor="t">
            <a:spAutoFit/>
          </a:bodyPr>
          <a:lstStyle/>
          <a:p>
            <a:pPr algn="ctr">
              <a:lnSpc>
                <a:spcPts val="11899"/>
              </a:lnSpc>
            </a:pPr>
            <a:r>
              <a:rPr lang="en-US" sz="8499">
                <a:solidFill>
                  <a:srgbClr val="212C56"/>
                </a:solidFill>
                <a:latin typeface="Alatsi"/>
                <a:ea typeface="Alatsi"/>
                <a:cs typeface="Alatsi"/>
                <a:sym typeface="Alatsi"/>
              </a:rPr>
              <a:t>KEY STAFF</a:t>
            </a:r>
          </a:p>
        </p:txBody>
      </p:sp>
      <p:sp>
        <p:nvSpPr>
          <p:cNvPr id="6" name="AutoShape 6"/>
          <p:cNvSpPr/>
          <p:nvPr/>
        </p:nvSpPr>
        <p:spPr>
          <a:xfrm>
            <a:off x="4517337" y="2224729"/>
            <a:ext cx="13191814" cy="0"/>
          </a:xfrm>
          <a:prstGeom prst="line">
            <a:avLst/>
          </a:prstGeom>
          <a:ln w="85725" cap="flat">
            <a:solidFill>
              <a:srgbClr val="000000"/>
            </a:solidFill>
            <a:prstDash val="solid"/>
            <a:headEnd type="none" w="sm" len="sm"/>
            <a:tailEnd type="none" w="sm" len="sm"/>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566220" y="-210192"/>
            <a:ext cx="5590414" cy="1893569"/>
          </a:xfrm>
          <a:custGeom>
            <a:avLst/>
            <a:gdLst/>
            <a:ahLst/>
            <a:cxnLst/>
            <a:rect l="l" t="t" r="r" b="b"/>
            <a:pathLst>
              <a:path w="5590414" h="1893569">
                <a:moveTo>
                  <a:pt x="0" y="0"/>
                </a:moveTo>
                <a:lnTo>
                  <a:pt x="5590415" y="0"/>
                </a:lnTo>
                <a:lnTo>
                  <a:pt x="5590415" y="1893569"/>
                </a:lnTo>
                <a:lnTo>
                  <a:pt x="0" y="18935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566133" y="2094601"/>
            <a:ext cx="4693167" cy="7864094"/>
          </a:xfrm>
          <a:custGeom>
            <a:avLst/>
            <a:gdLst/>
            <a:ahLst/>
            <a:cxnLst/>
            <a:rect l="l" t="t" r="r" b="b"/>
            <a:pathLst>
              <a:path w="4693167" h="7864094">
                <a:moveTo>
                  <a:pt x="0" y="0"/>
                </a:moveTo>
                <a:lnTo>
                  <a:pt x="4693167" y="0"/>
                </a:lnTo>
                <a:lnTo>
                  <a:pt x="4693167" y="7864094"/>
                </a:lnTo>
                <a:lnTo>
                  <a:pt x="0" y="7864094"/>
                </a:lnTo>
                <a:lnTo>
                  <a:pt x="0" y="0"/>
                </a:lnTo>
                <a:close/>
              </a:path>
            </a:pathLst>
          </a:custGeom>
          <a:blipFill>
            <a:blip r:embed="rId5"/>
            <a:stretch>
              <a:fillRect t="-2893"/>
            </a:stretch>
          </a:blipFill>
        </p:spPr>
      </p:sp>
      <p:sp>
        <p:nvSpPr>
          <p:cNvPr id="4" name="Freeform 4"/>
          <p:cNvSpPr/>
          <p:nvPr/>
        </p:nvSpPr>
        <p:spPr>
          <a:xfrm>
            <a:off x="2228988" y="1989015"/>
            <a:ext cx="6584948" cy="7969680"/>
          </a:xfrm>
          <a:custGeom>
            <a:avLst/>
            <a:gdLst/>
            <a:ahLst/>
            <a:cxnLst/>
            <a:rect l="l" t="t" r="r" b="b"/>
            <a:pathLst>
              <a:path w="6584948" h="7969680">
                <a:moveTo>
                  <a:pt x="0" y="0"/>
                </a:moveTo>
                <a:lnTo>
                  <a:pt x="6584948" y="0"/>
                </a:lnTo>
                <a:lnTo>
                  <a:pt x="6584948" y="7969680"/>
                </a:lnTo>
                <a:lnTo>
                  <a:pt x="0" y="7969680"/>
                </a:lnTo>
                <a:lnTo>
                  <a:pt x="0" y="0"/>
                </a:lnTo>
                <a:close/>
              </a:path>
            </a:pathLst>
          </a:custGeom>
          <a:blipFill>
            <a:blip r:embed="rId6"/>
            <a:stretch>
              <a:fillRect/>
            </a:stretch>
          </a:blipFill>
        </p:spPr>
      </p:sp>
      <p:sp>
        <p:nvSpPr>
          <p:cNvPr id="5" name="Freeform 5"/>
          <p:cNvSpPr/>
          <p:nvPr/>
        </p:nvSpPr>
        <p:spPr>
          <a:xfrm>
            <a:off x="6795430" y="6463111"/>
            <a:ext cx="1698313" cy="3243174"/>
          </a:xfrm>
          <a:custGeom>
            <a:avLst/>
            <a:gdLst/>
            <a:ahLst/>
            <a:cxnLst/>
            <a:rect l="l" t="t" r="r" b="b"/>
            <a:pathLst>
              <a:path w="1698313" h="3243174">
                <a:moveTo>
                  <a:pt x="0" y="0"/>
                </a:moveTo>
                <a:lnTo>
                  <a:pt x="1698313" y="0"/>
                </a:lnTo>
                <a:lnTo>
                  <a:pt x="1698313" y="3243174"/>
                </a:lnTo>
                <a:lnTo>
                  <a:pt x="0" y="3243174"/>
                </a:lnTo>
                <a:lnTo>
                  <a:pt x="0" y="0"/>
                </a:lnTo>
                <a:close/>
              </a:path>
            </a:pathLst>
          </a:custGeom>
          <a:blipFill>
            <a:blip r:embed="rId7"/>
            <a:stretch>
              <a:fillRect l="-3317" r="-3317"/>
            </a:stretch>
          </a:blipFill>
        </p:spPr>
      </p:sp>
      <p:sp>
        <p:nvSpPr>
          <p:cNvPr id="6" name="Freeform 6"/>
          <p:cNvSpPr/>
          <p:nvPr/>
        </p:nvSpPr>
        <p:spPr>
          <a:xfrm>
            <a:off x="8493743" y="1980502"/>
            <a:ext cx="4413325" cy="4936940"/>
          </a:xfrm>
          <a:custGeom>
            <a:avLst/>
            <a:gdLst/>
            <a:ahLst/>
            <a:cxnLst/>
            <a:rect l="l" t="t" r="r" b="b"/>
            <a:pathLst>
              <a:path w="4413325" h="4936940">
                <a:moveTo>
                  <a:pt x="0" y="0"/>
                </a:moveTo>
                <a:lnTo>
                  <a:pt x="4413326" y="0"/>
                </a:lnTo>
                <a:lnTo>
                  <a:pt x="4413326" y="4936941"/>
                </a:lnTo>
                <a:lnTo>
                  <a:pt x="0" y="4936941"/>
                </a:lnTo>
                <a:lnTo>
                  <a:pt x="0" y="0"/>
                </a:lnTo>
                <a:close/>
              </a:path>
            </a:pathLst>
          </a:custGeom>
          <a:blipFill>
            <a:blip r:embed="rId8"/>
            <a:stretch>
              <a:fillRect/>
            </a:stretch>
          </a:blipFill>
        </p:spPr>
      </p:sp>
      <p:sp>
        <p:nvSpPr>
          <p:cNvPr id="7" name="Freeform 7"/>
          <p:cNvSpPr/>
          <p:nvPr/>
        </p:nvSpPr>
        <p:spPr>
          <a:xfrm>
            <a:off x="12766351" y="1980502"/>
            <a:ext cx="4292732" cy="7717270"/>
          </a:xfrm>
          <a:custGeom>
            <a:avLst/>
            <a:gdLst/>
            <a:ahLst/>
            <a:cxnLst/>
            <a:rect l="l" t="t" r="r" b="b"/>
            <a:pathLst>
              <a:path w="4292732" h="7717270">
                <a:moveTo>
                  <a:pt x="0" y="0"/>
                </a:moveTo>
                <a:lnTo>
                  <a:pt x="4292731" y="0"/>
                </a:lnTo>
                <a:lnTo>
                  <a:pt x="4292731" y="7717271"/>
                </a:lnTo>
                <a:lnTo>
                  <a:pt x="0" y="7717271"/>
                </a:lnTo>
                <a:lnTo>
                  <a:pt x="0" y="0"/>
                </a:lnTo>
                <a:close/>
              </a:path>
            </a:pathLst>
          </a:custGeom>
          <a:blipFill>
            <a:blip r:embed="rId9"/>
            <a:stretch>
              <a:fillRect/>
            </a:stretch>
          </a:blipFill>
        </p:spPr>
      </p:sp>
      <p:sp>
        <p:nvSpPr>
          <p:cNvPr id="8" name="TextBox 8"/>
          <p:cNvSpPr txBox="1"/>
          <p:nvPr/>
        </p:nvSpPr>
        <p:spPr>
          <a:xfrm>
            <a:off x="5822783" y="-95250"/>
            <a:ext cx="11860122" cy="1704342"/>
          </a:xfrm>
          <a:prstGeom prst="rect">
            <a:avLst/>
          </a:prstGeom>
        </p:spPr>
        <p:txBody>
          <a:bodyPr lIns="0" tIns="0" rIns="0" bIns="0" rtlCol="0" anchor="t">
            <a:spAutoFit/>
          </a:bodyPr>
          <a:lstStyle/>
          <a:p>
            <a:pPr algn="ctr">
              <a:lnSpc>
                <a:spcPts val="6859"/>
              </a:lnSpc>
            </a:pPr>
            <a:r>
              <a:rPr lang="en-US" sz="4899">
                <a:solidFill>
                  <a:srgbClr val="212C56"/>
                </a:solidFill>
                <a:latin typeface="Alatsi"/>
                <a:ea typeface="Alatsi"/>
                <a:cs typeface="Alatsi"/>
                <a:sym typeface="Alatsi"/>
              </a:rPr>
              <a:t>THE KNOWLEDGE ORGANISER ASSESSMENTS PER YEAR</a:t>
            </a:r>
          </a:p>
        </p:txBody>
      </p:sp>
      <p:sp>
        <p:nvSpPr>
          <p:cNvPr id="9" name="Freeform 9"/>
          <p:cNvSpPr/>
          <p:nvPr/>
        </p:nvSpPr>
        <p:spPr>
          <a:xfrm rot="2926013">
            <a:off x="9048149" y="7833927"/>
            <a:ext cx="3345075" cy="3741948"/>
          </a:xfrm>
          <a:custGeom>
            <a:avLst/>
            <a:gdLst/>
            <a:ahLst/>
            <a:cxnLst/>
            <a:rect l="l" t="t" r="r" b="b"/>
            <a:pathLst>
              <a:path w="3345075" h="3741948">
                <a:moveTo>
                  <a:pt x="0" y="0"/>
                </a:moveTo>
                <a:lnTo>
                  <a:pt x="3345075" y="0"/>
                </a:lnTo>
                <a:lnTo>
                  <a:pt x="3345075" y="3741948"/>
                </a:lnTo>
                <a:lnTo>
                  <a:pt x="0" y="3741948"/>
                </a:lnTo>
                <a:lnTo>
                  <a:pt x="0" y="0"/>
                </a:lnTo>
                <a:close/>
              </a:path>
            </a:pathLst>
          </a:custGeom>
          <a:blipFill>
            <a:blip r:embed="rId8"/>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812599" y="4600987"/>
            <a:ext cx="3917210" cy="2795909"/>
          </a:xfrm>
          <a:custGeom>
            <a:avLst/>
            <a:gdLst/>
            <a:ahLst/>
            <a:cxnLst/>
            <a:rect l="l" t="t" r="r" b="b"/>
            <a:pathLst>
              <a:path w="3917210" h="2795909">
                <a:moveTo>
                  <a:pt x="0" y="0"/>
                </a:moveTo>
                <a:lnTo>
                  <a:pt x="3917211" y="0"/>
                </a:lnTo>
                <a:lnTo>
                  <a:pt x="3917211" y="2795909"/>
                </a:lnTo>
                <a:lnTo>
                  <a:pt x="0" y="27959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5091201" y="5457742"/>
            <a:ext cx="2318564" cy="817294"/>
          </a:xfrm>
          <a:custGeom>
            <a:avLst/>
            <a:gdLst/>
            <a:ahLst/>
            <a:cxnLst/>
            <a:rect l="l" t="t" r="r" b="b"/>
            <a:pathLst>
              <a:path w="2318564" h="817294">
                <a:moveTo>
                  <a:pt x="0" y="0"/>
                </a:moveTo>
                <a:lnTo>
                  <a:pt x="2318564" y="0"/>
                </a:lnTo>
                <a:lnTo>
                  <a:pt x="2318564" y="817294"/>
                </a:lnTo>
                <a:lnTo>
                  <a:pt x="0" y="8172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7482599" y="4204988"/>
            <a:ext cx="3322802" cy="3322802"/>
          </a:xfrm>
          <a:custGeom>
            <a:avLst/>
            <a:gdLst/>
            <a:ahLst/>
            <a:cxnLst/>
            <a:rect l="l" t="t" r="r" b="b"/>
            <a:pathLst>
              <a:path w="3322802" h="3322802">
                <a:moveTo>
                  <a:pt x="0" y="0"/>
                </a:moveTo>
                <a:lnTo>
                  <a:pt x="3322802" y="0"/>
                </a:lnTo>
                <a:lnTo>
                  <a:pt x="3322802" y="3322802"/>
                </a:lnTo>
                <a:lnTo>
                  <a:pt x="0" y="33228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11167351" y="5457742"/>
            <a:ext cx="2318564" cy="817294"/>
          </a:xfrm>
          <a:custGeom>
            <a:avLst/>
            <a:gdLst/>
            <a:ahLst/>
            <a:cxnLst/>
            <a:rect l="l" t="t" r="r" b="b"/>
            <a:pathLst>
              <a:path w="2318564" h="817294">
                <a:moveTo>
                  <a:pt x="0" y="0"/>
                </a:moveTo>
                <a:lnTo>
                  <a:pt x="2318564" y="0"/>
                </a:lnTo>
                <a:lnTo>
                  <a:pt x="2318564" y="817294"/>
                </a:lnTo>
                <a:lnTo>
                  <a:pt x="0" y="8172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4093858" y="3881414"/>
            <a:ext cx="3815991" cy="3515482"/>
          </a:xfrm>
          <a:custGeom>
            <a:avLst/>
            <a:gdLst/>
            <a:ahLst/>
            <a:cxnLst/>
            <a:rect l="l" t="t" r="r" b="b"/>
            <a:pathLst>
              <a:path w="3815991" h="3515482">
                <a:moveTo>
                  <a:pt x="0" y="0"/>
                </a:moveTo>
                <a:lnTo>
                  <a:pt x="3815991" y="0"/>
                </a:lnTo>
                <a:lnTo>
                  <a:pt x="3815991" y="3515482"/>
                </a:lnTo>
                <a:lnTo>
                  <a:pt x="0" y="35154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4729810" y="886778"/>
            <a:ext cx="13180039" cy="1410969"/>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NEXT STEPS...</a:t>
            </a:r>
          </a:p>
        </p:txBody>
      </p:sp>
      <p:sp>
        <p:nvSpPr>
          <p:cNvPr id="9" name="TextBox 9"/>
          <p:cNvSpPr txBox="1"/>
          <p:nvPr/>
        </p:nvSpPr>
        <p:spPr>
          <a:xfrm>
            <a:off x="812599" y="8165893"/>
            <a:ext cx="16962736" cy="1623688"/>
          </a:xfrm>
          <a:prstGeom prst="rect">
            <a:avLst/>
          </a:prstGeom>
        </p:spPr>
        <p:txBody>
          <a:bodyPr lIns="0" tIns="0" rIns="0" bIns="0" rtlCol="0" anchor="t">
            <a:spAutoFit/>
          </a:bodyPr>
          <a:lstStyle/>
          <a:p>
            <a:pPr algn="ctr">
              <a:lnSpc>
                <a:spcPts val="6580"/>
              </a:lnSpc>
              <a:spcBef>
                <a:spcPct val="0"/>
              </a:spcBef>
            </a:pPr>
            <a:r>
              <a:rPr lang="en-US" sz="4700">
                <a:solidFill>
                  <a:srgbClr val="AB1736"/>
                </a:solidFill>
                <a:latin typeface="Alatsi"/>
                <a:ea typeface="Alatsi"/>
                <a:cs typeface="Alatsi"/>
                <a:sym typeface="Alatsi"/>
              </a:rPr>
              <a:t>HOMEWORK CLUB IS AVAILABLE AFTER SCHOOL MON-THURS IN CR5.</a:t>
            </a:r>
          </a:p>
          <a:p>
            <a:pPr algn="ctr">
              <a:lnSpc>
                <a:spcPts val="6580"/>
              </a:lnSpc>
              <a:spcBef>
                <a:spcPct val="0"/>
              </a:spcBef>
            </a:pPr>
            <a:r>
              <a:rPr lang="en-US" sz="4700">
                <a:solidFill>
                  <a:srgbClr val="AB1736"/>
                </a:solidFill>
                <a:latin typeface="Alatsi"/>
                <a:ea typeface="Alatsi"/>
                <a:cs typeface="Alatsi"/>
                <a:sym typeface="Alatsi"/>
              </a:rPr>
              <a:t>QUIET ENVIRONMENT WITH ACCESS TO COMPUTERS.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3"/>
          <p:cNvGraphicFramePr>
            <a:graphicFrameLocks noGrp="1"/>
          </p:cNvGraphicFramePr>
          <p:nvPr/>
        </p:nvGraphicFramePr>
        <p:xfrm>
          <a:off x="1186603" y="4612647"/>
          <a:ext cx="15914795" cy="5514975"/>
        </p:xfrm>
        <a:graphic>
          <a:graphicData uri="http://schemas.openxmlformats.org/drawingml/2006/table">
            <a:tbl>
              <a:tblPr/>
              <a:tblGrid>
                <a:gridCol w="12609070">
                  <a:extLst>
                    <a:ext uri="{9D8B030D-6E8A-4147-A177-3AD203B41FA5}">
                      <a16:colId xmlns:a16="http://schemas.microsoft.com/office/drawing/2014/main" val="20000"/>
                    </a:ext>
                  </a:extLst>
                </a:gridCol>
                <a:gridCol w="3305725">
                  <a:extLst>
                    <a:ext uri="{9D8B030D-6E8A-4147-A177-3AD203B41FA5}">
                      <a16:colId xmlns:a16="http://schemas.microsoft.com/office/drawing/2014/main" val="20001"/>
                    </a:ext>
                  </a:extLst>
                </a:gridCol>
              </a:tblGrid>
              <a:tr h="1102995">
                <a:tc>
                  <a:txBody>
                    <a:bodyPr/>
                    <a:lstStyle/>
                    <a:p>
                      <a:pPr algn="ctr">
                        <a:lnSpc>
                          <a:spcPts val="4619"/>
                        </a:lnSpc>
                        <a:defRPr/>
                      </a:pPr>
                      <a:r>
                        <a:rPr lang="en-US" sz="3299" b="1">
                          <a:solidFill>
                            <a:srgbClr val="212C56"/>
                          </a:solidFill>
                          <a:latin typeface="Arimo Bold"/>
                          <a:ea typeface="Arimo Bold"/>
                          <a:cs typeface="Arimo Bold"/>
                          <a:sym typeface="Arimo Bold"/>
                        </a:rPr>
                        <a:t>Homework Groups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b="1">
                          <a:solidFill>
                            <a:srgbClr val="212C56"/>
                          </a:solidFill>
                          <a:latin typeface="Arimo Bold"/>
                          <a:ea typeface="Arimo Bold"/>
                          <a:cs typeface="Arimo Bold"/>
                          <a:sym typeface="Arimo Bold"/>
                        </a:rPr>
                        <a:t>Average Grade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02995">
                <a:tc>
                  <a:txBody>
                    <a:bodyPr/>
                    <a:lstStyle/>
                    <a:p>
                      <a:pPr algn="l">
                        <a:lnSpc>
                          <a:spcPts val="3919"/>
                        </a:lnSpc>
                        <a:defRPr/>
                      </a:pPr>
                      <a:r>
                        <a:rPr lang="en-US" sz="2799" b="1">
                          <a:solidFill>
                            <a:srgbClr val="002060"/>
                          </a:solidFill>
                          <a:latin typeface="Arimo Bold"/>
                          <a:ea typeface="Arimo Bold"/>
                          <a:cs typeface="Arimo Bold"/>
                          <a:sym typeface="Arimo Bold"/>
                        </a:rPr>
                        <a:t>Students mainly with homework scores of 4 and 3</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b="1">
                          <a:solidFill>
                            <a:srgbClr val="212C56"/>
                          </a:solidFill>
                          <a:latin typeface="Arimo Bold"/>
                          <a:ea typeface="Arimo Bold"/>
                          <a:cs typeface="Arimo Bold"/>
                          <a:sym typeface="Arimo Bold"/>
                        </a:rPr>
                        <a:t>5.90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02995">
                <a:tc>
                  <a:txBody>
                    <a:bodyPr/>
                    <a:lstStyle/>
                    <a:p>
                      <a:pPr algn="l">
                        <a:lnSpc>
                          <a:spcPts val="3919"/>
                        </a:lnSpc>
                        <a:defRPr/>
                      </a:pPr>
                      <a:r>
                        <a:rPr lang="en-US" sz="2799" b="1">
                          <a:solidFill>
                            <a:srgbClr val="002060"/>
                          </a:solidFill>
                          <a:latin typeface="Arimo Bold"/>
                          <a:ea typeface="Arimo Bold"/>
                          <a:cs typeface="Arimo Bold"/>
                          <a:sym typeface="Arimo Bold"/>
                        </a:rPr>
                        <a:t>Students mainly with homework scores of 3 with some 4s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b="1">
                          <a:solidFill>
                            <a:srgbClr val="212C56"/>
                          </a:solidFill>
                          <a:latin typeface="Arimo Bold"/>
                          <a:ea typeface="Arimo Bold"/>
                          <a:cs typeface="Arimo Bold"/>
                          <a:sym typeface="Arimo Bold"/>
                        </a:rPr>
                        <a:t>4.25</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02995">
                <a:tc>
                  <a:txBody>
                    <a:bodyPr/>
                    <a:lstStyle/>
                    <a:p>
                      <a:pPr algn="l">
                        <a:lnSpc>
                          <a:spcPts val="3919"/>
                        </a:lnSpc>
                        <a:defRPr/>
                      </a:pPr>
                      <a:r>
                        <a:rPr lang="en-US" sz="2799" b="1">
                          <a:solidFill>
                            <a:srgbClr val="002060"/>
                          </a:solidFill>
                          <a:latin typeface="Arimo Bold"/>
                          <a:ea typeface="Arimo Bold"/>
                          <a:cs typeface="Arimo Bold"/>
                          <a:sym typeface="Arimo Bold"/>
                        </a:rPr>
                        <a:t>Students mainly with homework scores of 3s and 2s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b="1">
                          <a:solidFill>
                            <a:srgbClr val="212C56"/>
                          </a:solidFill>
                          <a:latin typeface="Arimo Bold"/>
                          <a:ea typeface="Arimo Bold"/>
                          <a:cs typeface="Arimo Bold"/>
                          <a:sym typeface="Arimo Bold"/>
                        </a:rPr>
                        <a:t>3.05</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02995">
                <a:tc>
                  <a:txBody>
                    <a:bodyPr/>
                    <a:lstStyle/>
                    <a:p>
                      <a:pPr algn="l">
                        <a:lnSpc>
                          <a:spcPts val="3919"/>
                        </a:lnSpc>
                        <a:defRPr/>
                      </a:pPr>
                      <a:r>
                        <a:rPr lang="en-US" sz="2799" b="1">
                          <a:solidFill>
                            <a:srgbClr val="002060"/>
                          </a:solidFill>
                          <a:latin typeface="Arimo Bold"/>
                          <a:ea typeface="Arimo Bold"/>
                          <a:cs typeface="Arimo Bold"/>
                          <a:sym typeface="Arimo Bold"/>
                        </a:rPr>
                        <a:t>Students mainly with homework scores of 2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b="1">
                          <a:solidFill>
                            <a:srgbClr val="212C56"/>
                          </a:solidFill>
                          <a:latin typeface="Arimo Bold"/>
                          <a:ea typeface="Arimo Bold"/>
                          <a:cs typeface="Arimo Bold"/>
                          <a:sym typeface="Arimo Bold"/>
                        </a:rPr>
                        <a:t>1.62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4729810" y="43823"/>
            <a:ext cx="13180039" cy="2868294"/>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WHY DOES HOMEWORK COMPLETION MATTER?</a:t>
            </a:r>
          </a:p>
        </p:txBody>
      </p:sp>
      <p:sp>
        <p:nvSpPr>
          <p:cNvPr id="5" name="TextBox 5"/>
          <p:cNvSpPr txBox="1"/>
          <p:nvPr/>
        </p:nvSpPr>
        <p:spPr>
          <a:xfrm>
            <a:off x="0" y="3241044"/>
            <a:ext cx="18288000" cy="1099820"/>
          </a:xfrm>
          <a:prstGeom prst="rect">
            <a:avLst/>
          </a:prstGeom>
        </p:spPr>
        <p:txBody>
          <a:bodyPr lIns="0" tIns="0" rIns="0" bIns="0" rtlCol="0" anchor="t">
            <a:spAutoFit/>
          </a:bodyPr>
          <a:lstStyle/>
          <a:p>
            <a:pPr algn="ctr">
              <a:lnSpc>
                <a:spcPts val="4480"/>
              </a:lnSpc>
              <a:spcBef>
                <a:spcPct val="0"/>
              </a:spcBef>
            </a:pPr>
            <a:r>
              <a:rPr lang="en-US" sz="3200">
                <a:solidFill>
                  <a:srgbClr val="AB1736"/>
                </a:solidFill>
                <a:latin typeface="Alatsi"/>
                <a:ea typeface="Alatsi"/>
                <a:cs typeface="Alatsi"/>
                <a:sym typeface="Alatsi"/>
              </a:rPr>
              <a:t>THE FOLLOWING TABLE SHOWS THE LINK BETWEEN HOMEWORK AND THE AVERAGE GRADE FOR OUR 2024 LEAVERS: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147566" y="434334"/>
            <a:ext cx="3111734" cy="2979486"/>
          </a:xfrm>
          <a:custGeom>
            <a:avLst/>
            <a:gdLst/>
            <a:ahLst/>
            <a:cxnLst/>
            <a:rect l="l" t="t" r="r" b="b"/>
            <a:pathLst>
              <a:path w="3111734" h="2979486">
                <a:moveTo>
                  <a:pt x="0" y="0"/>
                </a:moveTo>
                <a:lnTo>
                  <a:pt x="3111734" y="0"/>
                </a:lnTo>
                <a:lnTo>
                  <a:pt x="3111734" y="2979485"/>
                </a:lnTo>
                <a:lnTo>
                  <a:pt x="0" y="29794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11980898" y="3681458"/>
            <a:ext cx="6708412" cy="670841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4247" t="-1050" r="-45628" b="-21125"/>
              </a:stretch>
            </a:blipFill>
          </p:spPr>
        </p:sp>
      </p:grpSp>
      <p:sp>
        <p:nvSpPr>
          <p:cNvPr id="6" name="TextBox 6"/>
          <p:cNvSpPr txBox="1"/>
          <p:nvPr/>
        </p:nvSpPr>
        <p:spPr>
          <a:xfrm>
            <a:off x="2298945" y="866775"/>
            <a:ext cx="13180039" cy="1410969"/>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GET READING!!!!</a:t>
            </a:r>
          </a:p>
        </p:txBody>
      </p:sp>
      <p:sp>
        <p:nvSpPr>
          <p:cNvPr id="7" name="TextBox 7"/>
          <p:cNvSpPr txBox="1"/>
          <p:nvPr/>
        </p:nvSpPr>
        <p:spPr>
          <a:xfrm>
            <a:off x="500251" y="3622678"/>
            <a:ext cx="10171053" cy="5635622"/>
          </a:xfrm>
          <a:prstGeom prst="rect">
            <a:avLst/>
          </a:prstGeom>
        </p:spPr>
        <p:txBody>
          <a:bodyPr lIns="0" tIns="0" rIns="0" bIns="0" rtlCol="0" anchor="t">
            <a:spAutoFit/>
          </a:bodyPr>
          <a:lstStyle/>
          <a:p>
            <a:pPr algn="ctr">
              <a:lnSpc>
                <a:spcPts val="11200"/>
              </a:lnSpc>
              <a:spcBef>
                <a:spcPct val="0"/>
              </a:spcBef>
            </a:pPr>
            <a:r>
              <a:rPr lang="en-US" sz="8000">
                <a:solidFill>
                  <a:srgbClr val="AB1736"/>
                </a:solidFill>
                <a:latin typeface="Alatsi"/>
                <a:ea typeface="Alatsi"/>
                <a:cs typeface="Alatsi"/>
                <a:sym typeface="Alatsi"/>
              </a:rPr>
              <a:t>ST ANTONY'S IS A READING SCHOOL AND WE WANT ALL PUPILS TO GET INVOLVED!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1980898" y="3681458"/>
            <a:ext cx="6708412" cy="670841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sp>
        <p:nvSpPr>
          <p:cNvPr id="5" name="TextBox 5"/>
          <p:cNvSpPr txBox="1"/>
          <p:nvPr/>
        </p:nvSpPr>
        <p:spPr>
          <a:xfrm>
            <a:off x="4470199" y="272409"/>
            <a:ext cx="13180039" cy="2868294"/>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READING INITIATIVES 2024/25</a:t>
            </a:r>
          </a:p>
        </p:txBody>
      </p:sp>
      <p:sp>
        <p:nvSpPr>
          <p:cNvPr id="6" name="TextBox 6"/>
          <p:cNvSpPr txBox="1"/>
          <p:nvPr/>
        </p:nvSpPr>
        <p:spPr>
          <a:xfrm>
            <a:off x="324102" y="3624308"/>
            <a:ext cx="11167552" cy="6235066"/>
          </a:xfrm>
          <a:prstGeom prst="rect">
            <a:avLst/>
          </a:prstGeom>
        </p:spPr>
        <p:txBody>
          <a:bodyPr lIns="0" tIns="0" rIns="0" bIns="0" rtlCol="0" anchor="t">
            <a:spAutoFit/>
          </a:bodyPr>
          <a:lstStyle/>
          <a:p>
            <a:pPr algn="l">
              <a:lnSpc>
                <a:spcPts val="4503"/>
              </a:lnSpc>
              <a:spcBef>
                <a:spcPct val="0"/>
              </a:spcBef>
            </a:pPr>
            <a:r>
              <a:rPr lang="en-US" sz="3216" dirty="0">
                <a:solidFill>
                  <a:srgbClr val="AB1736"/>
                </a:solidFill>
                <a:latin typeface="Alatsi"/>
                <a:ea typeface="Alatsi"/>
                <a:cs typeface="Alatsi"/>
                <a:sym typeface="Alatsi"/>
              </a:rPr>
              <a:t>•WE TEST AND MONITOR READING AGES OF ALL PUPILS, WITH MORE FREQUENT TESTING FOR DEVELOPING READERS AND THOSE BEING SUPPORTED BY TUTORS</a:t>
            </a:r>
          </a:p>
          <a:p>
            <a:pPr algn="l">
              <a:lnSpc>
                <a:spcPts val="4503"/>
              </a:lnSpc>
              <a:spcBef>
                <a:spcPct val="0"/>
              </a:spcBef>
            </a:pPr>
            <a:r>
              <a:rPr lang="en-US" sz="3216" dirty="0">
                <a:solidFill>
                  <a:srgbClr val="AB1736"/>
                </a:solidFill>
                <a:latin typeface="Alatsi"/>
                <a:ea typeface="Alatsi"/>
                <a:cs typeface="Alatsi"/>
                <a:sym typeface="Alatsi"/>
              </a:rPr>
              <a:t>•WE SUPPORT OUR DEVELOPING READERS WITH READING INTERVENTION GROUPS 2-3 MORNINGS A WEEK, EITHER IN FORM, OR IN A SMALL GROUP WITH A MEMBER OF STAFF</a:t>
            </a:r>
          </a:p>
          <a:p>
            <a:pPr algn="l">
              <a:lnSpc>
                <a:spcPts val="4503"/>
              </a:lnSpc>
              <a:spcBef>
                <a:spcPct val="0"/>
              </a:spcBef>
            </a:pPr>
            <a:r>
              <a:rPr lang="en-US" sz="3216" dirty="0">
                <a:solidFill>
                  <a:srgbClr val="AB1736"/>
                </a:solidFill>
                <a:latin typeface="Alatsi"/>
                <a:ea typeface="Alatsi"/>
                <a:cs typeface="Alatsi"/>
                <a:sym typeface="Alatsi"/>
              </a:rPr>
              <a:t>•ALL TEACHERS ARE EXPECTED TO SUPPORT PUPILS’ LITERACY AND INTEREST IN READING, THROUGH RECOMMENDATIONS, GUIDANCE AND SUPPORT WITH LITERACY ACROSS ALL SUBJECTS</a:t>
            </a:r>
          </a:p>
          <a:p>
            <a:pPr algn="l">
              <a:lnSpc>
                <a:spcPts val="4503"/>
              </a:lnSpc>
              <a:spcBef>
                <a:spcPct val="0"/>
              </a:spcBef>
            </a:pPr>
            <a:r>
              <a:rPr lang="en-US" sz="3216" dirty="0">
                <a:solidFill>
                  <a:srgbClr val="AB1736"/>
                </a:solidFill>
                <a:latin typeface="Alatsi"/>
                <a:ea typeface="Alatsi"/>
                <a:cs typeface="Alatsi"/>
                <a:sym typeface="Alatsi"/>
              </a:rPr>
              <a:t>•THANKS TO THOSE PARENTS FOR THE CONTRIBUTIONS TO OUR LIBRARY!</a:t>
            </a:r>
          </a:p>
        </p:txBody>
      </p:sp>
      <p:grpSp>
        <p:nvGrpSpPr>
          <p:cNvPr id="7" name="Group 7"/>
          <p:cNvGrpSpPr/>
          <p:nvPr/>
        </p:nvGrpSpPr>
        <p:grpSpPr>
          <a:xfrm>
            <a:off x="12133298" y="3833858"/>
            <a:ext cx="6708412" cy="670841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24410" t="-13488" b="-47908"/>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1980898" y="3681458"/>
            <a:ext cx="6708412" cy="670841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4262" b="-4262"/>
              </a:stretch>
            </a:blipFill>
          </p:spPr>
        </p:sp>
      </p:grpSp>
      <p:sp>
        <p:nvSpPr>
          <p:cNvPr id="5" name="Freeform 5"/>
          <p:cNvSpPr/>
          <p:nvPr/>
        </p:nvSpPr>
        <p:spPr>
          <a:xfrm>
            <a:off x="812599" y="3416983"/>
            <a:ext cx="9413512" cy="1726517"/>
          </a:xfrm>
          <a:custGeom>
            <a:avLst/>
            <a:gdLst/>
            <a:ahLst/>
            <a:cxnLst/>
            <a:rect l="l" t="t" r="r" b="b"/>
            <a:pathLst>
              <a:path w="9413512" h="1726517">
                <a:moveTo>
                  <a:pt x="0" y="0"/>
                </a:moveTo>
                <a:lnTo>
                  <a:pt x="9413513" y="0"/>
                </a:lnTo>
                <a:lnTo>
                  <a:pt x="9413513" y="1726517"/>
                </a:lnTo>
                <a:lnTo>
                  <a:pt x="0" y="1726517"/>
                </a:lnTo>
                <a:lnTo>
                  <a:pt x="0" y="0"/>
                </a:lnTo>
                <a:close/>
              </a:path>
            </a:pathLst>
          </a:custGeom>
          <a:blipFill>
            <a:blip r:embed="rId6"/>
            <a:stretch>
              <a:fillRect t="-7253" b="-7253"/>
            </a:stretch>
          </a:blipFill>
        </p:spPr>
      </p:sp>
      <p:sp>
        <p:nvSpPr>
          <p:cNvPr id="6" name="TextBox 6"/>
          <p:cNvSpPr txBox="1"/>
          <p:nvPr/>
        </p:nvSpPr>
        <p:spPr>
          <a:xfrm>
            <a:off x="281839" y="5421034"/>
            <a:ext cx="10185118" cy="4471670"/>
          </a:xfrm>
          <a:prstGeom prst="rect">
            <a:avLst/>
          </a:prstGeom>
        </p:spPr>
        <p:txBody>
          <a:bodyPr lIns="0" tIns="0" rIns="0" bIns="0" rtlCol="0" anchor="t">
            <a:spAutoFit/>
          </a:bodyPr>
          <a:lstStyle/>
          <a:p>
            <a:pPr algn="ctr">
              <a:lnSpc>
                <a:spcPts val="4480"/>
              </a:lnSpc>
              <a:spcBef>
                <a:spcPct val="0"/>
              </a:spcBef>
            </a:pPr>
            <a:r>
              <a:rPr lang="en-US" sz="3200">
                <a:solidFill>
                  <a:srgbClr val="AB1736"/>
                </a:solidFill>
                <a:latin typeface="Alatsi"/>
                <a:ea typeface="Alatsi"/>
                <a:cs typeface="Alatsi"/>
                <a:sym typeface="Alatsi"/>
              </a:rPr>
              <a:t>ST ANTONY'S IS A READING SCHOOL.</a:t>
            </a:r>
          </a:p>
          <a:p>
            <a:pPr algn="ctr">
              <a:lnSpc>
                <a:spcPts val="4480"/>
              </a:lnSpc>
              <a:spcBef>
                <a:spcPct val="0"/>
              </a:spcBef>
            </a:pPr>
            <a:r>
              <a:rPr lang="en-US" sz="3200">
                <a:solidFill>
                  <a:srgbClr val="AB1736"/>
                </a:solidFill>
                <a:latin typeface="Alatsi"/>
                <a:ea typeface="Alatsi"/>
                <a:cs typeface="Alatsi"/>
                <a:sym typeface="Alatsi"/>
              </a:rPr>
              <a:t>THE LIBRARY IS THE PUPILS LIBRARY.</a:t>
            </a:r>
          </a:p>
          <a:p>
            <a:pPr algn="ctr">
              <a:lnSpc>
                <a:spcPts val="4480"/>
              </a:lnSpc>
              <a:spcBef>
                <a:spcPct val="0"/>
              </a:spcBef>
            </a:pPr>
            <a:r>
              <a:rPr lang="en-US" sz="3200">
                <a:solidFill>
                  <a:srgbClr val="AB1736"/>
                </a:solidFill>
                <a:latin typeface="Alatsi"/>
                <a:ea typeface="Alatsi"/>
                <a:cs typeface="Alatsi"/>
                <a:sym typeface="Alatsi"/>
              </a:rPr>
              <a:t>THEY ARE WELCOME EVERY BREAK AND EVERY LUNCH.</a:t>
            </a:r>
          </a:p>
          <a:p>
            <a:pPr algn="ctr">
              <a:lnSpc>
                <a:spcPts val="4480"/>
              </a:lnSpc>
              <a:spcBef>
                <a:spcPct val="0"/>
              </a:spcBef>
            </a:pPr>
            <a:r>
              <a:rPr lang="en-US" sz="3200">
                <a:solidFill>
                  <a:srgbClr val="AB1736"/>
                </a:solidFill>
                <a:latin typeface="Alatsi"/>
                <a:ea typeface="Alatsi"/>
                <a:cs typeface="Alatsi"/>
                <a:sym typeface="Alatsi"/>
              </a:rPr>
              <a:t>WE ALSO HAVE A STATIONERY SHOP SELLING PENS AND PENCILS AND MORE.</a:t>
            </a:r>
          </a:p>
          <a:p>
            <a:pPr algn="ctr">
              <a:lnSpc>
                <a:spcPts val="4480"/>
              </a:lnSpc>
              <a:spcBef>
                <a:spcPct val="0"/>
              </a:spcBef>
            </a:pPr>
            <a:r>
              <a:rPr lang="en-US" sz="3200">
                <a:solidFill>
                  <a:srgbClr val="AB1736"/>
                </a:solidFill>
                <a:latin typeface="Alatsi"/>
                <a:ea typeface="Alatsi"/>
                <a:cs typeface="Alatsi"/>
                <a:sym typeface="Alatsi"/>
              </a:rPr>
              <a:t>WE RUN A BOOKFLIX REWARD SCHEME FOR REGULAR READING AND REVIEWING.</a:t>
            </a:r>
          </a:p>
          <a:p>
            <a:pPr algn="ctr">
              <a:lnSpc>
                <a:spcPts val="4480"/>
              </a:lnSpc>
              <a:spcBef>
                <a:spcPct val="0"/>
              </a:spcBef>
            </a:pPr>
            <a:r>
              <a:rPr lang="en-US" sz="3200">
                <a:solidFill>
                  <a:srgbClr val="AB1736"/>
                </a:solidFill>
                <a:latin typeface="Alatsi"/>
                <a:ea typeface="Alatsi"/>
                <a:cs typeface="Alatsi"/>
                <a:sym typeface="Alatsi"/>
              </a:rPr>
              <a:t>MOST IMPORTANTLY – BORROW BOOKS AND READ THEM!</a:t>
            </a:r>
          </a:p>
        </p:txBody>
      </p:sp>
      <p:sp>
        <p:nvSpPr>
          <p:cNvPr id="7" name="TextBox 7"/>
          <p:cNvSpPr txBox="1"/>
          <p:nvPr/>
        </p:nvSpPr>
        <p:spPr>
          <a:xfrm>
            <a:off x="4470199" y="272409"/>
            <a:ext cx="13180039" cy="2868294"/>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WHAT DO WE OFFER TO GET OUR STUDENTS TO READ?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3"/>
          <p:cNvGraphicFramePr>
            <a:graphicFrameLocks noGrp="1"/>
          </p:cNvGraphicFramePr>
          <p:nvPr/>
        </p:nvGraphicFramePr>
        <p:xfrm>
          <a:off x="686191" y="3131192"/>
          <a:ext cx="16915617" cy="6896097"/>
        </p:xfrm>
        <a:graphic>
          <a:graphicData uri="http://schemas.openxmlformats.org/drawingml/2006/table">
            <a:tbl>
              <a:tblPr/>
              <a:tblGrid>
                <a:gridCol w="8184606">
                  <a:extLst>
                    <a:ext uri="{9D8B030D-6E8A-4147-A177-3AD203B41FA5}">
                      <a16:colId xmlns:a16="http://schemas.microsoft.com/office/drawing/2014/main" val="20000"/>
                    </a:ext>
                  </a:extLst>
                </a:gridCol>
                <a:gridCol w="8731011">
                  <a:extLst>
                    <a:ext uri="{9D8B030D-6E8A-4147-A177-3AD203B41FA5}">
                      <a16:colId xmlns:a16="http://schemas.microsoft.com/office/drawing/2014/main" val="20001"/>
                    </a:ext>
                  </a:extLst>
                </a:gridCol>
              </a:tblGrid>
              <a:tr h="766233">
                <a:tc>
                  <a:txBody>
                    <a:bodyPr/>
                    <a:lstStyle/>
                    <a:p>
                      <a:pPr algn="ctr">
                        <a:lnSpc>
                          <a:spcPts val="2379"/>
                        </a:lnSpc>
                        <a:defRPr/>
                      </a:pPr>
                      <a:r>
                        <a:rPr lang="en-US" sz="1699" b="1">
                          <a:solidFill>
                            <a:srgbClr val="212C56"/>
                          </a:solidFill>
                          <a:latin typeface="Arimo Bold"/>
                          <a:ea typeface="Arimo Bold"/>
                          <a:cs typeface="Arimo Bold"/>
                          <a:sym typeface="Arimo Bold"/>
                        </a:rPr>
                        <a:t>Reading Age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79"/>
                        </a:lnSpc>
                        <a:defRPr/>
                      </a:pPr>
                      <a:r>
                        <a:rPr lang="en-US" sz="1699" b="1">
                          <a:solidFill>
                            <a:srgbClr val="212C56"/>
                          </a:solidFill>
                          <a:latin typeface="Arimo Bold"/>
                          <a:ea typeface="Arimo Bold"/>
                          <a:cs typeface="Arimo Bold"/>
                          <a:sym typeface="Arimo Bold"/>
                        </a:rPr>
                        <a:t>Average Grade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66233">
                <a:tc>
                  <a:txBody>
                    <a:bodyPr/>
                    <a:lstStyle/>
                    <a:p>
                      <a:pPr algn="ctr">
                        <a:lnSpc>
                          <a:spcPts val="2379"/>
                        </a:lnSpc>
                        <a:defRPr/>
                      </a:pPr>
                      <a:r>
                        <a:rPr lang="en-US" sz="1699" b="1">
                          <a:solidFill>
                            <a:srgbClr val="002060"/>
                          </a:solidFill>
                          <a:latin typeface="Arimo Bold"/>
                          <a:ea typeface="Arimo Bold"/>
                          <a:cs typeface="Arimo Bold"/>
                          <a:sym typeface="Arimo Bold"/>
                        </a:rPr>
                        <a:t>17 Years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79"/>
                        </a:lnSpc>
                        <a:defRPr/>
                      </a:pPr>
                      <a:r>
                        <a:rPr lang="en-US" sz="1699" b="1">
                          <a:solidFill>
                            <a:srgbClr val="212C56"/>
                          </a:solidFill>
                          <a:latin typeface="Arimo Bold"/>
                          <a:ea typeface="Arimo Bold"/>
                          <a:cs typeface="Arimo Bold"/>
                          <a:sym typeface="Arimo Bold"/>
                        </a:rPr>
                        <a:t>5.23</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6233">
                <a:tc>
                  <a:txBody>
                    <a:bodyPr/>
                    <a:lstStyle/>
                    <a:p>
                      <a:pPr algn="ctr">
                        <a:lnSpc>
                          <a:spcPts val="2379"/>
                        </a:lnSpc>
                        <a:defRPr/>
                      </a:pPr>
                      <a:r>
                        <a:rPr lang="en-US" sz="1699" b="1">
                          <a:solidFill>
                            <a:srgbClr val="002060"/>
                          </a:solidFill>
                          <a:latin typeface="Arimo Bold"/>
                          <a:ea typeface="Arimo Bold"/>
                          <a:cs typeface="Arimo Bold"/>
                          <a:sym typeface="Arimo Bold"/>
                        </a:rPr>
                        <a:t>16 Years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79"/>
                        </a:lnSpc>
                        <a:defRPr/>
                      </a:pPr>
                      <a:r>
                        <a:rPr lang="en-US" sz="1699" b="1">
                          <a:solidFill>
                            <a:srgbClr val="212C56"/>
                          </a:solidFill>
                          <a:latin typeface="Arimo Bold"/>
                          <a:ea typeface="Arimo Bold"/>
                          <a:cs typeface="Arimo Bold"/>
                          <a:sym typeface="Arimo Bold"/>
                        </a:rPr>
                        <a:t>4.87</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66233">
                <a:tc>
                  <a:txBody>
                    <a:bodyPr/>
                    <a:lstStyle/>
                    <a:p>
                      <a:pPr algn="ctr">
                        <a:lnSpc>
                          <a:spcPts val="2379"/>
                        </a:lnSpc>
                        <a:defRPr/>
                      </a:pPr>
                      <a:r>
                        <a:rPr lang="en-US" sz="1699" b="1">
                          <a:solidFill>
                            <a:srgbClr val="002060"/>
                          </a:solidFill>
                          <a:latin typeface="Arimo Bold"/>
                          <a:ea typeface="Arimo Bold"/>
                          <a:cs typeface="Arimo Bold"/>
                          <a:sym typeface="Arimo Bold"/>
                        </a:rPr>
                        <a:t>15 Years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79"/>
                        </a:lnSpc>
                        <a:defRPr/>
                      </a:pPr>
                      <a:r>
                        <a:rPr lang="en-US" sz="1699" b="1">
                          <a:solidFill>
                            <a:srgbClr val="212C56"/>
                          </a:solidFill>
                          <a:latin typeface="Arimo Bold"/>
                          <a:ea typeface="Arimo Bold"/>
                          <a:cs typeface="Arimo Bold"/>
                          <a:sym typeface="Arimo Bold"/>
                        </a:rPr>
                        <a:t>4.16</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6233">
                <a:tc>
                  <a:txBody>
                    <a:bodyPr/>
                    <a:lstStyle/>
                    <a:p>
                      <a:pPr algn="ctr">
                        <a:lnSpc>
                          <a:spcPts val="2379"/>
                        </a:lnSpc>
                        <a:defRPr/>
                      </a:pPr>
                      <a:r>
                        <a:rPr lang="en-US" sz="1699" b="1">
                          <a:solidFill>
                            <a:srgbClr val="002060"/>
                          </a:solidFill>
                          <a:latin typeface="Arimo Bold"/>
                          <a:ea typeface="Arimo Bold"/>
                          <a:cs typeface="Arimo Bold"/>
                          <a:sym typeface="Arimo Bold"/>
                        </a:rPr>
                        <a:t>14 Years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79"/>
                        </a:lnSpc>
                        <a:defRPr/>
                      </a:pPr>
                      <a:r>
                        <a:rPr lang="en-US" sz="1699" b="1">
                          <a:solidFill>
                            <a:srgbClr val="212C56"/>
                          </a:solidFill>
                          <a:latin typeface="Arimo Bold"/>
                          <a:ea typeface="Arimo Bold"/>
                          <a:cs typeface="Arimo Bold"/>
                          <a:sym typeface="Arimo Bold"/>
                        </a:rPr>
                        <a:t>3.96</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66233">
                <a:tc>
                  <a:txBody>
                    <a:bodyPr/>
                    <a:lstStyle/>
                    <a:p>
                      <a:pPr algn="ctr">
                        <a:lnSpc>
                          <a:spcPts val="2379"/>
                        </a:lnSpc>
                        <a:defRPr/>
                      </a:pPr>
                      <a:r>
                        <a:rPr lang="en-US" sz="1699" b="1">
                          <a:solidFill>
                            <a:srgbClr val="002060"/>
                          </a:solidFill>
                          <a:latin typeface="Arimo Bold"/>
                          <a:ea typeface="Arimo Bold"/>
                          <a:cs typeface="Arimo Bold"/>
                          <a:sym typeface="Arimo Bold"/>
                        </a:rPr>
                        <a:t>13 Years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79"/>
                        </a:lnSpc>
                        <a:defRPr/>
                      </a:pPr>
                      <a:r>
                        <a:rPr lang="en-US" sz="1699" b="1">
                          <a:solidFill>
                            <a:srgbClr val="212C56"/>
                          </a:solidFill>
                          <a:latin typeface="Arimo Bold"/>
                          <a:ea typeface="Arimo Bold"/>
                          <a:cs typeface="Arimo Bold"/>
                          <a:sym typeface="Arimo Bold"/>
                        </a:rPr>
                        <a:t>3.90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66233">
                <a:tc>
                  <a:txBody>
                    <a:bodyPr/>
                    <a:lstStyle/>
                    <a:p>
                      <a:pPr algn="ctr">
                        <a:lnSpc>
                          <a:spcPts val="2379"/>
                        </a:lnSpc>
                        <a:defRPr/>
                      </a:pPr>
                      <a:r>
                        <a:rPr lang="en-US" sz="1699" b="1">
                          <a:solidFill>
                            <a:srgbClr val="002060"/>
                          </a:solidFill>
                          <a:latin typeface="Arimo Bold"/>
                          <a:ea typeface="Arimo Bold"/>
                          <a:cs typeface="Arimo Bold"/>
                          <a:sym typeface="Arimo Bold"/>
                        </a:rPr>
                        <a:t>12 Years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79"/>
                        </a:lnSpc>
                        <a:defRPr/>
                      </a:pPr>
                      <a:r>
                        <a:rPr lang="en-US" sz="1699" b="1">
                          <a:solidFill>
                            <a:srgbClr val="212C56"/>
                          </a:solidFill>
                          <a:latin typeface="Arimo Bold"/>
                          <a:ea typeface="Arimo Bold"/>
                          <a:cs typeface="Arimo Bold"/>
                          <a:sym typeface="Arimo Bold"/>
                        </a:rPr>
                        <a:t>3.74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66233">
                <a:tc>
                  <a:txBody>
                    <a:bodyPr/>
                    <a:lstStyle/>
                    <a:p>
                      <a:pPr algn="ctr">
                        <a:lnSpc>
                          <a:spcPts val="2379"/>
                        </a:lnSpc>
                        <a:defRPr/>
                      </a:pPr>
                      <a:r>
                        <a:rPr lang="en-US" sz="1699" b="1">
                          <a:solidFill>
                            <a:srgbClr val="002060"/>
                          </a:solidFill>
                          <a:latin typeface="Arimo Bold"/>
                          <a:ea typeface="Arimo Bold"/>
                          <a:cs typeface="Arimo Bold"/>
                          <a:sym typeface="Arimo Bold"/>
                        </a:rPr>
                        <a:t>11 Years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79"/>
                        </a:lnSpc>
                        <a:defRPr/>
                      </a:pPr>
                      <a:r>
                        <a:rPr lang="en-US" sz="1699" b="1">
                          <a:solidFill>
                            <a:srgbClr val="212C56"/>
                          </a:solidFill>
                          <a:latin typeface="Arimo Bold"/>
                          <a:ea typeface="Arimo Bold"/>
                          <a:cs typeface="Arimo Bold"/>
                          <a:sym typeface="Arimo Bold"/>
                        </a:rPr>
                        <a:t>3.03</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66233">
                <a:tc>
                  <a:txBody>
                    <a:bodyPr/>
                    <a:lstStyle/>
                    <a:p>
                      <a:pPr algn="ctr">
                        <a:lnSpc>
                          <a:spcPts val="2379"/>
                        </a:lnSpc>
                        <a:defRPr/>
                      </a:pPr>
                      <a:r>
                        <a:rPr lang="en-US" sz="1699" b="1">
                          <a:solidFill>
                            <a:srgbClr val="002060"/>
                          </a:solidFill>
                          <a:latin typeface="Arimo Bold"/>
                          <a:ea typeface="Arimo Bold"/>
                          <a:cs typeface="Arimo Bold"/>
                          <a:sym typeface="Arimo Bold"/>
                        </a:rPr>
                        <a:t>10 Years and below</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79"/>
                        </a:lnSpc>
                        <a:defRPr/>
                      </a:pPr>
                      <a:r>
                        <a:rPr lang="en-US" sz="1699" b="1">
                          <a:solidFill>
                            <a:srgbClr val="212C56"/>
                          </a:solidFill>
                          <a:latin typeface="Arimo Bold"/>
                          <a:ea typeface="Arimo Bold"/>
                          <a:cs typeface="Arimo Bold"/>
                          <a:sym typeface="Arimo Bold"/>
                        </a:rPr>
                        <a:t>2.73</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TextBox 4"/>
          <p:cNvSpPr txBox="1"/>
          <p:nvPr/>
        </p:nvSpPr>
        <p:spPr>
          <a:xfrm>
            <a:off x="4729810" y="43823"/>
            <a:ext cx="13180039" cy="1410969"/>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WHY DOES READING MATTER?</a:t>
            </a:r>
          </a:p>
        </p:txBody>
      </p:sp>
      <p:sp>
        <p:nvSpPr>
          <p:cNvPr id="5" name="TextBox 5"/>
          <p:cNvSpPr txBox="1"/>
          <p:nvPr/>
        </p:nvSpPr>
        <p:spPr>
          <a:xfrm>
            <a:off x="5601214" y="1835700"/>
            <a:ext cx="11658086" cy="866960"/>
          </a:xfrm>
          <a:prstGeom prst="rect">
            <a:avLst/>
          </a:prstGeom>
        </p:spPr>
        <p:txBody>
          <a:bodyPr lIns="0" tIns="0" rIns="0" bIns="0" rtlCol="0" anchor="t">
            <a:spAutoFit/>
          </a:bodyPr>
          <a:lstStyle/>
          <a:p>
            <a:pPr algn="ctr">
              <a:lnSpc>
                <a:spcPts val="3520"/>
              </a:lnSpc>
              <a:spcBef>
                <a:spcPct val="0"/>
              </a:spcBef>
            </a:pPr>
            <a:r>
              <a:rPr lang="en-US" sz="2514">
                <a:solidFill>
                  <a:srgbClr val="AB1736"/>
                </a:solidFill>
                <a:latin typeface="Alatsi"/>
                <a:ea typeface="Alatsi"/>
                <a:cs typeface="Alatsi"/>
                <a:sym typeface="Alatsi"/>
              </a:rPr>
              <a:t>THE FOLLOWING TABLE SHOWS THE LINK BETWEEN READING AND THE AVERAGE GRADE FOR OUR 2024 LEAVERS: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1980898" y="3681458"/>
            <a:ext cx="6708412" cy="670841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grpSp>
        <p:nvGrpSpPr>
          <p:cNvPr id="5" name="Group 5"/>
          <p:cNvGrpSpPr/>
          <p:nvPr/>
        </p:nvGrpSpPr>
        <p:grpSpPr>
          <a:xfrm>
            <a:off x="11980898" y="3639684"/>
            <a:ext cx="6708412" cy="670841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16666" b="-16666"/>
              </a:stretch>
            </a:blipFill>
          </p:spPr>
        </p:sp>
      </p:grpSp>
      <p:sp>
        <p:nvSpPr>
          <p:cNvPr id="7" name="TextBox 7"/>
          <p:cNvSpPr txBox="1"/>
          <p:nvPr/>
        </p:nvSpPr>
        <p:spPr>
          <a:xfrm>
            <a:off x="4470199" y="272409"/>
            <a:ext cx="13180039" cy="1410969"/>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PERSONAL DEVELOPMENT</a:t>
            </a:r>
          </a:p>
        </p:txBody>
      </p:sp>
      <p:sp>
        <p:nvSpPr>
          <p:cNvPr id="8" name="TextBox 8"/>
          <p:cNvSpPr txBox="1"/>
          <p:nvPr/>
        </p:nvSpPr>
        <p:spPr>
          <a:xfrm>
            <a:off x="206931" y="3072204"/>
            <a:ext cx="11773967" cy="7003416"/>
          </a:xfrm>
          <a:prstGeom prst="rect">
            <a:avLst/>
          </a:prstGeom>
        </p:spPr>
        <p:txBody>
          <a:bodyPr lIns="0" tIns="0" rIns="0" bIns="0" rtlCol="0" anchor="t">
            <a:spAutoFit/>
          </a:bodyPr>
          <a:lstStyle/>
          <a:p>
            <a:pPr algn="l">
              <a:lnSpc>
                <a:spcPts val="6159"/>
              </a:lnSpc>
              <a:spcBef>
                <a:spcPct val="0"/>
              </a:spcBef>
            </a:pPr>
            <a:r>
              <a:rPr lang="en-US" sz="4399" dirty="0">
                <a:solidFill>
                  <a:srgbClr val="212C56"/>
                </a:solidFill>
                <a:latin typeface="Alatsi"/>
                <a:ea typeface="Alatsi"/>
                <a:cs typeface="Alatsi"/>
                <a:sym typeface="Alatsi"/>
              </a:rPr>
              <a:t>YOUR CHILD'S ACCESS TO LEARNING IS BROADER THAN THE ACADEMIC CURRICULUM:</a:t>
            </a:r>
          </a:p>
          <a:p>
            <a:pPr algn="l">
              <a:lnSpc>
                <a:spcPts val="6159"/>
              </a:lnSpc>
              <a:spcBef>
                <a:spcPct val="0"/>
              </a:spcBef>
            </a:pPr>
            <a:endParaRPr lang="en-US" sz="4399" dirty="0">
              <a:solidFill>
                <a:srgbClr val="212C56"/>
              </a:solidFill>
              <a:latin typeface="Alatsi"/>
              <a:ea typeface="Alatsi"/>
              <a:cs typeface="Alatsi"/>
              <a:sym typeface="Alatsi"/>
            </a:endParaRPr>
          </a:p>
          <a:p>
            <a:pPr algn="l">
              <a:lnSpc>
                <a:spcPts val="6159"/>
              </a:lnSpc>
              <a:spcBef>
                <a:spcPct val="0"/>
              </a:spcBef>
            </a:pPr>
            <a:r>
              <a:rPr lang="en-US" sz="4399" dirty="0">
                <a:solidFill>
                  <a:srgbClr val="AB1736"/>
                </a:solidFill>
                <a:latin typeface="Alatsi"/>
                <a:ea typeface="Alatsi"/>
                <a:cs typeface="Alatsi"/>
                <a:sym typeface="Alatsi"/>
              </a:rPr>
              <a:t>•PD LESSONS – RSHE, SMSC, CITIZENSHIP, CAREERS</a:t>
            </a:r>
          </a:p>
          <a:p>
            <a:pPr algn="l">
              <a:lnSpc>
                <a:spcPts val="6159"/>
              </a:lnSpc>
              <a:spcBef>
                <a:spcPct val="0"/>
              </a:spcBef>
            </a:pPr>
            <a:r>
              <a:rPr lang="en-US" sz="4399" dirty="0">
                <a:solidFill>
                  <a:srgbClr val="AB1736"/>
                </a:solidFill>
                <a:latin typeface="Alatsi"/>
                <a:ea typeface="Alatsi"/>
                <a:cs typeface="Alatsi"/>
                <a:sym typeface="Alatsi"/>
              </a:rPr>
              <a:t>•CO-CURRICULAR OFFER</a:t>
            </a:r>
          </a:p>
          <a:p>
            <a:pPr algn="l">
              <a:lnSpc>
                <a:spcPts val="6159"/>
              </a:lnSpc>
              <a:spcBef>
                <a:spcPct val="0"/>
              </a:spcBef>
            </a:pPr>
            <a:r>
              <a:rPr lang="en-US" sz="4399" dirty="0">
                <a:solidFill>
                  <a:srgbClr val="AB1736"/>
                </a:solidFill>
                <a:latin typeface="Alatsi"/>
                <a:ea typeface="Alatsi"/>
                <a:cs typeface="Alatsi"/>
                <a:sym typeface="Alatsi"/>
              </a:rPr>
              <a:t>•WIDER-CURRICULUM OFFER (SEE PACK)</a:t>
            </a:r>
          </a:p>
          <a:p>
            <a:pPr algn="l">
              <a:lnSpc>
                <a:spcPts val="6159"/>
              </a:lnSpc>
              <a:spcBef>
                <a:spcPct val="0"/>
              </a:spcBef>
            </a:pPr>
            <a:r>
              <a:rPr lang="en-US" sz="4399" dirty="0">
                <a:solidFill>
                  <a:srgbClr val="AB1736"/>
                </a:solidFill>
                <a:latin typeface="Alatsi"/>
                <a:ea typeface="Alatsi"/>
                <a:cs typeface="Alatsi"/>
                <a:sym typeface="Alatsi"/>
              </a:rPr>
              <a:t>•ASSEMBLIES</a:t>
            </a:r>
          </a:p>
          <a:p>
            <a:pPr algn="l">
              <a:lnSpc>
                <a:spcPts val="6159"/>
              </a:lnSpc>
              <a:spcBef>
                <a:spcPct val="0"/>
              </a:spcBef>
            </a:pPr>
            <a:r>
              <a:rPr lang="en-US" sz="4399" dirty="0">
                <a:solidFill>
                  <a:srgbClr val="AB1736"/>
                </a:solidFill>
                <a:latin typeface="Alatsi"/>
                <a:ea typeface="Alatsi"/>
                <a:cs typeface="Alatsi"/>
                <a:sym typeface="Alatsi"/>
              </a:rPr>
              <a:t>•ME AND YOU WITH FORM TUTORS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14549" y="4478426"/>
            <a:ext cx="8511300" cy="4787606"/>
          </a:xfrm>
          <a:custGeom>
            <a:avLst/>
            <a:gdLst/>
            <a:ahLst/>
            <a:cxnLst/>
            <a:rect l="l" t="t" r="r" b="b"/>
            <a:pathLst>
              <a:path w="8511300" h="4787606">
                <a:moveTo>
                  <a:pt x="0" y="0"/>
                </a:moveTo>
                <a:lnTo>
                  <a:pt x="8511300" y="0"/>
                </a:lnTo>
                <a:lnTo>
                  <a:pt x="8511300" y="4787606"/>
                </a:lnTo>
                <a:lnTo>
                  <a:pt x="0" y="4787606"/>
                </a:lnTo>
                <a:lnTo>
                  <a:pt x="0" y="0"/>
                </a:lnTo>
                <a:close/>
              </a:path>
            </a:pathLst>
          </a:custGeom>
          <a:blipFill>
            <a:blip r:embed="rId5"/>
            <a:stretch>
              <a:fillRect/>
            </a:stretch>
          </a:blipFill>
        </p:spPr>
      </p:sp>
      <p:sp>
        <p:nvSpPr>
          <p:cNvPr id="4" name="Freeform 4"/>
          <p:cNvSpPr/>
          <p:nvPr/>
        </p:nvSpPr>
        <p:spPr>
          <a:xfrm>
            <a:off x="9534939" y="4165221"/>
            <a:ext cx="8115300" cy="5414015"/>
          </a:xfrm>
          <a:custGeom>
            <a:avLst/>
            <a:gdLst/>
            <a:ahLst/>
            <a:cxnLst/>
            <a:rect l="l" t="t" r="r" b="b"/>
            <a:pathLst>
              <a:path w="8115300" h="5414015">
                <a:moveTo>
                  <a:pt x="0" y="0"/>
                </a:moveTo>
                <a:lnTo>
                  <a:pt x="8115300" y="0"/>
                </a:lnTo>
                <a:lnTo>
                  <a:pt x="8115300" y="5414016"/>
                </a:lnTo>
                <a:lnTo>
                  <a:pt x="0" y="5414016"/>
                </a:lnTo>
                <a:lnTo>
                  <a:pt x="0" y="0"/>
                </a:lnTo>
                <a:close/>
              </a:path>
            </a:pathLst>
          </a:custGeom>
          <a:blipFill>
            <a:blip r:embed="rId6"/>
            <a:stretch>
              <a:fillRect/>
            </a:stretch>
          </a:blipFill>
        </p:spPr>
      </p:sp>
      <p:sp>
        <p:nvSpPr>
          <p:cNvPr id="5" name="Freeform 5"/>
          <p:cNvSpPr/>
          <p:nvPr/>
        </p:nvSpPr>
        <p:spPr>
          <a:xfrm>
            <a:off x="14991897" y="434334"/>
            <a:ext cx="2658342" cy="3391824"/>
          </a:xfrm>
          <a:custGeom>
            <a:avLst/>
            <a:gdLst/>
            <a:ahLst/>
            <a:cxnLst/>
            <a:rect l="l" t="t" r="r" b="b"/>
            <a:pathLst>
              <a:path w="2658342" h="3391824">
                <a:moveTo>
                  <a:pt x="0" y="0"/>
                </a:moveTo>
                <a:lnTo>
                  <a:pt x="2658342" y="0"/>
                </a:lnTo>
                <a:lnTo>
                  <a:pt x="2658342" y="3391823"/>
                </a:lnTo>
                <a:lnTo>
                  <a:pt x="0" y="33918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4973744" y="408308"/>
            <a:ext cx="9122389" cy="2396484"/>
          </a:xfrm>
          <a:prstGeom prst="rect">
            <a:avLst/>
          </a:prstGeom>
        </p:spPr>
        <p:txBody>
          <a:bodyPr lIns="0" tIns="0" rIns="0" bIns="0" rtlCol="0" anchor="t">
            <a:spAutoFit/>
          </a:bodyPr>
          <a:lstStyle/>
          <a:p>
            <a:pPr algn="ctr">
              <a:lnSpc>
                <a:spcPts val="9660"/>
              </a:lnSpc>
            </a:pPr>
            <a:r>
              <a:rPr lang="en-US" sz="6900">
                <a:solidFill>
                  <a:srgbClr val="212C56"/>
                </a:solidFill>
                <a:latin typeface="Alatsi"/>
                <a:ea typeface="Alatsi"/>
                <a:cs typeface="Alatsi"/>
                <a:sym typeface="Alatsi"/>
              </a:rPr>
              <a:t>FAILURE &amp; DIFFICULTY- RESILIENCE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1980898" y="3681458"/>
            <a:ext cx="6708412" cy="670841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grpSp>
        <p:nvGrpSpPr>
          <p:cNvPr id="5" name="Group 5"/>
          <p:cNvGrpSpPr/>
          <p:nvPr/>
        </p:nvGrpSpPr>
        <p:grpSpPr>
          <a:xfrm>
            <a:off x="11980898" y="3639684"/>
            <a:ext cx="6708412" cy="670841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26140" r="-10650" b="-21393"/>
              </a:stretch>
            </a:blipFill>
          </p:spPr>
        </p:sp>
      </p:grpSp>
      <p:sp>
        <p:nvSpPr>
          <p:cNvPr id="7" name="Freeform 7"/>
          <p:cNvSpPr/>
          <p:nvPr/>
        </p:nvSpPr>
        <p:spPr>
          <a:xfrm>
            <a:off x="14620465" y="211298"/>
            <a:ext cx="3169490" cy="2923854"/>
          </a:xfrm>
          <a:custGeom>
            <a:avLst/>
            <a:gdLst/>
            <a:ahLst/>
            <a:cxnLst/>
            <a:rect l="l" t="t" r="r" b="b"/>
            <a:pathLst>
              <a:path w="3169490" h="2923854">
                <a:moveTo>
                  <a:pt x="0" y="0"/>
                </a:moveTo>
                <a:lnTo>
                  <a:pt x="3169490" y="0"/>
                </a:lnTo>
                <a:lnTo>
                  <a:pt x="3169490" y="2923854"/>
                </a:lnTo>
                <a:lnTo>
                  <a:pt x="0" y="29238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2155065" y="886778"/>
            <a:ext cx="13180039" cy="1410969"/>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KEY DATES!</a:t>
            </a:r>
          </a:p>
        </p:txBody>
      </p:sp>
      <p:sp>
        <p:nvSpPr>
          <p:cNvPr id="9" name="TextBox 9"/>
          <p:cNvSpPr txBox="1"/>
          <p:nvPr/>
        </p:nvSpPr>
        <p:spPr>
          <a:xfrm>
            <a:off x="246609" y="3595733"/>
            <a:ext cx="11980898" cy="6327774"/>
          </a:xfrm>
          <a:prstGeom prst="rect">
            <a:avLst/>
          </a:prstGeom>
        </p:spPr>
        <p:txBody>
          <a:bodyPr lIns="0" tIns="0" rIns="0" bIns="0" rtlCol="0" anchor="t">
            <a:spAutoFit/>
          </a:bodyPr>
          <a:lstStyle/>
          <a:p>
            <a:pPr algn="l">
              <a:lnSpc>
                <a:spcPts val="5600"/>
              </a:lnSpc>
              <a:spcBef>
                <a:spcPct val="0"/>
              </a:spcBef>
            </a:pPr>
            <a:r>
              <a:rPr lang="en-US" sz="4000" dirty="0">
                <a:solidFill>
                  <a:srgbClr val="AB1736"/>
                </a:solidFill>
                <a:latin typeface="Alatsi"/>
                <a:ea typeface="Alatsi"/>
                <a:cs typeface="Alatsi"/>
                <a:sym typeface="Alatsi"/>
              </a:rPr>
              <a:t>•SEND COFFEE MORNING – 9TH OCTOBER 2024</a:t>
            </a:r>
          </a:p>
          <a:p>
            <a:pPr algn="l">
              <a:lnSpc>
                <a:spcPts val="5600"/>
              </a:lnSpc>
              <a:spcBef>
                <a:spcPct val="0"/>
              </a:spcBef>
            </a:pPr>
            <a:r>
              <a:rPr lang="en-US" sz="4000" dirty="0">
                <a:solidFill>
                  <a:srgbClr val="AB1736"/>
                </a:solidFill>
                <a:latin typeface="Alatsi"/>
                <a:ea typeface="Alatsi"/>
                <a:cs typeface="Alatsi"/>
                <a:sym typeface="Alatsi"/>
              </a:rPr>
              <a:t>•KS3 AUTUMN ASSESSMENT WEEK- W/C 14TH OCTOBER (2 WEEKS)</a:t>
            </a:r>
          </a:p>
          <a:p>
            <a:pPr algn="l">
              <a:lnSpc>
                <a:spcPts val="5600"/>
              </a:lnSpc>
              <a:spcBef>
                <a:spcPct val="0"/>
              </a:spcBef>
            </a:pPr>
            <a:r>
              <a:rPr lang="en-US" sz="4000" dirty="0">
                <a:solidFill>
                  <a:srgbClr val="AB1736"/>
                </a:solidFill>
                <a:latin typeface="Alatsi"/>
                <a:ea typeface="Alatsi"/>
                <a:cs typeface="Alatsi"/>
                <a:sym typeface="Alatsi"/>
              </a:rPr>
              <a:t>•Y9 PARENT/CARER EVENING – 28TH NOVEMBER 2024</a:t>
            </a:r>
          </a:p>
          <a:p>
            <a:pPr algn="l">
              <a:lnSpc>
                <a:spcPts val="5600"/>
              </a:lnSpc>
              <a:spcBef>
                <a:spcPct val="0"/>
              </a:spcBef>
            </a:pPr>
            <a:r>
              <a:rPr lang="en-US" sz="4000" dirty="0">
                <a:solidFill>
                  <a:srgbClr val="AB1736"/>
                </a:solidFill>
                <a:latin typeface="Alatsi"/>
                <a:ea typeface="Alatsi"/>
                <a:cs typeface="Alatsi"/>
                <a:sym typeface="Alatsi"/>
              </a:rPr>
              <a:t>•KS3 SPRING ASSESSMENT WEEK- W/C 27TH JANUARY 2025</a:t>
            </a:r>
          </a:p>
          <a:p>
            <a:pPr algn="l">
              <a:lnSpc>
                <a:spcPts val="5600"/>
              </a:lnSpc>
              <a:spcBef>
                <a:spcPct val="0"/>
              </a:spcBef>
            </a:pPr>
            <a:r>
              <a:rPr lang="en-US" sz="4000" dirty="0">
                <a:solidFill>
                  <a:srgbClr val="AB1736"/>
                </a:solidFill>
                <a:latin typeface="Alatsi"/>
                <a:ea typeface="Alatsi"/>
                <a:cs typeface="Alatsi"/>
                <a:sym typeface="Alatsi"/>
              </a:rPr>
              <a:t>•OPTIONS EVENING – 20TH MARCH 2025</a:t>
            </a:r>
          </a:p>
          <a:p>
            <a:pPr algn="l">
              <a:lnSpc>
                <a:spcPts val="5600"/>
              </a:lnSpc>
              <a:spcBef>
                <a:spcPct val="0"/>
              </a:spcBef>
            </a:pPr>
            <a:r>
              <a:rPr lang="en-US" sz="4000" dirty="0">
                <a:solidFill>
                  <a:srgbClr val="AB1736"/>
                </a:solidFill>
                <a:latin typeface="Alatsi"/>
                <a:ea typeface="Alatsi"/>
                <a:cs typeface="Alatsi"/>
                <a:sym typeface="Alatsi"/>
              </a:rPr>
              <a:t>•Y9 DATA DROPS AND REPORTING – NOVEMBER, MARCH AND JULY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TextBox 2"/>
          <p:cNvSpPr txBox="1"/>
          <p:nvPr/>
        </p:nvSpPr>
        <p:spPr>
          <a:xfrm>
            <a:off x="1688715" y="29968"/>
            <a:ext cx="13180039" cy="1450976"/>
          </a:xfrm>
          <a:prstGeom prst="rect">
            <a:avLst/>
          </a:prstGeom>
        </p:spPr>
        <p:txBody>
          <a:bodyPr lIns="0" tIns="0" rIns="0" bIns="0" rtlCol="0" anchor="t">
            <a:spAutoFit/>
          </a:bodyPr>
          <a:lstStyle/>
          <a:p>
            <a:pPr algn="ctr">
              <a:lnSpc>
                <a:spcPts val="11899"/>
              </a:lnSpc>
            </a:pPr>
            <a:r>
              <a:rPr lang="en-US" sz="8499">
                <a:solidFill>
                  <a:srgbClr val="212C56"/>
                </a:solidFill>
                <a:latin typeface="Alatsi"/>
                <a:ea typeface="Alatsi"/>
                <a:cs typeface="Alatsi"/>
                <a:sym typeface="Alatsi"/>
              </a:rPr>
              <a:t>STA AIMS</a:t>
            </a:r>
          </a:p>
        </p:txBody>
      </p:sp>
      <p:sp>
        <p:nvSpPr>
          <p:cNvPr id="3" name="Freeform 3"/>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2546352" y="-102870"/>
            <a:ext cx="7459840" cy="5246370"/>
            <a:chOff x="0" y="0"/>
            <a:chExt cx="866793" cy="609600"/>
          </a:xfrm>
        </p:grpSpPr>
        <p:sp>
          <p:nvSpPr>
            <p:cNvPr id="5" name="Freeform 5"/>
            <p:cNvSpPr/>
            <p:nvPr/>
          </p:nvSpPr>
          <p:spPr>
            <a:xfrm>
              <a:off x="0" y="0"/>
              <a:ext cx="866793" cy="609600"/>
            </a:xfrm>
            <a:custGeom>
              <a:avLst/>
              <a:gdLst/>
              <a:ahLst/>
              <a:cxnLst/>
              <a:rect l="l" t="t" r="r" b="b"/>
              <a:pathLst>
                <a:path w="866793" h="609600">
                  <a:moveTo>
                    <a:pt x="663593" y="0"/>
                  </a:moveTo>
                  <a:lnTo>
                    <a:pt x="0" y="0"/>
                  </a:lnTo>
                  <a:lnTo>
                    <a:pt x="203200" y="609600"/>
                  </a:lnTo>
                  <a:lnTo>
                    <a:pt x="866793" y="609600"/>
                  </a:lnTo>
                  <a:lnTo>
                    <a:pt x="663593" y="0"/>
                  </a:lnTo>
                  <a:close/>
                </a:path>
              </a:pathLst>
            </a:custGeom>
            <a:blipFill>
              <a:blip r:embed="rId4"/>
              <a:stretch>
                <a:fillRect l="-18577" t="-3321" b="-3321"/>
              </a:stretch>
            </a:blipFill>
          </p:spPr>
        </p:sp>
      </p:grpSp>
      <p:sp>
        <p:nvSpPr>
          <p:cNvPr id="6" name="Freeform 6"/>
          <p:cNvSpPr/>
          <p:nvPr/>
        </p:nvSpPr>
        <p:spPr>
          <a:xfrm>
            <a:off x="386333" y="7463780"/>
            <a:ext cx="2352957" cy="1925147"/>
          </a:xfrm>
          <a:custGeom>
            <a:avLst/>
            <a:gdLst/>
            <a:ahLst/>
            <a:cxnLst/>
            <a:rect l="l" t="t" r="r" b="b"/>
            <a:pathLst>
              <a:path w="2352957" h="1925147">
                <a:moveTo>
                  <a:pt x="0" y="0"/>
                </a:moveTo>
                <a:lnTo>
                  <a:pt x="2352957" y="0"/>
                </a:lnTo>
                <a:lnTo>
                  <a:pt x="2352957" y="1925147"/>
                </a:lnTo>
                <a:lnTo>
                  <a:pt x="0" y="1925147"/>
                </a:lnTo>
                <a:lnTo>
                  <a:pt x="0" y="0"/>
                </a:lnTo>
                <a:close/>
              </a:path>
            </a:pathLst>
          </a:custGeom>
          <a:blipFill>
            <a:blip r:embed="rId5"/>
            <a:stretch>
              <a:fillRect/>
            </a:stretch>
          </a:blipFill>
        </p:spPr>
      </p:sp>
      <p:sp>
        <p:nvSpPr>
          <p:cNvPr id="7" name="Freeform 7"/>
          <p:cNvSpPr/>
          <p:nvPr/>
        </p:nvSpPr>
        <p:spPr>
          <a:xfrm>
            <a:off x="4451902" y="7463780"/>
            <a:ext cx="2182608" cy="2013952"/>
          </a:xfrm>
          <a:custGeom>
            <a:avLst/>
            <a:gdLst/>
            <a:ahLst/>
            <a:cxnLst/>
            <a:rect l="l" t="t" r="r" b="b"/>
            <a:pathLst>
              <a:path w="2182608" h="2013952">
                <a:moveTo>
                  <a:pt x="0" y="0"/>
                </a:moveTo>
                <a:lnTo>
                  <a:pt x="2182608" y="0"/>
                </a:lnTo>
                <a:lnTo>
                  <a:pt x="2182608" y="2013952"/>
                </a:lnTo>
                <a:lnTo>
                  <a:pt x="0" y="2013952"/>
                </a:lnTo>
                <a:lnTo>
                  <a:pt x="0" y="0"/>
                </a:lnTo>
                <a:close/>
              </a:path>
            </a:pathLst>
          </a:custGeom>
          <a:blipFill>
            <a:blip r:embed="rId6"/>
            <a:stretch>
              <a:fillRect/>
            </a:stretch>
          </a:blipFill>
        </p:spPr>
      </p:sp>
      <p:sp>
        <p:nvSpPr>
          <p:cNvPr id="8" name="Freeform 8"/>
          <p:cNvSpPr/>
          <p:nvPr/>
        </p:nvSpPr>
        <p:spPr>
          <a:xfrm>
            <a:off x="8029523" y="7463780"/>
            <a:ext cx="2683615" cy="2061661"/>
          </a:xfrm>
          <a:custGeom>
            <a:avLst/>
            <a:gdLst/>
            <a:ahLst/>
            <a:cxnLst/>
            <a:rect l="l" t="t" r="r" b="b"/>
            <a:pathLst>
              <a:path w="2683615" h="2061661">
                <a:moveTo>
                  <a:pt x="0" y="0"/>
                </a:moveTo>
                <a:lnTo>
                  <a:pt x="2683615" y="0"/>
                </a:lnTo>
                <a:lnTo>
                  <a:pt x="2683615" y="2061661"/>
                </a:lnTo>
                <a:lnTo>
                  <a:pt x="0" y="2061661"/>
                </a:lnTo>
                <a:lnTo>
                  <a:pt x="0" y="0"/>
                </a:lnTo>
                <a:close/>
              </a:path>
            </a:pathLst>
          </a:custGeom>
          <a:blipFill>
            <a:blip r:embed="rId7"/>
            <a:stretch>
              <a:fillRect/>
            </a:stretch>
          </a:blipFill>
        </p:spPr>
      </p:sp>
      <p:sp>
        <p:nvSpPr>
          <p:cNvPr id="9" name="Freeform 9"/>
          <p:cNvSpPr/>
          <p:nvPr/>
        </p:nvSpPr>
        <p:spPr>
          <a:xfrm>
            <a:off x="11953059" y="7463780"/>
            <a:ext cx="2494240" cy="2142779"/>
          </a:xfrm>
          <a:custGeom>
            <a:avLst/>
            <a:gdLst/>
            <a:ahLst/>
            <a:cxnLst/>
            <a:rect l="l" t="t" r="r" b="b"/>
            <a:pathLst>
              <a:path w="2494240" h="2142779">
                <a:moveTo>
                  <a:pt x="0" y="0"/>
                </a:moveTo>
                <a:lnTo>
                  <a:pt x="2494241" y="0"/>
                </a:lnTo>
                <a:lnTo>
                  <a:pt x="2494241" y="2142779"/>
                </a:lnTo>
                <a:lnTo>
                  <a:pt x="0" y="2142779"/>
                </a:lnTo>
                <a:lnTo>
                  <a:pt x="0" y="0"/>
                </a:lnTo>
                <a:close/>
              </a:path>
            </a:pathLst>
          </a:custGeom>
          <a:blipFill>
            <a:blip r:embed="rId8"/>
            <a:stretch>
              <a:fillRect/>
            </a:stretch>
          </a:blipFill>
        </p:spPr>
      </p:sp>
      <p:sp>
        <p:nvSpPr>
          <p:cNvPr id="10" name="Freeform 10"/>
          <p:cNvSpPr/>
          <p:nvPr/>
        </p:nvSpPr>
        <p:spPr>
          <a:xfrm>
            <a:off x="15685550" y="7463780"/>
            <a:ext cx="2244816" cy="2142779"/>
          </a:xfrm>
          <a:custGeom>
            <a:avLst/>
            <a:gdLst/>
            <a:ahLst/>
            <a:cxnLst/>
            <a:rect l="l" t="t" r="r" b="b"/>
            <a:pathLst>
              <a:path w="2244816" h="2142779">
                <a:moveTo>
                  <a:pt x="0" y="0"/>
                </a:moveTo>
                <a:lnTo>
                  <a:pt x="2244816" y="0"/>
                </a:lnTo>
                <a:lnTo>
                  <a:pt x="2244816" y="2142779"/>
                </a:lnTo>
                <a:lnTo>
                  <a:pt x="0" y="2142779"/>
                </a:lnTo>
                <a:lnTo>
                  <a:pt x="0" y="0"/>
                </a:lnTo>
                <a:close/>
              </a:path>
            </a:pathLst>
          </a:custGeom>
          <a:blipFill>
            <a:blip r:embed="rId9"/>
            <a:stretch>
              <a:fillRect/>
            </a:stretch>
          </a:blipFill>
        </p:spPr>
      </p:sp>
      <p:sp>
        <p:nvSpPr>
          <p:cNvPr id="11" name="TextBox 11"/>
          <p:cNvSpPr txBox="1"/>
          <p:nvPr/>
        </p:nvSpPr>
        <p:spPr>
          <a:xfrm>
            <a:off x="1270048" y="3056214"/>
            <a:ext cx="11276304" cy="3694293"/>
          </a:xfrm>
          <a:prstGeom prst="rect">
            <a:avLst/>
          </a:prstGeom>
        </p:spPr>
        <p:txBody>
          <a:bodyPr lIns="0" tIns="0" rIns="0" bIns="0" rtlCol="0" anchor="t">
            <a:spAutoFit/>
          </a:bodyPr>
          <a:lstStyle/>
          <a:p>
            <a:pPr algn="ctr">
              <a:lnSpc>
                <a:spcPts val="5852"/>
              </a:lnSpc>
            </a:pPr>
            <a:r>
              <a:rPr lang="en-US" sz="4180">
                <a:solidFill>
                  <a:srgbClr val="AB1736"/>
                </a:solidFill>
                <a:latin typeface="Alatsi"/>
                <a:ea typeface="Alatsi"/>
                <a:cs typeface="Alatsi"/>
                <a:sym typeface="Alatsi"/>
              </a:rPr>
              <a:t>In line with our Mission Statement ‘Let the light and splendour of Christ shine from within us all’, our overall aim is for all pupils to be the best versions of themselves</a:t>
            </a:r>
          </a:p>
          <a:p>
            <a:pPr algn="ctr">
              <a:lnSpc>
                <a:spcPts val="5852"/>
              </a:lnSpc>
            </a:pPr>
            <a:endParaRPr lang="en-US" sz="4180">
              <a:solidFill>
                <a:srgbClr val="AB1736"/>
              </a:solidFill>
              <a:latin typeface="Alatsi"/>
              <a:ea typeface="Alatsi"/>
              <a:cs typeface="Alatsi"/>
              <a:sym typeface="Alats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2" name="Group 2"/>
          <p:cNvGrpSpPr/>
          <p:nvPr/>
        </p:nvGrpSpPr>
        <p:grpSpPr>
          <a:xfrm>
            <a:off x="-31071" y="0"/>
            <a:ext cx="4239083" cy="10287000"/>
            <a:chOff x="0" y="0"/>
            <a:chExt cx="5652111" cy="13716000"/>
          </a:xfrm>
        </p:grpSpPr>
        <p:grpSp>
          <p:nvGrpSpPr>
            <p:cNvPr id="3" name="Group 3"/>
            <p:cNvGrpSpPr/>
            <p:nvPr/>
          </p:nvGrpSpPr>
          <p:grpSpPr>
            <a:xfrm>
              <a:off x="2826056" y="0"/>
              <a:ext cx="2826056" cy="13716000"/>
              <a:chOff x="0" y="0"/>
              <a:chExt cx="558233" cy="2709333"/>
            </a:xfrm>
          </p:grpSpPr>
          <p:sp>
            <p:nvSpPr>
              <p:cNvPr id="4" name="Freeform 4"/>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194E9D"/>
              </a:solidFill>
            </p:spPr>
          </p:sp>
          <p:sp>
            <p:nvSpPr>
              <p:cNvPr id="5" name="TextBox 5"/>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13028" y="0"/>
              <a:ext cx="2826056" cy="13716000"/>
              <a:chOff x="0" y="0"/>
              <a:chExt cx="558233" cy="2709333"/>
            </a:xfrm>
          </p:grpSpPr>
          <p:sp>
            <p:nvSpPr>
              <p:cNvPr id="7" name="Freeform 7"/>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AB1736"/>
              </a:solidFill>
            </p:spPr>
          </p:sp>
          <p:sp>
            <p:nvSpPr>
              <p:cNvPr id="8" name="TextBox 8"/>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0"/>
              <a:ext cx="2826056" cy="13716000"/>
              <a:chOff x="0" y="0"/>
              <a:chExt cx="558233" cy="2709333"/>
            </a:xfrm>
          </p:grpSpPr>
          <p:sp>
            <p:nvSpPr>
              <p:cNvPr id="10" name="Freeform 10"/>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212C56"/>
              </a:solidFill>
            </p:spPr>
          </p:sp>
          <p:sp>
            <p:nvSpPr>
              <p:cNvPr id="11" name="TextBox 11"/>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sp>
        <p:nvSpPr>
          <p:cNvPr id="12" name="Freeform 12"/>
          <p:cNvSpPr/>
          <p:nvPr/>
        </p:nvSpPr>
        <p:spPr>
          <a:xfrm>
            <a:off x="4421112" y="0"/>
            <a:ext cx="8187046" cy="2229031"/>
          </a:xfrm>
          <a:custGeom>
            <a:avLst/>
            <a:gdLst/>
            <a:ahLst/>
            <a:cxnLst/>
            <a:rect l="l" t="t" r="r" b="b"/>
            <a:pathLst>
              <a:path w="8187046" h="2229031">
                <a:moveTo>
                  <a:pt x="0" y="0"/>
                </a:moveTo>
                <a:lnTo>
                  <a:pt x="8187046" y="0"/>
                </a:lnTo>
                <a:lnTo>
                  <a:pt x="8187046" y="2229031"/>
                </a:lnTo>
                <a:lnTo>
                  <a:pt x="0" y="2229031"/>
                </a:lnTo>
                <a:lnTo>
                  <a:pt x="0" y="0"/>
                </a:lnTo>
                <a:close/>
              </a:path>
            </a:pathLst>
          </a:custGeom>
          <a:blipFill>
            <a:blip r:embed="rId2"/>
            <a:stretch>
              <a:fillRect l="-186" r="-186"/>
            </a:stretch>
          </a:blipFill>
        </p:spPr>
      </p:sp>
      <p:grpSp>
        <p:nvGrpSpPr>
          <p:cNvPr id="13" name="Group 13"/>
          <p:cNvGrpSpPr/>
          <p:nvPr/>
        </p:nvGrpSpPr>
        <p:grpSpPr>
          <a:xfrm>
            <a:off x="13041630" y="-102870"/>
            <a:ext cx="5246370" cy="524637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6666" r="-16666"/>
              </a:stretch>
            </a:blipFill>
          </p:spPr>
        </p:sp>
      </p:grpSp>
      <p:grpSp>
        <p:nvGrpSpPr>
          <p:cNvPr id="15" name="Group 15"/>
          <p:cNvGrpSpPr/>
          <p:nvPr/>
        </p:nvGrpSpPr>
        <p:grpSpPr>
          <a:xfrm>
            <a:off x="13041630" y="5143500"/>
            <a:ext cx="5246370" cy="524637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6666" r="-16666"/>
              </a:stretch>
            </a:blipFill>
          </p:spPr>
        </p:sp>
      </p:grpSp>
      <p:sp>
        <p:nvSpPr>
          <p:cNvPr id="17" name="TextBox 17"/>
          <p:cNvSpPr txBox="1"/>
          <p:nvPr/>
        </p:nvSpPr>
        <p:spPr>
          <a:xfrm>
            <a:off x="4424748" y="3162300"/>
            <a:ext cx="8400146" cy="5416868"/>
          </a:xfrm>
          <a:prstGeom prst="rect">
            <a:avLst/>
          </a:prstGeom>
        </p:spPr>
        <p:txBody>
          <a:bodyPr lIns="0" tIns="0" rIns="0" bIns="0" rtlCol="0" anchor="t">
            <a:spAutoFit/>
          </a:bodyPr>
          <a:lstStyle/>
          <a:p>
            <a:pPr algn="ctr"/>
            <a:r>
              <a:rPr lang="en-US" sz="8800" dirty="0">
                <a:solidFill>
                  <a:schemeClr val="tx2"/>
                </a:solidFill>
                <a:latin typeface="Alatsi"/>
                <a:ea typeface="Alatsi"/>
                <a:cs typeface="Alatsi"/>
                <a:sym typeface="Alatsi"/>
              </a:rPr>
              <a:t>THANK YOU!</a:t>
            </a:r>
          </a:p>
          <a:p>
            <a:pPr algn="ctr"/>
            <a:r>
              <a:rPr lang="en-US" sz="8800" dirty="0">
                <a:solidFill>
                  <a:srgbClr val="AB1736"/>
                </a:solidFill>
                <a:latin typeface="Alatsi"/>
                <a:ea typeface="Alatsi"/>
                <a:cs typeface="Alatsi"/>
                <a:sym typeface="Alatsi"/>
              </a:rPr>
              <a:t>Please scan the QR code to give</a:t>
            </a:r>
          </a:p>
          <a:p>
            <a:pPr algn="ctr"/>
            <a:r>
              <a:rPr lang="en-US" sz="8800" dirty="0">
                <a:solidFill>
                  <a:srgbClr val="AB1736"/>
                </a:solidFill>
                <a:latin typeface="Alatsi"/>
                <a:ea typeface="Alatsi"/>
                <a:cs typeface="Alatsi"/>
                <a:sym typeface="Alatsi"/>
              </a:rPr>
              <a:t>feedback.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494D7-AFEC-4124-B2B1-5D74E81B95B3}"/>
              </a:ext>
            </a:extLst>
          </p:cNvPr>
          <p:cNvPicPr>
            <a:picLocks noChangeAspect="1"/>
          </p:cNvPicPr>
          <p:nvPr/>
        </p:nvPicPr>
        <p:blipFill>
          <a:blip r:embed="rId2"/>
          <a:stretch>
            <a:fillRect/>
          </a:stretch>
        </p:blipFill>
        <p:spPr>
          <a:xfrm>
            <a:off x="4000500" y="0"/>
            <a:ext cx="10287000" cy="10287000"/>
          </a:xfrm>
          <a:prstGeom prst="rect">
            <a:avLst/>
          </a:prstGeom>
        </p:spPr>
      </p:pic>
    </p:spTree>
    <p:extLst>
      <p:ext uri="{BB962C8B-B14F-4D97-AF65-F5344CB8AC3E}">
        <p14:creationId xmlns:p14="http://schemas.microsoft.com/office/powerpoint/2010/main" val="785759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TextBox 2"/>
          <p:cNvSpPr txBox="1"/>
          <p:nvPr/>
        </p:nvSpPr>
        <p:spPr>
          <a:xfrm>
            <a:off x="4729810" y="158116"/>
            <a:ext cx="13180039" cy="2868294"/>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WHAT DO WE WANT FOR OUR STUDENTS?</a:t>
            </a:r>
          </a:p>
        </p:txBody>
      </p:sp>
      <p:sp>
        <p:nvSpPr>
          <p:cNvPr id="3" name="Freeform 3"/>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2116768" y="3926576"/>
            <a:ext cx="7242125" cy="7242125"/>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4"/>
              <a:stretch>
                <a:fillRect t="-21825" b="-21825"/>
              </a:stretch>
            </a:blipFill>
          </p:spPr>
        </p:sp>
      </p:grpSp>
      <p:sp>
        <p:nvSpPr>
          <p:cNvPr id="6" name="TextBox 6"/>
          <p:cNvSpPr txBox="1"/>
          <p:nvPr/>
        </p:nvSpPr>
        <p:spPr>
          <a:xfrm>
            <a:off x="323404" y="3491230"/>
            <a:ext cx="11793364" cy="6496685"/>
          </a:xfrm>
          <a:prstGeom prst="rect">
            <a:avLst/>
          </a:prstGeom>
        </p:spPr>
        <p:txBody>
          <a:bodyPr lIns="0" tIns="0" rIns="0" bIns="0" rtlCol="0" anchor="t">
            <a:spAutoFit/>
          </a:bodyPr>
          <a:lstStyle/>
          <a:p>
            <a:pPr algn="l">
              <a:lnSpc>
                <a:spcPts val="5740"/>
              </a:lnSpc>
              <a:spcBef>
                <a:spcPct val="0"/>
              </a:spcBef>
            </a:pPr>
            <a:r>
              <a:rPr lang="en-US" sz="4100" dirty="0">
                <a:solidFill>
                  <a:srgbClr val="AB1736"/>
                </a:solidFill>
                <a:latin typeface="Alatsi"/>
                <a:ea typeface="Alatsi"/>
                <a:cs typeface="Alatsi"/>
                <a:sym typeface="Alatsi"/>
              </a:rPr>
              <a:t>• Are safe and feel safe</a:t>
            </a:r>
          </a:p>
          <a:p>
            <a:pPr algn="l">
              <a:lnSpc>
                <a:spcPts val="5740"/>
              </a:lnSpc>
              <a:spcBef>
                <a:spcPct val="0"/>
              </a:spcBef>
            </a:pPr>
            <a:r>
              <a:rPr lang="en-US" sz="4100" dirty="0">
                <a:solidFill>
                  <a:srgbClr val="AB1736"/>
                </a:solidFill>
                <a:latin typeface="Alatsi"/>
                <a:ea typeface="Alatsi"/>
                <a:cs typeface="Alatsi"/>
                <a:sym typeface="Alatsi"/>
              </a:rPr>
              <a:t>• Happy</a:t>
            </a:r>
          </a:p>
          <a:p>
            <a:pPr algn="l">
              <a:lnSpc>
                <a:spcPts val="5740"/>
              </a:lnSpc>
              <a:spcBef>
                <a:spcPct val="0"/>
              </a:spcBef>
            </a:pPr>
            <a:r>
              <a:rPr lang="en-US" sz="4100" dirty="0">
                <a:solidFill>
                  <a:srgbClr val="AB1736"/>
                </a:solidFill>
                <a:latin typeface="Alatsi"/>
                <a:ea typeface="Alatsi"/>
                <a:cs typeface="Alatsi"/>
                <a:sym typeface="Alatsi"/>
              </a:rPr>
              <a:t>• Feel supported</a:t>
            </a:r>
          </a:p>
          <a:p>
            <a:pPr algn="l">
              <a:lnSpc>
                <a:spcPts val="5740"/>
              </a:lnSpc>
              <a:spcBef>
                <a:spcPct val="0"/>
              </a:spcBef>
            </a:pPr>
            <a:r>
              <a:rPr lang="en-US" sz="4100" dirty="0">
                <a:solidFill>
                  <a:srgbClr val="AB1736"/>
                </a:solidFill>
                <a:latin typeface="Alatsi"/>
                <a:ea typeface="Alatsi"/>
                <a:cs typeface="Alatsi"/>
                <a:sym typeface="Alatsi"/>
              </a:rPr>
              <a:t>• Included – belong just as much as anyone else</a:t>
            </a:r>
          </a:p>
          <a:p>
            <a:pPr algn="l">
              <a:lnSpc>
                <a:spcPts val="5740"/>
              </a:lnSpc>
              <a:spcBef>
                <a:spcPct val="0"/>
              </a:spcBef>
            </a:pPr>
            <a:r>
              <a:rPr lang="en-US" sz="4100" dirty="0">
                <a:solidFill>
                  <a:srgbClr val="AB1736"/>
                </a:solidFill>
                <a:latin typeface="Alatsi"/>
                <a:ea typeface="Alatsi"/>
                <a:cs typeface="Alatsi"/>
                <a:sym typeface="Alatsi"/>
              </a:rPr>
              <a:t>• Pushed to achieve the best in all subjects</a:t>
            </a:r>
          </a:p>
          <a:p>
            <a:pPr algn="l">
              <a:lnSpc>
                <a:spcPts val="5740"/>
              </a:lnSpc>
              <a:spcBef>
                <a:spcPct val="0"/>
              </a:spcBef>
            </a:pPr>
            <a:r>
              <a:rPr lang="en-US" sz="4100" dirty="0">
                <a:solidFill>
                  <a:srgbClr val="AB1736"/>
                </a:solidFill>
                <a:latin typeface="Alatsi"/>
                <a:ea typeface="Alatsi"/>
                <a:cs typeface="Alatsi"/>
                <a:sym typeface="Alatsi"/>
              </a:rPr>
              <a:t>• Help students to develop into wonderful human beings</a:t>
            </a:r>
          </a:p>
          <a:p>
            <a:pPr algn="l">
              <a:lnSpc>
                <a:spcPts val="5740"/>
              </a:lnSpc>
              <a:spcBef>
                <a:spcPct val="0"/>
              </a:spcBef>
            </a:pPr>
            <a:r>
              <a:rPr lang="en-US" sz="4100" dirty="0">
                <a:solidFill>
                  <a:srgbClr val="AB1736"/>
                </a:solidFill>
                <a:latin typeface="Alatsi"/>
                <a:ea typeface="Alatsi"/>
                <a:cs typeface="Alatsi"/>
                <a:sym typeface="Alatsi"/>
              </a:rPr>
              <a:t>• On the path to become the very best version of themselves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141471" y="3820754"/>
            <a:ext cx="8112568" cy="8112568"/>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4"/>
              <a:stretch>
                <a:fillRect t="-17410" b="-26240"/>
              </a:stretch>
            </a:blipFill>
          </p:spPr>
        </p:sp>
      </p:grpSp>
      <p:sp>
        <p:nvSpPr>
          <p:cNvPr id="5" name="Freeform 5"/>
          <p:cNvSpPr/>
          <p:nvPr/>
        </p:nvSpPr>
        <p:spPr>
          <a:xfrm>
            <a:off x="14556287" y="6172200"/>
            <a:ext cx="3353562" cy="4114800"/>
          </a:xfrm>
          <a:custGeom>
            <a:avLst/>
            <a:gdLst/>
            <a:ahLst/>
            <a:cxnLst/>
            <a:rect l="l" t="t" r="r" b="b"/>
            <a:pathLst>
              <a:path w="3353562" h="4114800">
                <a:moveTo>
                  <a:pt x="0" y="0"/>
                </a:moveTo>
                <a:lnTo>
                  <a:pt x="3353562" y="0"/>
                </a:lnTo>
                <a:lnTo>
                  <a:pt x="33535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4729810" y="158116"/>
            <a:ext cx="13180039" cy="1410969"/>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OUR NUMBER 1 PRIORITY...</a:t>
            </a:r>
          </a:p>
        </p:txBody>
      </p:sp>
      <p:sp>
        <p:nvSpPr>
          <p:cNvPr id="7" name="TextBox 7"/>
          <p:cNvSpPr txBox="1"/>
          <p:nvPr/>
        </p:nvSpPr>
        <p:spPr>
          <a:xfrm>
            <a:off x="6971097" y="2151246"/>
            <a:ext cx="10045684" cy="3095893"/>
          </a:xfrm>
          <a:prstGeom prst="rect">
            <a:avLst/>
          </a:prstGeom>
        </p:spPr>
        <p:txBody>
          <a:bodyPr lIns="0" tIns="0" rIns="0" bIns="0" rtlCol="0" anchor="t">
            <a:spAutoFit/>
          </a:bodyPr>
          <a:lstStyle/>
          <a:p>
            <a:pPr algn="ctr">
              <a:lnSpc>
                <a:spcPts val="25539"/>
              </a:lnSpc>
              <a:spcBef>
                <a:spcPct val="0"/>
              </a:spcBef>
            </a:pPr>
            <a:r>
              <a:rPr lang="en-US" sz="18242" dirty="0">
                <a:solidFill>
                  <a:srgbClr val="AB1736"/>
                </a:solidFill>
                <a:latin typeface="Alatsi"/>
                <a:ea typeface="Alatsi"/>
                <a:cs typeface="Alatsi"/>
                <a:sym typeface="Alatsi"/>
              </a:rPr>
              <a:t>LEARNING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1711127" y="2677201"/>
            <a:ext cx="7647766" cy="8491500"/>
            <a:chOff x="0" y="0"/>
            <a:chExt cx="12700000" cy="14101118"/>
          </a:xfrm>
        </p:grpSpPr>
        <p:sp>
          <p:nvSpPr>
            <p:cNvPr id="4" name="Freeform 4"/>
            <p:cNvSpPr/>
            <p:nvPr/>
          </p:nvSpPr>
          <p:spPr>
            <a:xfrm>
              <a:off x="-11430" y="951825"/>
              <a:ext cx="13009880" cy="12929315"/>
            </a:xfrm>
            <a:custGeom>
              <a:avLst/>
              <a:gdLst/>
              <a:ahLst/>
              <a:cxnLst/>
              <a:rect l="l" t="t" r="r" b="b"/>
              <a:pathLst>
                <a:path w="13009880" h="12929315">
                  <a:moveTo>
                    <a:pt x="10152380" y="1042073"/>
                  </a:moveTo>
                  <a:cubicBezTo>
                    <a:pt x="8962390" y="210107"/>
                    <a:pt x="8643620" y="172034"/>
                    <a:pt x="7245350" y="0"/>
                  </a:cubicBezTo>
                  <a:cubicBezTo>
                    <a:pt x="4039870" y="42304"/>
                    <a:pt x="1441450" y="2098247"/>
                    <a:pt x="435610" y="5478284"/>
                  </a:cubicBezTo>
                  <a:cubicBezTo>
                    <a:pt x="91440" y="6634576"/>
                    <a:pt x="0" y="7927649"/>
                    <a:pt x="403860" y="9059969"/>
                  </a:cubicBezTo>
                  <a:cubicBezTo>
                    <a:pt x="934720" y="10547637"/>
                    <a:pt x="2254250" y="11555867"/>
                    <a:pt x="3648710" y="11961978"/>
                  </a:cubicBezTo>
                  <a:cubicBezTo>
                    <a:pt x="5043170" y="12369501"/>
                    <a:pt x="6578600" y="12929315"/>
                    <a:pt x="8008620" y="12736130"/>
                  </a:cubicBezTo>
                  <a:cubicBezTo>
                    <a:pt x="9123680" y="12585248"/>
                    <a:pt x="10237470" y="11679956"/>
                    <a:pt x="11071860" y="10845170"/>
                  </a:cubicBezTo>
                  <a:cubicBezTo>
                    <a:pt x="11625580" y="10290996"/>
                    <a:pt x="11971020" y="9522485"/>
                    <a:pt x="12202160" y="8735643"/>
                  </a:cubicBezTo>
                  <a:cubicBezTo>
                    <a:pt x="13009880" y="5997206"/>
                    <a:pt x="12348210" y="2579095"/>
                    <a:pt x="10152380" y="1042073"/>
                  </a:cubicBezTo>
                  <a:close/>
                </a:path>
              </a:pathLst>
            </a:custGeom>
            <a:blipFill>
              <a:blip r:embed="rId5"/>
              <a:stretch>
                <a:fillRect l="-15226" r="-15226"/>
              </a:stretch>
            </a:blipFill>
          </p:spPr>
        </p:sp>
      </p:grpSp>
      <p:sp>
        <p:nvSpPr>
          <p:cNvPr id="5" name="TextBox 5"/>
          <p:cNvSpPr txBox="1"/>
          <p:nvPr/>
        </p:nvSpPr>
        <p:spPr>
          <a:xfrm>
            <a:off x="4729810" y="158116"/>
            <a:ext cx="13180039" cy="2868294"/>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HOW DO WE TACKLE OUR NUMBER 1 PRIORITY?</a:t>
            </a:r>
          </a:p>
        </p:txBody>
      </p:sp>
      <p:sp>
        <p:nvSpPr>
          <p:cNvPr id="6" name="TextBox 6"/>
          <p:cNvSpPr txBox="1"/>
          <p:nvPr/>
        </p:nvSpPr>
        <p:spPr>
          <a:xfrm>
            <a:off x="520599" y="3821801"/>
            <a:ext cx="11596169" cy="5906128"/>
          </a:xfrm>
          <a:prstGeom prst="rect">
            <a:avLst/>
          </a:prstGeom>
        </p:spPr>
        <p:txBody>
          <a:bodyPr lIns="0" tIns="0" rIns="0" bIns="0" rtlCol="0" anchor="t">
            <a:spAutoFit/>
          </a:bodyPr>
          <a:lstStyle/>
          <a:p>
            <a:pPr algn="l">
              <a:lnSpc>
                <a:spcPts val="7840"/>
              </a:lnSpc>
              <a:spcBef>
                <a:spcPct val="0"/>
              </a:spcBef>
            </a:pPr>
            <a:r>
              <a:rPr lang="en-US" sz="5600" dirty="0">
                <a:solidFill>
                  <a:srgbClr val="AB1736"/>
                </a:solidFill>
                <a:latin typeface="Alatsi"/>
                <a:ea typeface="Alatsi"/>
                <a:cs typeface="Alatsi"/>
                <a:sym typeface="Alatsi"/>
              </a:rPr>
              <a:t>•BEHAVIOUR</a:t>
            </a:r>
          </a:p>
          <a:p>
            <a:pPr algn="l">
              <a:lnSpc>
                <a:spcPts val="7840"/>
              </a:lnSpc>
              <a:spcBef>
                <a:spcPct val="0"/>
              </a:spcBef>
            </a:pPr>
            <a:r>
              <a:rPr lang="en-US" sz="5600" dirty="0">
                <a:solidFill>
                  <a:srgbClr val="AB1736"/>
                </a:solidFill>
                <a:latin typeface="Alatsi"/>
                <a:ea typeface="Alatsi"/>
                <a:cs typeface="Alatsi"/>
                <a:sym typeface="Alatsi"/>
              </a:rPr>
              <a:t>•UNIFORM </a:t>
            </a:r>
          </a:p>
          <a:p>
            <a:pPr algn="l">
              <a:lnSpc>
                <a:spcPts val="7840"/>
              </a:lnSpc>
              <a:spcBef>
                <a:spcPct val="0"/>
              </a:spcBef>
            </a:pPr>
            <a:r>
              <a:rPr lang="en-US" sz="5600" dirty="0">
                <a:solidFill>
                  <a:srgbClr val="AB1736"/>
                </a:solidFill>
                <a:latin typeface="Alatsi"/>
                <a:ea typeface="Alatsi"/>
                <a:cs typeface="Alatsi"/>
                <a:sym typeface="Alatsi"/>
              </a:rPr>
              <a:t>•ATTENDANCE</a:t>
            </a:r>
          </a:p>
          <a:p>
            <a:pPr algn="l">
              <a:lnSpc>
                <a:spcPts val="7840"/>
              </a:lnSpc>
              <a:spcBef>
                <a:spcPct val="0"/>
              </a:spcBef>
            </a:pPr>
            <a:r>
              <a:rPr lang="en-US" sz="5600" dirty="0">
                <a:solidFill>
                  <a:srgbClr val="AB1736"/>
                </a:solidFill>
                <a:latin typeface="Alatsi"/>
                <a:ea typeface="Alatsi"/>
                <a:cs typeface="Alatsi"/>
                <a:sym typeface="Alatsi"/>
              </a:rPr>
              <a:t>•PUNCTUALITY</a:t>
            </a:r>
          </a:p>
          <a:p>
            <a:pPr algn="l">
              <a:lnSpc>
                <a:spcPts val="7840"/>
              </a:lnSpc>
              <a:spcBef>
                <a:spcPct val="0"/>
              </a:spcBef>
            </a:pPr>
            <a:r>
              <a:rPr lang="en-US" sz="5600" dirty="0">
                <a:solidFill>
                  <a:srgbClr val="AB1736"/>
                </a:solidFill>
                <a:latin typeface="Alatsi"/>
                <a:ea typeface="Alatsi"/>
                <a:cs typeface="Alatsi"/>
                <a:sym typeface="Alatsi"/>
              </a:rPr>
              <a:t>•INTERACTION WITH ADULTS &amp; PEERS</a:t>
            </a:r>
          </a:p>
          <a:p>
            <a:pPr algn="l">
              <a:lnSpc>
                <a:spcPts val="7840"/>
              </a:lnSpc>
              <a:spcBef>
                <a:spcPct val="0"/>
              </a:spcBef>
            </a:pPr>
            <a:r>
              <a:rPr lang="en-US" sz="5600" dirty="0">
                <a:solidFill>
                  <a:srgbClr val="AB1736"/>
                </a:solidFill>
                <a:latin typeface="Alatsi"/>
                <a:ea typeface="Alatsi"/>
                <a:cs typeface="Alatsi"/>
                <a:sym typeface="Alatsi"/>
              </a:rPr>
              <a:t>•REWARDS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1102309" y="2912117"/>
            <a:ext cx="8256584" cy="8256584"/>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4"/>
              <a:stretch>
                <a:fillRect l="-32510" r="-6802"/>
              </a:stretch>
            </a:blipFill>
          </p:spPr>
        </p:sp>
      </p:grpSp>
      <p:sp>
        <p:nvSpPr>
          <p:cNvPr id="5" name="Freeform 5"/>
          <p:cNvSpPr/>
          <p:nvPr/>
        </p:nvSpPr>
        <p:spPr>
          <a:xfrm>
            <a:off x="488086" y="5647613"/>
            <a:ext cx="4525147" cy="4368824"/>
          </a:xfrm>
          <a:custGeom>
            <a:avLst/>
            <a:gdLst/>
            <a:ahLst/>
            <a:cxnLst/>
            <a:rect l="l" t="t" r="r" b="b"/>
            <a:pathLst>
              <a:path w="4525147" h="4368824">
                <a:moveTo>
                  <a:pt x="0" y="0"/>
                </a:moveTo>
                <a:lnTo>
                  <a:pt x="4525147" y="0"/>
                </a:lnTo>
                <a:lnTo>
                  <a:pt x="4525147" y="4368824"/>
                </a:lnTo>
                <a:lnTo>
                  <a:pt x="0" y="4368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5611648" y="5647613"/>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4729810" y="167641"/>
            <a:ext cx="13268425" cy="2769740"/>
          </a:xfrm>
          <a:prstGeom prst="rect">
            <a:avLst/>
          </a:prstGeom>
        </p:spPr>
        <p:txBody>
          <a:bodyPr lIns="0" tIns="0" rIns="0" bIns="0" rtlCol="0" anchor="t">
            <a:spAutoFit/>
          </a:bodyPr>
          <a:lstStyle/>
          <a:p>
            <a:pPr algn="ctr">
              <a:lnSpc>
                <a:spcPts val="11137"/>
              </a:lnSpc>
            </a:pPr>
            <a:r>
              <a:rPr lang="en-US" sz="7955">
                <a:solidFill>
                  <a:srgbClr val="212C56"/>
                </a:solidFill>
                <a:latin typeface="Alatsi"/>
                <a:ea typeface="Alatsi"/>
                <a:cs typeface="Alatsi"/>
                <a:sym typeface="Alatsi"/>
              </a:rPr>
              <a:t>WHY IS IT IMPORTANT FOR OUR STUDENTS TO ACHIEVE WELL?</a:t>
            </a:r>
          </a:p>
        </p:txBody>
      </p:sp>
      <p:sp>
        <p:nvSpPr>
          <p:cNvPr id="8" name="TextBox 8"/>
          <p:cNvSpPr txBox="1"/>
          <p:nvPr/>
        </p:nvSpPr>
        <p:spPr>
          <a:xfrm>
            <a:off x="488086" y="3325097"/>
            <a:ext cx="11628682" cy="1623695"/>
          </a:xfrm>
          <a:prstGeom prst="rect">
            <a:avLst/>
          </a:prstGeom>
        </p:spPr>
        <p:txBody>
          <a:bodyPr lIns="0" tIns="0" rIns="0" bIns="0" rtlCol="0" anchor="t">
            <a:spAutoFit/>
          </a:bodyPr>
          <a:lstStyle/>
          <a:p>
            <a:pPr marL="1014731" lvl="1" indent="-507365" algn="l">
              <a:lnSpc>
                <a:spcPts val="6580"/>
              </a:lnSpc>
              <a:buFont typeface="Arial"/>
              <a:buChar char="•"/>
            </a:pPr>
            <a:r>
              <a:rPr lang="en-US" sz="4700">
                <a:solidFill>
                  <a:srgbClr val="AB1736"/>
                </a:solidFill>
                <a:latin typeface="Alatsi"/>
                <a:ea typeface="Alatsi"/>
                <a:cs typeface="Alatsi"/>
                <a:sym typeface="Alatsi"/>
              </a:rPr>
              <a:t>•Qualifications open doors.</a:t>
            </a:r>
          </a:p>
          <a:p>
            <a:pPr marL="1014731" lvl="1" indent="-507365" algn="l">
              <a:lnSpc>
                <a:spcPts val="6580"/>
              </a:lnSpc>
              <a:buFont typeface="Arial"/>
              <a:buChar char="•"/>
            </a:pPr>
            <a:r>
              <a:rPr lang="en-US" sz="4700">
                <a:solidFill>
                  <a:srgbClr val="AB1736"/>
                </a:solidFill>
                <a:latin typeface="Alatsi"/>
                <a:ea typeface="Alatsi"/>
                <a:cs typeface="Alatsi"/>
                <a:sym typeface="Alatsi"/>
              </a:rPr>
              <a:t>•They are like keys to a better future.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2116768" y="3926576"/>
            <a:ext cx="7242125" cy="7242125"/>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4"/>
              <a:stretch>
                <a:fillRect t="-3186" b="-46710"/>
              </a:stretch>
            </a:blipFill>
          </p:spPr>
        </p:sp>
      </p:grpSp>
      <p:sp>
        <p:nvSpPr>
          <p:cNvPr id="5" name="TextBox 5"/>
          <p:cNvSpPr txBox="1"/>
          <p:nvPr/>
        </p:nvSpPr>
        <p:spPr>
          <a:xfrm>
            <a:off x="4729810" y="158116"/>
            <a:ext cx="13180039" cy="2868294"/>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HOW DO WE EXPECT OUR STUDENTS TO ACHIEVE?</a:t>
            </a:r>
          </a:p>
        </p:txBody>
      </p:sp>
      <p:sp>
        <p:nvSpPr>
          <p:cNvPr id="6" name="TextBox 6"/>
          <p:cNvSpPr txBox="1"/>
          <p:nvPr/>
        </p:nvSpPr>
        <p:spPr>
          <a:xfrm>
            <a:off x="217417" y="4129037"/>
            <a:ext cx="12261234" cy="5709243"/>
          </a:xfrm>
          <a:prstGeom prst="rect">
            <a:avLst/>
          </a:prstGeom>
        </p:spPr>
        <p:txBody>
          <a:bodyPr lIns="0" tIns="0" rIns="0" bIns="0" rtlCol="0" anchor="t">
            <a:spAutoFit/>
          </a:bodyPr>
          <a:lstStyle/>
          <a:p>
            <a:pPr algn="l">
              <a:lnSpc>
                <a:spcPts val="5042"/>
              </a:lnSpc>
              <a:spcBef>
                <a:spcPct val="0"/>
              </a:spcBef>
            </a:pPr>
            <a:r>
              <a:rPr lang="en-US" sz="3601" dirty="0">
                <a:solidFill>
                  <a:srgbClr val="002060"/>
                </a:solidFill>
                <a:latin typeface="Alatsi"/>
                <a:ea typeface="Alatsi"/>
                <a:cs typeface="Alatsi"/>
                <a:sym typeface="Alatsi"/>
              </a:rPr>
              <a:t>1.Study hard</a:t>
            </a:r>
            <a:r>
              <a:rPr lang="en-US" sz="3601" dirty="0">
                <a:solidFill>
                  <a:srgbClr val="194E9D"/>
                </a:solidFill>
                <a:latin typeface="Alatsi"/>
                <a:ea typeface="Alatsi"/>
                <a:cs typeface="Alatsi"/>
                <a:sym typeface="Alatsi"/>
              </a:rPr>
              <a:t> </a:t>
            </a:r>
            <a:r>
              <a:rPr lang="en-US" sz="3601" dirty="0">
                <a:solidFill>
                  <a:srgbClr val="AB1736"/>
                </a:solidFill>
                <a:latin typeface="Alatsi"/>
                <a:ea typeface="Alatsi"/>
                <a:cs typeface="Alatsi"/>
                <a:sym typeface="Alatsi"/>
              </a:rPr>
              <a:t>– 100% effort, 100% of the time.</a:t>
            </a:r>
          </a:p>
          <a:p>
            <a:pPr algn="l">
              <a:lnSpc>
                <a:spcPts val="5042"/>
              </a:lnSpc>
              <a:spcBef>
                <a:spcPct val="0"/>
              </a:spcBef>
            </a:pPr>
            <a:r>
              <a:rPr lang="en-US" sz="3601" dirty="0">
                <a:solidFill>
                  <a:srgbClr val="002060"/>
                </a:solidFill>
                <a:latin typeface="Alatsi"/>
                <a:ea typeface="Alatsi"/>
                <a:cs typeface="Alatsi"/>
                <a:sym typeface="Alatsi"/>
              </a:rPr>
              <a:t>2.Positive attitude</a:t>
            </a:r>
            <a:r>
              <a:rPr lang="en-US" sz="3601" dirty="0">
                <a:solidFill>
                  <a:srgbClr val="AB1736"/>
                </a:solidFill>
                <a:latin typeface="Alatsi"/>
                <a:ea typeface="Alatsi"/>
                <a:cs typeface="Alatsi"/>
                <a:sym typeface="Alatsi"/>
              </a:rPr>
              <a:t> – Rise to the challenges!</a:t>
            </a:r>
          </a:p>
          <a:p>
            <a:pPr algn="l">
              <a:lnSpc>
                <a:spcPts val="5042"/>
              </a:lnSpc>
              <a:spcBef>
                <a:spcPct val="0"/>
              </a:spcBef>
            </a:pPr>
            <a:r>
              <a:rPr lang="en-US" sz="3601" dirty="0">
                <a:solidFill>
                  <a:srgbClr val="002060"/>
                </a:solidFill>
                <a:latin typeface="Alatsi"/>
                <a:ea typeface="Alatsi"/>
                <a:cs typeface="Alatsi"/>
                <a:sym typeface="Alatsi"/>
              </a:rPr>
              <a:t>3.Attend everything</a:t>
            </a:r>
            <a:r>
              <a:rPr lang="en-US" sz="3601" dirty="0">
                <a:solidFill>
                  <a:srgbClr val="AB1736"/>
                </a:solidFill>
                <a:latin typeface="Alatsi"/>
                <a:ea typeface="Alatsi"/>
                <a:cs typeface="Alatsi"/>
                <a:sym typeface="Alatsi"/>
              </a:rPr>
              <a:t> – Lessons, form. All part of the jigsaw.</a:t>
            </a:r>
          </a:p>
          <a:p>
            <a:pPr algn="l">
              <a:lnSpc>
                <a:spcPts val="5042"/>
              </a:lnSpc>
              <a:spcBef>
                <a:spcPct val="0"/>
              </a:spcBef>
            </a:pPr>
            <a:r>
              <a:rPr lang="en-US" sz="3601" dirty="0">
                <a:solidFill>
                  <a:srgbClr val="002060"/>
                </a:solidFill>
                <a:latin typeface="Alatsi"/>
                <a:ea typeface="Alatsi"/>
                <a:cs typeface="Alatsi"/>
                <a:sym typeface="Alatsi"/>
              </a:rPr>
              <a:t>4.Homework (revision) .</a:t>
            </a:r>
          </a:p>
          <a:p>
            <a:pPr algn="l">
              <a:lnSpc>
                <a:spcPts val="5042"/>
              </a:lnSpc>
              <a:spcBef>
                <a:spcPct val="0"/>
              </a:spcBef>
            </a:pPr>
            <a:r>
              <a:rPr lang="en-US" sz="3601" dirty="0">
                <a:solidFill>
                  <a:srgbClr val="002060"/>
                </a:solidFill>
                <a:latin typeface="Alatsi"/>
                <a:ea typeface="Alatsi"/>
                <a:cs typeface="Alatsi"/>
                <a:sym typeface="Alatsi"/>
              </a:rPr>
              <a:t>5.Build good habits.</a:t>
            </a:r>
          </a:p>
          <a:p>
            <a:pPr algn="l">
              <a:lnSpc>
                <a:spcPts val="5042"/>
              </a:lnSpc>
              <a:spcBef>
                <a:spcPct val="0"/>
              </a:spcBef>
            </a:pPr>
            <a:r>
              <a:rPr lang="en-US" sz="3601" dirty="0">
                <a:solidFill>
                  <a:srgbClr val="002060"/>
                </a:solidFill>
                <a:latin typeface="Alatsi"/>
                <a:ea typeface="Alatsi"/>
                <a:cs typeface="Alatsi"/>
                <a:sym typeface="Alatsi"/>
              </a:rPr>
              <a:t>6.Be </a:t>
            </a:r>
            <a:r>
              <a:rPr lang="en-US" sz="3601" dirty="0" err="1">
                <a:solidFill>
                  <a:srgbClr val="002060"/>
                </a:solidFill>
                <a:latin typeface="Alatsi"/>
                <a:ea typeface="Alatsi"/>
                <a:cs typeface="Alatsi"/>
                <a:sym typeface="Alatsi"/>
              </a:rPr>
              <a:t>organised</a:t>
            </a:r>
            <a:r>
              <a:rPr lang="en-US" sz="3601" dirty="0">
                <a:solidFill>
                  <a:srgbClr val="002060"/>
                </a:solidFill>
                <a:latin typeface="Alatsi"/>
                <a:ea typeface="Alatsi"/>
                <a:cs typeface="Alatsi"/>
                <a:sym typeface="Alatsi"/>
              </a:rPr>
              <a:t>.</a:t>
            </a:r>
          </a:p>
          <a:p>
            <a:pPr algn="l">
              <a:lnSpc>
                <a:spcPts val="5042"/>
              </a:lnSpc>
              <a:spcBef>
                <a:spcPct val="0"/>
              </a:spcBef>
            </a:pPr>
            <a:r>
              <a:rPr lang="en-US" sz="3601" dirty="0">
                <a:solidFill>
                  <a:srgbClr val="002060"/>
                </a:solidFill>
                <a:latin typeface="Alatsi"/>
                <a:ea typeface="Alatsi"/>
                <a:cs typeface="Alatsi"/>
                <a:sym typeface="Alatsi"/>
              </a:rPr>
              <a:t>7.Seize opportunities</a:t>
            </a:r>
            <a:r>
              <a:rPr lang="en-US" sz="3601" dirty="0">
                <a:solidFill>
                  <a:srgbClr val="AB1736"/>
                </a:solidFill>
                <a:latin typeface="Alatsi"/>
                <a:ea typeface="Alatsi"/>
                <a:cs typeface="Alatsi"/>
                <a:sym typeface="Alatsi"/>
              </a:rPr>
              <a:t> – E.g. Homework club.</a:t>
            </a:r>
          </a:p>
          <a:p>
            <a:pPr algn="l">
              <a:lnSpc>
                <a:spcPts val="5042"/>
              </a:lnSpc>
              <a:spcBef>
                <a:spcPct val="0"/>
              </a:spcBef>
            </a:pPr>
            <a:r>
              <a:rPr lang="en-US" sz="3601" dirty="0">
                <a:solidFill>
                  <a:srgbClr val="002060"/>
                </a:solidFill>
                <a:latin typeface="Alatsi"/>
                <a:ea typeface="Alatsi"/>
                <a:cs typeface="Alatsi"/>
                <a:sym typeface="Alatsi"/>
              </a:rPr>
              <a:t>8.Resilience</a:t>
            </a:r>
            <a:r>
              <a:rPr lang="en-US" sz="3601" dirty="0">
                <a:solidFill>
                  <a:srgbClr val="AB1736"/>
                </a:solidFill>
                <a:latin typeface="Alatsi"/>
                <a:ea typeface="Alatsi"/>
                <a:cs typeface="Alatsi"/>
                <a:sym typeface="Alatsi"/>
              </a:rPr>
              <a:t> - When times get hard, work harder. Then work harder. Then work even harder. No excuses.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2"/>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314771" y="3665552"/>
            <a:ext cx="13629281" cy="5955874"/>
          </a:xfrm>
          <a:prstGeom prst="rect">
            <a:avLst/>
          </a:prstGeom>
        </p:spPr>
        <p:txBody>
          <a:bodyPr lIns="0" tIns="0" rIns="0" bIns="0" rtlCol="0" anchor="t">
            <a:spAutoFit/>
          </a:bodyPr>
          <a:lstStyle/>
          <a:p>
            <a:pPr algn="l">
              <a:lnSpc>
                <a:spcPts val="5244"/>
              </a:lnSpc>
              <a:spcBef>
                <a:spcPct val="0"/>
              </a:spcBef>
            </a:pPr>
            <a:r>
              <a:rPr lang="en-US" sz="3746" dirty="0">
                <a:solidFill>
                  <a:srgbClr val="AB1736"/>
                </a:solidFill>
                <a:latin typeface="Alatsi"/>
                <a:ea typeface="Alatsi"/>
                <a:cs typeface="Alatsi"/>
                <a:sym typeface="Alatsi"/>
              </a:rPr>
              <a:t>•PARENTAL SUPPORT IS MORE IMPORTANT IN DETERMINING A CHILD’S ACADEMIC SUCCESS THAN OTHER FACTORS OUTSIDE OF SECONDARY SCHOOL</a:t>
            </a:r>
          </a:p>
          <a:p>
            <a:pPr algn="l">
              <a:lnSpc>
                <a:spcPts val="5244"/>
              </a:lnSpc>
              <a:spcBef>
                <a:spcPct val="0"/>
              </a:spcBef>
            </a:pPr>
            <a:r>
              <a:rPr lang="en-US" sz="3746" dirty="0">
                <a:solidFill>
                  <a:srgbClr val="AB1736"/>
                </a:solidFill>
                <a:latin typeface="Alatsi"/>
                <a:ea typeface="Alatsi"/>
                <a:cs typeface="Alatsi"/>
                <a:sym typeface="Alatsi"/>
              </a:rPr>
              <a:t>•MORE THAN KS2 OUTCOMES</a:t>
            </a:r>
          </a:p>
          <a:p>
            <a:pPr algn="l">
              <a:lnSpc>
                <a:spcPts val="5244"/>
              </a:lnSpc>
              <a:spcBef>
                <a:spcPct val="0"/>
              </a:spcBef>
            </a:pPr>
            <a:r>
              <a:rPr lang="en-US" sz="3746" dirty="0">
                <a:solidFill>
                  <a:srgbClr val="AB1736"/>
                </a:solidFill>
                <a:latin typeface="Alatsi"/>
                <a:ea typeface="Alatsi"/>
                <a:cs typeface="Alatsi"/>
                <a:sym typeface="Alatsi"/>
              </a:rPr>
              <a:t>•MORE THAN SOCIAL CLASS</a:t>
            </a:r>
          </a:p>
          <a:p>
            <a:pPr algn="l">
              <a:lnSpc>
                <a:spcPts val="5244"/>
              </a:lnSpc>
              <a:spcBef>
                <a:spcPct val="0"/>
              </a:spcBef>
            </a:pPr>
            <a:r>
              <a:rPr lang="en-US" sz="3746" dirty="0">
                <a:solidFill>
                  <a:srgbClr val="AB1736"/>
                </a:solidFill>
                <a:latin typeface="Alatsi"/>
                <a:ea typeface="Alatsi"/>
                <a:cs typeface="Alatsi"/>
                <a:sym typeface="Alatsi"/>
              </a:rPr>
              <a:t>•ONLY BY WORKING TOGETHER CAN WE MAXIMISE THE LIFE CHANCES OF OUR CHILDREN</a:t>
            </a:r>
          </a:p>
          <a:p>
            <a:pPr algn="l">
              <a:lnSpc>
                <a:spcPts val="5244"/>
              </a:lnSpc>
              <a:spcBef>
                <a:spcPct val="0"/>
              </a:spcBef>
            </a:pPr>
            <a:r>
              <a:rPr lang="en-US" sz="3746" dirty="0">
                <a:solidFill>
                  <a:srgbClr val="AB1736"/>
                </a:solidFill>
                <a:latin typeface="Alatsi"/>
                <a:ea typeface="Alatsi"/>
                <a:cs typeface="Alatsi"/>
                <a:sym typeface="Alatsi"/>
              </a:rPr>
              <a:t>•WE THANK YOU IN ADVANCE FOR YOUR SUPPORT OVER THE COURSE OF THIS YEAR</a:t>
            </a:r>
          </a:p>
        </p:txBody>
      </p:sp>
      <p:sp>
        <p:nvSpPr>
          <p:cNvPr id="4" name="Freeform 4"/>
          <p:cNvSpPr/>
          <p:nvPr/>
        </p:nvSpPr>
        <p:spPr>
          <a:xfrm>
            <a:off x="14440662" y="6172200"/>
            <a:ext cx="3847338" cy="4114800"/>
          </a:xfrm>
          <a:custGeom>
            <a:avLst/>
            <a:gdLst/>
            <a:ahLst/>
            <a:cxnLst/>
            <a:rect l="l" t="t" r="r" b="b"/>
            <a:pathLst>
              <a:path w="3847338" h="4114800">
                <a:moveTo>
                  <a:pt x="0" y="0"/>
                </a:moveTo>
                <a:lnTo>
                  <a:pt x="3847338" y="0"/>
                </a:lnTo>
                <a:lnTo>
                  <a:pt x="38473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729810" y="158116"/>
            <a:ext cx="13180039" cy="2868294"/>
          </a:xfrm>
          <a:prstGeom prst="rect">
            <a:avLst/>
          </a:prstGeom>
        </p:spPr>
        <p:txBody>
          <a:bodyPr lIns="0" tIns="0" rIns="0" bIns="0" rtlCol="0" anchor="t">
            <a:spAutoFit/>
          </a:bodyPr>
          <a:lstStyle/>
          <a:p>
            <a:pPr algn="ctr">
              <a:lnSpc>
                <a:spcPts val="11480"/>
              </a:lnSpc>
            </a:pPr>
            <a:r>
              <a:rPr lang="en-US" sz="8200">
                <a:solidFill>
                  <a:srgbClr val="212C56"/>
                </a:solidFill>
                <a:latin typeface="Alatsi"/>
                <a:ea typeface="Alatsi"/>
                <a:cs typeface="Alatsi"/>
                <a:sym typeface="Alatsi"/>
              </a:rPr>
              <a:t>YOUR SUPPORT MAKES A WHOLE DIFFERENCE!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1697</Words>
  <Application>Microsoft Office PowerPoint</Application>
  <PresentationFormat>Custom</PresentationFormat>
  <Paragraphs>315</Paragraphs>
  <Slides>31</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Arimo Bold</vt:lpstr>
      <vt:lpstr>Alatsi</vt:lpstr>
      <vt:lpstr>Calibri</vt:lpstr>
      <vt:lpstr>Arimo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Y9 Info Evening - 2024 to edit.pptx</dc:title>
  <dc:creator>Ruddock Miss H Teacher of History</dc:creator>
  <cp:lastModifiedBy>Rothwell Mrs K Headteachers PA</cp:lastModifiedBy>
  <cp:revision>5</cp:revision>
  <dcterms:created xsi:type="dcterms:W3CDTF">2006-08-16T00:00:00Z</dcterms:created>
  <dcterms:modified xsi:type="dcterms:W3CDTF">2024-10-07T15:34:07Z</dcterms:modified>
  <dc:identifier>DAGRL94WA74</dc:identifier>
</cp:coreProperties>
</file>