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82" r:id="rId2"/>
    <p:sldId id="283" r:id="rId3"/>
    <p:sldId id="284" r:id="rId4"/>
    <p:sldId id="285" r:id="rId5"/>
    <p:sldId id="286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CF6ECB-C524-4284-B9A1-DF9C03F2A129}" type="datetimeFigureOut">
              <a:rPr lang="en-GB" smtClean="0"/>
              <a:t>25/11/2024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7EDABF-442E-4F90-8DCD-5790306AF8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12654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D185C2-91CE-4AE8-B27A-DB28BF6426B0}" type="datetimeFigureOut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25/11/2024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7C26A2F-1299-4C14-B80B-90F100F0318C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598418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D185C2-91CE-4AE8-B27A-DB28BF6426B0}" type="datetimeFigureOut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25/11/2024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7C26A2F-1299-4C14-B80B-90F100F0318C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779736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D185C2-91CE-4AE8-B27A-DB28BF6426B0}" type="datetimeFigureOut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25/11/2024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7C26A2F-1299-4C14-B80B-90F100F0318C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62330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D185C2-91CE-4AE8-B27A-DB28BF6426B0}" type="datetimeFigureOut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25/11/2024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7C26A2F-1299-4C14-B80B-90F100F0318C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373682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D185C2-91CE-4AE8-B27A-DB28BF6426B0}" type="datetimeFigureOut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25/11/2024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7C26A2F-1299-4C14-B80B-90F100F0318C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246371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D185C2-91CE-4AE8-B27A-DB28BF6426B0}" type="datetimeFigureOut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25/11/2024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7C26A2F-1299-4C14-B80B-90F100F0318C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489655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D185C2-91CE-4AE8-B27A-DB28BF6426B0}" type="datetimeFigureOut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25/11/2024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7C26A2F-1299-4C14-B80B-90F100F0318C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817868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D185C2-91CE-4AE8-B27A-DB28BF6426B0}" type="datetimeFigureOut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25/11/2024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7C26A2F-1299-4C14-B80B-90F100F0318C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916179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D185C2-91CE-4AE8-B27A-DB28BF6426B0}" type="datetimeFigureOut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25/11/2024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7C26A2F-1299-4C14-B80B-90F100F0318C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486744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D185C2-91CE-4AE8-B27A-DB28BF6426B0}" type="datetimeFigureOut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25/11/2024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7C26A2F-1299-4C14-B80B-90F100F0318C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151848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D185C2-91CE-4AE8-B27A-DB28BF6426B0}" type="datetimeFigureOut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25/11/2024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7C26A2F-1299-4C14-B80B-90F100F0318C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298419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D185C2-91CE-4AE8-B27A-DB28BF6426B0}" type="datetimeFigureOut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25/11/2024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7C26A2F-1299-4C14-B80B-90F100F0318C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015064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4F620723-28F3-4867-A79B-5A5FC609B5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0192" y="45117"/>
            <a:ext cx="11731615" cy="1814946"/>
          </a:xfrm>
        </p:spPr>
        <p:txBody>
          <a:bodyPr>
            <a:normAutofit fontScale="90000"/>
          </a:bodyPr>
          <a:lstStyle/>
          <a:p>
            <a:br>
              <a:rPr lang="en-US" sz="3600" dirty="0">
                <a:solidFill>
                  <a:schemeClr val="accent5">
                    <a:lumMod val="75000"/>
                  </a:schemeClr>
                </a:solidFill>
              </a:rPr>
            </a:br>
            <a:br>
              <a:rPr lang="en-US" sz="3600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en-US" sz="3600" dirty="0">
                <a:solidFill>
                  <a:schemeClr val="accent5">
                    <a:lumMod val="75000"/>
                  </a:schemeClr>
                </a:solidFill>
              </a:rPr>
              <a:t>Top Achievement Points Leader Board</a:t>
            </a:r>
            <a:br>
              <a:rPr lang="en-US" sz="3600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en-US" sz="3600" dirty="0">
                <a:solidFill>
                  <a:srgbClr val="FF0000"/>
                </a:solidFill>
              </a:rPr>
              <a:t>Year 7</a:t>
            </a:r>
            <a:br>
              <a:rPr lang="en-US" sz="3600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en-US" sz="3600" dirty="0">
                <a:solidFill>
                  <a:srgbClr val="4472C4">
                    <a:lumMod val="75000"/>
                  </a:srgbClr>
                </a:solidFill>
              </a:rPr>
              <a:t>Week beginning 18</a:t>
            </a:r>
            <a:r>
              <a:rPr lang="en-US" sz="3600" baseline="30000" dirty="0">
                <a:solidFill>
                  <a:srgbClr val="4472C4">
                    <a:lumMod val="75000"/>
                  </a:srgbClr>
                </a:solidFill>
              </a:rPr>
              <a:t>th</a:t>
            </a:r>
            <a:r>
              <a:rPr lang="en-US" sz="3600" dirty="0">
                <a:solidFill>
                  <a:srgbClr val="4472C4">
                    <a:lumMod val="75000"/>
                  </a:srgbClr>
                </a:solidFill>
              </a:rPr>
              <a:t> November</a:t>
            </a:r>
            <a:br>
              <a:rPr lang="en-US" sz="3600" dirty="0">
                <a:solidFill>
                  <a:srgbClr val="4472C4">
                    <a:lumMod val="75000"/>
                  </a:srgbClr>
                </a:solidFill>
              </a:rPr>
            </a:br>
            <a:br>
              <a:rPr lang="en-US" sz="3600" dirty="0">
                <a:solidFill>
                  <a:srgbClr val="4472C4">
                    <a:lumMod val="75000"/>
                  </a:srgbClr>
                </a:solidFill>
              </a:rPr>
            </a:br>
            <a:br>
              <a:rPr lang="en-GB" sz="2000" dirty="0">
                <a:solidFill>
                  <a:srgbClr val="7030A0"/>
                </a:solidFill>
              </a:rPr>
            </a:br>
            <a:br>
              <a:rPr lang="en-US" sz="2000" dirty="0">
                <a:solidFill>
                  <a:srgbClr val="7030A0"/>
                </a:solidFill>
              </a:rPr>
            </a:br>
            <a:endParaRPr lang="en-GB" sz="2000" u="sng" dirty="0">
              <a:solidFill>
                <a:srgbClr val="7030A0"/>
              </a:solidFill>
            </a:endParaRP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A29C308E-7BF8-454E-8C21-6D3B2C8FD04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00553" y="105606"/>
            <a:ext cx="4861251" cy="1316291"/>
          </a:xfrm>
          <a:prstGeom prst="rect">
            <a:avLst/>
          </a:prstGeom>
        </p:spPr>
      </p:pic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7F3849F3-3882-4095-AC84-27AB753B5A7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3759073"/>
              </p:ext>
            </p:extLst>
          </p:nvPr>
        </p:nvGraphicFramePr>
        <p:xfrm>
          <a:off x="344215" y="2142433"/>
          <a:ext cx="11503567" cy="3980070"/>
        </p:xfrm>
        <a:graphic>
          <a:graphicData uri="http://schemas.openxmlformats.org/drawingml/2006/table">
            <a:tbl>
              <a:tblPr firstRow="1" firstCol="1" bandRow="1"/>
              <a:tblGrid>
                <a:gridCol w="456149">
                  <a:extLst>
                    <a:ext uri="{9D8B030D-6E8A-4147-A177-3AD203B41FA5}">
                      <a16:colId xmlns:a16="http://schemas.microsoft.com/office/drawing/2014/main" val="1139096621"/>
                    </a:ext>
                  </a:extLst>
                </a:gridCol>
                <a:gridCol w="1956086">
                  <a:extLst>
                    <a:ext uri="{9D8B030D-6E8A-4147-A177-3AD203B41FA5}">
                      <a16:colId xmlns:a16="http://schemas.microsoft.com/office/drawing/2014/main" val="693892622"/>
                    </a:ext>
                  </a:extLst>
                </a:gridCol>
                <a:gridCol w="690716">
                  <a:extLst>
                    <a:ext uri="{9D8B030D-6E8A-4147-A177-3AD203B41FA5}">
                      <a16:colId xmlns:a16="http://schemas.microsoft.com/office/drawing/2014/main" val="3288666184"/>
                    </a:ext>
                  </a:extLst>
                </a:gridCol>
                <a:gridCol w="462642">
                  <a:extLst>
                    <a:ext uri="{9D8B030D-6E8A-4147-A177-3AD203B41FA5}">
                      <a16:colId xmlns:a16="http://schemas.microsoft.com/office/drawing/2014/main" val="1282978835"/>
                    </a:ext>
                  </a:extLst>
                </a:gridCol>
                <a:gridCol w="357128">
                  <a:extLst>
                    <a:ext uri="{9D8B030D-6E8A-4147-A177-3AD203B41FA5}">
                      <a16:colId xmlns:a16="http://schemas.microsoft.com/office/drawing/2014/main" val="3180796874"/>
                    </a:ext>
                  </a:extLst>
                </a:gridCol>
                <a:gridCol w="563287">
                  <a:extLst>
                    <a:ext uri="{9D8B030D-6E8A-4147-A177-3AD203B41FA5}">
                      <a16:colId xmlns:a16="http://schemas.microsoft.com/office/drawing/2014/main" val="1506899615"/>
                    </a:ext>
                  </a:extLst>
                </a:gridCol>
                <a:gridCol w="1789697">
                  <a:extLst>
                    <a:ext uri="{9D8B030D-6E8A-4147-A177-3AD203B41FA5}">
                      <a16:colId xmlns:a16="http://schemas.microsoft.com/office/drawing/2014/main" val="1072005557"/>
                    </a:ext>
                  </a:extLst>
                </a:gridCol>
                <a:gridCol w="741039">
                  <a:extLst>
                    <a:ext uri="{9D8B030D-6E8A-4147-A177-3AD203B41FA5}">
                      <a16:colId xmlns:a16="http://schemas.microsoft.com/office/drawing/2014/main" val="2713860150"/>
                    </a:ext>
                  </a:extLst>
                </a:gridCol>
                <a:gridCol w="409885">
                  <a:extLst>
                    <a:ext uri="{9D8B030D-6E8A-4147-A177-3AD203B41FA5}">
                      <a16:colId xmlns:a16="http://schemas.microsoft.com/office/drawing/2014/main" val="1967126906"/>
                    </a:ext>
                  </a:extLst>
                </a:gridCol>
                <a:gridCol w="370926">
                  <a:extLst>
                    <a:ext uri="{9D8B030D-6E8A-4147-A177-3AD203B41FA5}">
                      <a16:colId xmlns:a16="http://schemas.microsoft.com/office/drawing/2014/main" val="2096852788"/>
                    </a:ext>
                  </a:extLst>
                </a:gridCol>
                <a:gridCol w="599812">
                  <a:extLst>
                    <a:ext uri="{9D8B030D-6E8A-4147-A177-3AD203B41FA5}">
                      <a16:colId xmlns:a16="http://schemas.microsoft.com/office/drawing/2014/main" val="2231116977"/>
                    </a:ext>
                  </a:extLst>
                </a:gridCol>
                <a:gridCol w="1725577">
                  <a:extLst>
                    <a:ext uri="{9D8B030D-6E8A-4147-A177-3AD203B41FA5}">
                      <a16:colId xmlns:a16="http://schemas.microsoft.com/office/drawing/2014/main" val="3046974943"/>
                    </a:ext>
                  </a:extLst>
                </a:gridCol>
                <a:gridCol w="805973">
                  <a:extLst>
                    <a:ext uri="{9D8B030D-6E8A-4147-A177-3AD203B41FA5}">
                      <a16:colId xmlns:a16="http://schemas.microsoft.com/office/drawing/2014/main" val="3303294828"/>
                    </a:ext>
                  </a:extLst>
                </a:gridCol>
                <a:gridCol w="574650">
                  <a:extLst>
                    <a:ext uri="{9D8B030D-6E8A-4147-A177-3AD203B41FA5}">
                      <a16:colId xmlns:a16="http://schemas.microsoft.com/office/drawing/2014/main" val="602413159"/>
                    </a:ext>
                  </a:extLst>
                </a:gridCol>
              </a:tblGrid>
              <a:tr h="39800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Ethan 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Oluwaferanmi K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Felix Yik Xiang 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52326100"/>
                  </a:ext>
                </a:extLst>
              </a:tr>
              <a:tr h="39800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Caleb G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Noah 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Kody 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20906679"/>
                  </a:ext>
                </a:extLst>
              </a:tr>
              <a:tr h="39800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Alyssa May 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Callum P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Arya P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26981742"/>
                  </a:ext>
                </a:extLst>
              </a:tr>
              <a:tr h="39800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Dylan 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Alexander F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Alby 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3512171"/>
                  </a:ext>
                </a:extLst>
              </a:tr>
              <a:tr h="39800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Arthur 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Luke G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Lottie 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1754998"/>
                  </a:ext>
                </a:extLst>
              </a:tr>
              <a:tr h="39800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Bilal 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Emelia 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Jacob H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7553754"/>
                  </a:ext>
                </a:extLst>
              </a:tr>
              <a:tr h="39800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Noah 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Jessica 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Max H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2097399"/>
                  </a:ext>
                </a:extLst>
              </a:tr>
              <a:tr h="39800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Kwae 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Shiv P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Lucas K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1026624"/>
                  </a:ext>
                </a:extLst>
              </a:tr>
              <a:tr h="39800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Ophelia 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Archie 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Bea 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1931966"/>
                  </a:ext>
                </a:extLst>
              </a:tr>
              <a:tr h="39800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Sarina H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Anais E-M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Nevin 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29146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213705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4F620723-28F3-4867-A79B-5A5FC609B5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0192" y="45117"/>
            <a:ext cx="11731615" cy="1814946"/>
          </a:xfrm>
        </p:spPr>
        <p:txBody>
          <a:bodyPr>
            <a:normAutofit fontScale="90000"/>
          </a:bodyPr>
          <a:lstStyle/>
          <a:p>
            <a:r>
              <a:rPr lang="en-US" sz="3600" dirty="0">
                <a:solidFill>
                  <a:schemeClr val="accent5">
                    <a:lumMod val="75000"/>
                  </a:schemeClr>
                </a:solidFill>
              </a:rPr>
              <a:t>Top Achievement Points Leader Board</a:t>
            </a:r>
            <a:br>
              <a:rPr lang="en-US" sz="3600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en-US" sz="3600" dirty="0">
                <a:solidFill>
                  <a:srgbClr val="FF0000"/>
                </a:solidFill>
              </a:rPr>
              <a:t>Year 8</a:t>
            </a:r>
            <a:br>
              <a:rPr lang="en-US" sz="3600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en-US" sz="3600" dirty="0">
                <a:solidFill>
                  <a:srgbClr val="4472C4">
                    <a:lumMod val="75000"/>
                  </a:srgbClr>
                </a:solidFill>
              </a:rPr>
              <a:t>Week beginning 18</a:t>
            </a:r>
            <a:r>
              <a:rPr lang="en-US" sz="3600" baseline="30000" dirty="0">
                <a:solidFill>
                  <a:srgbClr val="4472C4">
                    <a:lumMod val="75000"/>
                  </a:srgbClr>
                </a:solidFill>
              </a:rPr>
              <a:t>th</a:t>
            </a:r>
            <a:r>
              <a:rPr lang="en-US" sz="3600" dirty="0">
                <a:solidFill>
                  <a:srgbClr val="4472C4">
                    <a:lumMod val="75000"/>
                  </a:srgbClr>
                </a:solidFill>
              </a:rPr>
              <a:t> November</a:t>
            </a:r>
            <a:br>
              <a:rPr lang="en-US" sz="2000" dirty="0">
                <a:solidFill>
                  <a:srgbClr val="7030A0"/>
                </a:solidFill>
              </a:rPr>
            </a:br>
            <a:endParaRPr lang="en-GB" sz="2000" u="sng" dirty="0">
              <a:solidFill>
                <a:srgbClr val="7030A0"/>
              </a:solidFill>
            </a:endParaRP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A29C308E-7BF8-454E-8C21-6D3B2C8FD04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00553" y="105606"/>
            <a:ext cx="4861251" cy="1316291"/>
          </a:xfrm>
          <a:prstGeom prst="rect">
            <a:avLst/>
          </a:prstGeom>
        </p:spPr>
      </p:pic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DC1E76AF-4E78-428E-8A94-98C77FD2BDA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4288983"/>
              </p:ext>
            </p:extLst>
          </p:nvPr>
        </p:nvGraphicFramePr>
        <p:xfrm>
          <a:off x="343948" y="2245635"/>
          <a:ext cx="11341915" cy="3886400"/>
        </p:xfrm>
        <a:graphic>
          <a:graphicData uri="http://schemas.openxmlformats.org/drawingml/2006/table">
            <a:tbl>
              <a:tblPr firstRow="1" firstCol="1" bandRow="1"/>
              <a:tblGrid>
                <a:gridCol w="449739">
                  <a:extLst>
                    <a:ext uri="{9D8B030D-6E8A-4147-A177-3AD203B41FA5}">
                      <a16:colId xmlns:a16="http://schemas.microsoft.com/office/drawing/2014/main" val="638219506"/>
                    </a:ext>
                  </a:extLst>
                </a:gridCol>
                <a:gridCol w="1928597">
                  <a:extLst>
                    <a:ext uri="{9D8B030D-6E8A-4147-A177-3AD203B41FA5}">
                      <a16:colId xmlns:a16="http://schemas.microsoft.com/office/drawing/2014/main" val="345730856"/>
                    </a:ext>
                  </a:extLst>
                </a:gridCol>
                <a:gridCol w="681011">
                  <a:extLst>
                    <a:ext uri="{9D8B030D-6E8A-4147-A177-3AD203B41FA5}">
                      <a16:colId xmlns:a16="http://schemas.microsoft.com/office/drawing/2014/main" val="1080767611"/>
                    </a:ext>
                  </a:extLst>
                </a:gridCol>
                <a:gridCol w="456142">
                  <a:extLst>
                    <a:ext uri="{9D8B030D-6E8A-4147-A177-3AD203B41FA5}">
                      <a16:colId xmlns:a16="http://schemas.microsoft.com/office/drawing/2014/main" val="217769211"/>
                    </a:ext>
                  </a:extLst>
                </a:gridCol>
                <a:gridCol w="352108">
                  <a:extLst>
                    <a:ext uri="{9D8B030D-6E8A-4147-A177-3AD203B41FA5}">
                      <a16:colId xmlns:a16="http://schemas.microsoft.com/office/drawing/2014/main" val="1285349370"/>
                    </a:ext>
                  </a:extLst>
                </a:gridCol>
                <a:gridCol w="555372">
                  <a:extLst>
                    <a:ext uri="{9D8B030D-6E8A-4147-A177-3AD203B41FA5}">
                      <a16:colId xmlns:a16="http://schemas.microsoft.com/office/drawing/2014/main" val="2490405375"/>
                    </a:ext>
                  </a:extLst>
                </a:gridCol>
                <a:gridCol w="1764548">
                  <a:extLst>
                    <a:ext uri="{9D8B030D-6E8A-4147-A177-3AD203B41FA5}">
                      <a16:colId xmlns:a16="http://schemas.microsoft.com/office/drawing/2014/main" val="3981291237"/>
                    </a:ext>
                  </a:extLst>
                </a:gridCol>
                <a:gridCol w="730627">
                  <a:extLst>
                    <a:ext uri="{9D8B030D-6E8A-4147-A177-3AD203B41FA5}">
                      <a16:colId xmlns:a16="http://schemas.microsoft.com/office/drawing/2014/main" val="4059143887"/>
                    </a:ext>
                  </a:extLst>
                </a:gridCol>
                <a:gridCol w="404125">
                  <a:extLst>
                    <a:ext uri="{9D8B030D-6E8A-4147-A177-3AD203B41FA5}">
                      <a16:colId xmlns:a16="http://schemas.microsoft.com/office/drawing/2014/main" val="936566499"/>
                    </a:ext>
                  </a:extLst>
                </a:gridCol>
                <a:gridCol w="365714">
                  <a:extLst>
                    <a:ext uri="{9D8B030D-6E8A-4147-A177-3AD203B41FA5}">
                      <a16:colId xmlns:a16="http://schemas.microsoft.com/office/drawing/2014/main" val="393747609"/>
                    </a:ext>
                  </a:extLst>
                </a:gridCol>
                <a:gridCol w="591383">
                  <a:extLst>
                    <a:ext uri="{9D8B030D-6E8A-4147-A177-3AD203B41FA5}">
                      <a16:colId xmlns:a16="http://schemas.microsoft.com/office/drawing/2014/main" val="3919767647"/>
                    </a:ext>
                  </a:extLst>
                </a:gridCol>
                <a:gridCol w="1701328">
                  <a:extLst>
                    <a:ext uri="{9D8B030D-6E8A-4147-A177-3AD203B41FA5}">
                      <a16:colId xmlns:a16="http://schemas.microsoft.com/office/drawing/2014/main" val="2635435885"/>
                    </a:ext>
                  </a:extLst>
                </a:gridCol>
                <a:gridCol w="794646">
                  <a:extLst>
                    <a:ext uri="{9D8B030D-6E8A-4147-A177-3AD203B41FA5}">
                      <a16:colId xmlns:a16="http://schemas.microsoft.com/office/drawing/2014/main" val="2038675043"/>
                    </a:ext>
                  </a:extLst>
                </a:gridCol>
                <a:gridCol w="566575">
                  <a:extLst>
                    <a:ext uri="{9D8B030D-6E8A-4147-A177-3AD203B41FA5}">
                      <a16:colId xmlns:a16="http://schemas.microsoft.com/office/drawing/2014/main" val="1016584282"/>
                    </a:ext>
                  </a:extLst>
                </a:gridCol>
              </a:tblGrid>
              <a:tr h="3886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William H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Julia K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Kayden 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0704850"/>
                  </a:ext>
                </a:extLst>
              </a:tr>
              <a:tr h="3886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Nathaniel 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Heidi 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Olivia 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58622463"/>
                  </a:ext>
                </a:extLst>
              </a:tr>
              <a:tr h="3886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Madison 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Michael 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Georgia 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95188678"/>
                  </a:ext>
                </a:extLst>
              </a:tr>
              <a:tr h="3886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Natalia A V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Reece 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Anya 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5157282"/>
                  </a:ext>
                </a:extLst>
              </a:tr>
              <a:tr h="3886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Riley 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Georgia 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Midas 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6380866"/>
                  </a:ext>
                </a:extLst>
              </a:tr>
              <a:tr h="3886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Amelia 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Sofia 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Luca 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851521"/>
                  </a:ext>
                </a:extLst>
              </a:tr>
              <a:tr h="3886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Layla 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Roselia G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Ava 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3341853"/>
                  </a:ext>
                </a:extLst>
              </a:tr>
              <a:tr h="3886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Billy G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Zayne 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Louis J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9866683"/>
                  </a:ext>
                </a:extLst>
              </a:tr>
              <a:tr h="3886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Daniel G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Benjamin P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Scarlett Q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0961432"/>
                  </a:ext>
                </a:extLst>
              </a:tr>
              <a:tr h="3886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Ruby-Mai 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Tia 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James-Paul 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166815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627824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4F620723-28F3-4867-A79B-5A5FC609B5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0192" y="45117"/>
            <a:ext cx="11731615" cy="1814946"/>
          </a:xfrm>
        </p:spPr>
        <p:txBody>
          <a:bodyPr>
            <a:normAutofit fontScale="90000"/>
          </a:bodyPr>
          <a:lstStyle/>
          <a:p>
            <a:r>
              <a:rPr lang="en-US" sz="3600" dirty="0">
                <a:solidFill>
                  <a:schemeClr val="accent5">
                    <a:lumMod val="75000"/>
                  </a:schemeClr>
                </a:solidFill>
              </a:rPr>
              <a:t>Top Achievement Points Leader Board</a:t>
            </a:r>
            <a:br>
              <a:rPr lang="en-US" sz="3600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en-US" sz="3600" dirty="0">
                <a:solidFill>
                  <a:srgbClr val="FF0000"/>
                </a:solidFill>
              </a:rPr>
              <a:t>Year 9</a:t>
            </a:r>
            <a:br>
              <a:rPr lang="en-US" sz="3600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en-US" sz="3600" dirty="0">
                <a:solidFill>
                  <a:srgbClr val="4472C4">
                    <a:lumMod val="75000"/>
                  </a:srgbClr>
                </a:solidFill>
              </a:rPr>
              <a:t>Week beginning 18</a:t>
            </a:r>
            <a:r>
              <a:rPr lang="en-US" sz="3600" baseline="30000" dirty="0">
                <a:solidFill>
                  <a:srgbClr val="4472C4">
                    <a:lumMod val="75000"/>
                  </a:srgbClr>
                </a:solidFill>
              </a:rPr>
              <a:t>th</a:t>
            </a:r>
            <a:r>
              <a:rPr lang="en-US" sz="3600" dirty="0">
                <a:solidFill>
                  <a:srgbClr val="4472C4">
                    <a:lumMod val="75000"/>
                  </a:srgbClr>
                </a:solidFill>
              </a:rPr>
              <a:t> November</a:t>
            </a:r>
            <a:br>
              <a:rPr lang="en-GB" sz="2000" dirty="0">
                <a:solidFill>
                  <a:srgbClr val="7030A0"/>
                </a:solidFill>
              </a:rPr>
            </a:br>
            <a:br>
              <a:rPr lang="en-US" sz="2000" dirty="0">
                <a:solidFill>
                  <a:srgbClr val="7030A0"/>
                </a:solidFill>
              </a:rPr>
            </a:br>
            <a:endParaRPr lang="en-GB" sz="2000" u="sng" dirty="0">
              <a:solidFill>
                <a:srgbClr val="7030A0"/>
              </a:solidFill>
            </a:endParaRP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A29C308E-7BF8-454E-8C21-6D3B2C8FD04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00553" y="105606"/>
            <a:ext cx="4861251" cy="1316291"/>
          </a:xfrm>
          <a:prstGeom prst="rect">
            <a:avLst/>
          </a:prstGeom>
        </p:spPr>
      </p:pic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D07CF9C8-12D7-4A6A-B1CC-F84BABD3652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4061762"/>
              </p:ext>
            </p:extLst>
          </p:nvPr>
        </p:nvGraphicFramePr>
        <p:xfrm>
          <a:off x="230191" y="1860063"/>
          <a:ext cx="11262724" cy="3345054"/>
        </p:xfrm>
        <a:graphic>
          <a:graphicData uri="http://schemas.openxmlformats.org/drawingml/2006/table">
            <a:tbl>
              <a:tblPr firstRow="1" firstCol="1" bandRow="1"/>
              <a:tblGrid>
                <a:gridCol w="446599">
                  <a:extLst>
                    <a:ext uri="{9D8B030D-6E8A-4147-A177-3AD203B41FA5}">
                      <a16:colId xmlns:a16="http://schemas.microsoft.com/office/drawing/2014/main" val="3185157159"/>
                    </a:ext>
                  </a:extLst>
                </a:gridCol>
                <a:gridCol w="1915132">
                  <a:extLst>
                    <a:ext uri="{9D8B030D-6E8A-4147-A177-3AD203B41FA5}">
                      <a16:colId xmlns:a16="http://schemas.microsoft.com/office/drawing/2014/main" val="3060367886"/>
                    </a:ext>
                  </a:extLst>
                </a:gridCol>
                <a:gridCol w="676255">
                  <a:extLst>
                    <a:ext uri="{9D8B030D-6E8A-4147-A177-3AD203B41FA5}">
                      <a16:colId xmlns:a16="http://schemas.microsoft.com/office/drawing/2014/main" val="2248710201"/>
                    </a:ext>
                  </a:extLst>
                </a:gridCol>
                <a:gridCol w="452957">
                  <a:extLst>
                    <a:ext uri="{9D8B030D-6E8A-4147-A177-3AD203B41FA5}">
                      <a16:colId xmlns:a16="http://schemas.microsoft.com/office/drawing/2014/main" val="615082897"/>
                    </a:ext>
                  </a:extLst>
                </a:gridCol>
                <a:gridCol w="349650">
                  <a:extLst>
                    <a:ext uri="{9D8B030D-6E8A-4147-A177-3AD203B41FA5}">
                      <a16:colId xmlns:a16="http://schemas.microsoft.com/office/drawing/2014/main" val="3274750509"/>
                    </a:ext>
                  </a:extLst>
                </a:gridCol>
                <a:gridCol w="551494">
                  <a:extLst>
                    <a:ext uri="{9D8B030D-6E8A-4147-A177-3AD203B41FA5}">
                      <a16:colId xmlns:a16="http://schemas.microsoft.com/office/drawing/2014/main" val="1693269294"/>
                    </a:ext>
                  </a:extLst>
                </a:gridCol>
                <a:gridCol w="1752227">
                  <a:extLst>
                    <a:ext uri="{9D8B030D-6E8A-4147-A177-3AD203B41FA5}">
                      <a16:colId xmlns:a16="http://schemas.microsoft.com/office/drawing/2014/main" val="2202739019"/>
                    </a:ext>
                  </a:extLst>
                </a:gridCol>
                <a:gridCol w="725526">
                  <a:extLst>
                    <a:ext uri="{9D8B030D-6E8A-4147-A177-3AD203B41FA5}">
                      <a16:colId xmlns:a16="http://schemas.microsoft.com/office/drawing/2014/main" val="69164607"/>
                    </a:ext>
                  </a:extLst>
                </a:gridCol>
                <a:gridCol w="401303">
                  <a:extLst>
                    <a:ext uri="{9D8B030D-6E8A-4147-A177-3AD203B41FA5}">
                      <a16:colId xmlns:a16="http://schemas.microsoft.com/office/drawing/2014/main" val="2717577119"/>
                    </a:ext>
                  </a:extLst>
                </a:gridCol>
                <a:gridCol w="363160">
                  <a:extLst>
                    <a:ext uri="{9D8B030D-6E8A-4147-A177-3AD203B41FA5}">
                      <a16:colId xmlns:a16="http://schemas.microsoft.com/office/drawing/2014/main" val="1150650631"/>
                    </a:ext>
                  </a:extLst>
                </a:gridCol>
                <a:gridCol w="587254">
                  <a:extLst>
                    <a:ext uri="{9D8B030D-6E8A-4147-A177-3AD203B41FA5}">
                      <a16:colId xmlns:a16="http://schemas.microsoft.com/office/drawing/2014/main" val="524792555"/>
                    </a:ext>
                  </a:extLst>
                </a:gridCol>
                <a:gridCol w="1689449">
                  <a:extLst>
                    <a:ext uri="{9D8B030D-6E8A-4147-A177-3AD203B41FA5}">
                      <a16:colId xmlns:a16="http://schemas.microsoft.com/office/drawing/2014/main" val="3112885468"/>
                    </a:ext>
                  </a:extLst>
                </a:gridCol>
                <a:gridCol w="789098">
                  <a:extLst>
                    <a:ext uri="{9D8B030D-6E8A-4147-A177-3AD203B41FA5}">
                      <a16:colId xmlns:a16="http://schemas.microsoft.com/office/drawing/2014/main" val="1631797499"/>
                    </a:ext>
                  </a:extLst>
                </a:gridCol>
                <a:gridCol w="562620">
                  <a:extLst>
                    <a:ext uri="{9D8B030D-6E8A-4147-A177-3AD203B41FA5}">
                      <a16:colId xmlns:a16="http://schemas.microsoft.com/office/drawing/2014/main" val="502416567"/>
                    </a:ext>
                  </a:extLst>
                </a:gridCol>
              </a:tblGrid>
              <a:tr h="33753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Aiden 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Aubree G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Zion 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9036067"/>
                  </a:ext>
                </a:extLst>
              </a:tr>
              <a:tr h="33753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Ben J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Oscar P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James 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97000701"/>
                  </a:ext>
                </a:extLst>
              </a:tr>
              <a:tr h="33753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Ryan B O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TK 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Orla 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3350292"/>
                  </a:ext>
                </a:extLst>
              </a:tr>
              <a:tr h="34032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Eddie 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Jayden 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Enzo F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2195802"/>
                  </a:ext>
                </a:extLst>
              </a:tr>
              <a:tr h="33753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Harry 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Pru 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Joshua 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1634462"/>
                  </a:ext>
                </a:extLst>
              </a:tr>
              <a:tr h="33753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Joshua 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Joshua 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Ben Z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796273"/>
                  </a:ext>
                </a:extLst>
              </a:tr>
              <a:tr h="33753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India-May G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Ra'e G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1225800"/>
                  </a:ext>
                </a:extLst>
              </a:tr>
              <a:tr h="30447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Paul 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Max H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2127106"/>
                  </a:ext>
                </a:extLst>
              </a:tr>
              <a:tr h="33753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Sereen 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Ella 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3943549"/>
                  </a:ext>
                </a:extLst>
              </a:tr>
              <a:tr h="33753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Calum 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Samuel 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81339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693552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4F620723-28F3-4867-A79B-5A5FC609B5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0192" y="45117"/>
            <a:ext cx="11731615" cy="1814946"/>
          </a:xfrm>
        </p:spPr>
        <p:txBody>
          <a:bodyPr>
            <a:normAutofit fontScale="90000"/>
          </a:bodyPr>
          <a:lstStyle/>
          <a:p>
            <a:r>
              <a:rPr lang="en-US" sz="3600" dirty="0">
                <a:solidFill>
                  <a:schemeClr val="accent5">
                    <a:lumMod val="75000"/>
                  </a:schemeClr>
                </a:solidFill>
              </a:rPr>
              <a:t>Top Achievement Points Leader Board</a:t>
            </a:r>
            <a:br>
              <a:rPr lang="en-US" sz="3600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en-US" sz="3600" dirty="0">
                <a:solidFill>
                  <a:srgbClr val="FF0000"/>
                </a:solidFill>
              </a:rPr>
              <a:t>Year 10</a:t>
            </a:r>
            <a:br>
              <a:rPr lang="en-US" sz="3600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en-US" sz="3600" dirty="0">
                <a:solidFill>
                  <a:srgbClr val="4472C4">
                    <a:lumMod val="75000"/>
                  </a:srgbClr>
                </a:solidFill>
              </a:rPr>
              <a:t>Week beginning 18</a:t>
            </a:r>
            <a:r>
              <a:rPr lang="en-US" sz="3600" baseline="30000" dirty="0">
                <a:solidFill>
                  <a:srgbClr val="4472C4">
                    <a:lumMod val="75000"/>
                  </a:srgbClr>
                </a:solidFill>
              </a:rPr>
              <a:t>th</a:t>
            </a:r>
            <a:r>
              <a:rPr lang="en-US" sz="3600" dirty="0">
                <a:solidFill>
                  <a:srgbClr val="4472C4">
                    <a:lumMod val="75000"/>
                  </a:srgbClr>
                </a:solidFill>
              </a:rPr>
              <a:t> November</a:t>
            </a:r>
            <a:br>
              <a:rPr lang="en-US" sz="2000" dirty="0">
                <a:solidFill>
                  <a:srgbClr val="7030A0"/>
                </a:solidFill>
              </a:rPr>
            </a:br>
            <a:endParaRPr lang="en-GB" sz="2000" u="sng" dirty="0">
              <a:solidFill>
                <a:srgbClr val="7030A0"/>
              </a:solidFill>
            </a:endParaRP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A29C308E-7BF8-454E-8C21-6D3B2C8FD04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00553" y="105606"/>
            <a:ext cx="4861251" cy="1316291"/>
          </a:xfrm>
          <a:prstGeom prst="rect">
            <a:avLst/>
          </a:prstGeom>
        </p:spPr>
      </p:pic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EFCE1E2E-A15E-4A88-A98F-67C4AA96877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1028971"/>
              </p:ext>
            </p:extLst>
          </p:nvPr>
        </p:nvGraphicFramePr>
        <p:xfrm>
          <a:off x="469781" y="1933252"/>
          <a:ext cx="11006984" cy="3674690"/>
        </p:xfrm>
        <a:graphic>
          <a:graphicData uri="http://schemas.openxmlformats.org/drawingml/2006/table">
            <a:tbl>
              <a:tblPr firstRow="1" firstCol="1" bandRow="1"/>
              <a:tblGrid>
                <a:gridCol w="470498">
                  <a:extLst>
                    <a:ext uri="{9D8B030D-6E8A-4147-A177-3AD203B41FA5}">
                      <a16:colId xmlns:a16="http://schemas.microsoft.com/office/drawing/2014/main" val="2190980195"/>
                    </a:ext>
                  </a:extLst>
                </a:gridCol>
                <a:gridCol w="1609340">
                  <a:extLst>
                    <a:ext uri="{9D8B030D-6E8A-4147-A177-3AD203B41FA5}">
                      <a16:colId xmlns:a16="http://schemas.microsoft.com/office/drawing/2014/main" val="618511131"/>
                    </a:ext>
                  </a:extLst>
                </a:gridCol>
                <a:gridCol w="678243">
                  <a:extLst>
                    <a:ext uri="{9D8B030D-6E8A-4147-A177-3AD203B41FA5}">
                      <a16:colId xmlns:a16="http://schemas.microsoft.com/office/drawing/2014/main" val="4052623657"/>
                    </a:ext>
                  </a:extLst>
                </a:gridCol>
                <a:gridCol w="454287">
                  <a:extLst>
                    <a:ext uri="{9D8B030D-6E8A-4147-A177-3AD203B41FA5}">
                      <a16:colId xmlns:a16="http://schemas.microsoft.com/office/drawing/2014/main" val="3578340861"/>
                    </a:ext>
                  </a:extLst>
                </a:gridCol>
                <a:gridCol w="350678">
                  <a:extLst>
                    <a:ext uri="{9D8B030D-6E8A-4147-A177-3AD203B41FA5}">
                      <a16:colId xmlns:a16="http://schemas.microsoft.com/office/drawing/2014/main" val="3065101350"/>
                    </a:ext>
                  </a:extLst>
                </a:gridCol>
                <a:gridCol w="553114">
                  <a:extLst>
                    <a:ext uri="{9D8B030D-6E8A-4147-A177-3AD203B41FA5}">
                      <a16:colId xmlns:a16="http://schemas.microsoft.com/office/drawing/2014/main" val="3153804979"/>
                    </a:ext>
                  </a:extLst>
                </a:gridCol>
                <a:gridCol w="1757376">
                  <a:extLst>
                    <a:ext uri="{9D8B030D-6E8A-4147-A177-3AD203B41FA5}">
                      <a16:colId xmlns:a16="http://schemas.microsoft.com/office/drawing/2014/main" val="2166752004"/>
                    </a:ext>
                  </a:extLst>
                </a:gridCol>
                <a:gridCol w="727657">
                  <a:extLst>
                    <a:ext uri="{9D8B030D-6E8A-4147-A177-3AD203B41FA5}">
                      <a16:colId xmlns:a16="http://schemas.microsoft.com/office/drawing/2014/main" val="3120522542"/>
                    </a:ext>
                  </a:extLst>
                </a:gridCol>
                <a:gridCol w="402483">
                  <a:extLst>
                    <a:ext uri="{9D8B030D-6E8A-4147-A177-3AD203B41FA5}">
                      <a16:colId xmlns:a16="http://schemas.microsoft.com/office/drawing/2014/main" val="1548607711"/>
                    </a:ext>
                  </a:extLst>
                </a:gridCol>
                <a:gridCol w="364227">
                  <a:extLst>
                    <a:ext uri="{9D8B030D-6E8A-4147-A177-3AD203B41FA5}">
                      <a16:colId xmlns:a16="http://schemas.microsoft.com/office/drawing/2014/main" val="1867041346"/>
                    </a:ext>
                  </a:extLst>
                </a:gridCol>
                <a:gridCol w="588979">
                  <a:extLst>
                    <a:ext uri="{9D8B030D-6E8A-4147-A177-3AD203B41FA5}">
                      <a16:colId xmlns:a16="http://schemas.microsoft.com/office/drawing/2014/main" val="876283956"/>
                    </a:ext>
                  </a:extLst>
                </a:gridCol>
                <a:gridCol w="1694413">
                  <a:extLst>
                    <a:ext uri="{9D8B030D-6E8A-4147-A177-3AD203B41FA5}">
                      <a16:colId xmlns:a16="http://schemas.microsoft.com/office/drawing/2014/main" val="1202059102"/>
                    </a:ext>
                  </a:extLst>
                </a:gridCol>
                <a:gridCol w="791416">
                  <a:extLst>
                    <a:ext uri="{9D8B030D-6E8A-4147-A177-3AD203B41FA5}">
                      <a16:colId xmlns:a16="http://schemas.microsoft.com/office/drawing/2014/main" val="4034858439"/>
                    </a:ext>
                  </a:extLst>
                </a:gridCol>
                <a:gridCol w="564273">
                  <a:extLst>
                    <a:ext uri="{9D8B030D-6E8A-4147-A177-3AD203B41FA5}">
                      <a16:colId xmlns:a16="http://schemas.microsoft.com/office/drawing/2014/main" val="3417657759"/>
                    </a:ext>
                  </a:extLst>
                </a:gridCol>
              </a:tblGrid>
              <a:tr h="36192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Jacob W-B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Amber K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Jack 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47659116"/>
                  </a:ext>
                </a:extLst>
              </a:tr>
              <a:tr h="36192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Summer F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Katie 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Noel 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07693559"/>
                  </a:ext>
                </a:extLst>
              </a:tr>
              <a:tr h="36192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Nishan S 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Lucas 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9064303"/>
                  </a:ext>
                </a:extLst>
              </a:tr>
              <a:tr h="36192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Harriet B-W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Harry 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3562406"/>
                  </a:ext>
                </a:extLst>
              </a:tr>
              <a:tr h="36192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Lola 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Lucky 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0365060"/>
                  </a:ext>
                </a:extLst>
              </a:tr>
              <a:tr h="36192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Alice H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Jacob 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5342508"/>
                  </a:ext>
                </a:extLst>
              </a:tr>
              <a:tr h="36192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Orlaith K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Sienna 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0906319"/>
                  </a:ext>
                </a:extLst>
              </a:tr>
              <a:tr h="36192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Ollie Y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Leah 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7874898"/>
                  </a:ext>
                </a:extLst>
              </a:tr>
              <a:tr h="36192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Safia 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Jaycob 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8885681"/>
                  </a:ext>
                </a:extLst>
              </a:tr>
              <a:tr h="41740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Tayah 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Aysha 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8973332"/>
                  </a:ext>
                </a:extLst>
              </a:tr>
            </a:tbl>
          </a:graphicData>
        </a:graphic>
      </p:graphicFrame>
      <p:sp>
        <p:nvSpPr>
          <p:cNvPr id="3" name="Rectangle 1">
            <a:extLst>
              <a:ext uri="{FF2B5EF4-FFF2-40B4-BE49-F238E27FC236}">
                <a16:creationId xmlns:a16="http://schemas.microsoft.com/office/drawing/2014/main" id="{372BF49B-607E-4EC0-9C65-EB437B6CCA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9963" y="2738764"/>
            <a:ext cx="13577475" cy="62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17993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4F620723-28F3-4867-A79B-5A5FC609B5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0192" y="45117"/>
            <a:ext cx="11731615" cy="1814946"/>
          </a:xfrm>
        </p:spPr>
        <p:txBody>
          <a:bodyPr>
            <a:normAutofit fontScale="90000"/>
          </a:bodyPr>
          <a:lstStyle/>
          <a:p>
            <a:r>
              <a:rPr lang="en-US" sz="3600" dirty="0">
                <a:solidFill>
                  <a:schemeClr val="accent5">
                    <a:lumMod val="75000"/>
                  </a:schemeClr>
                </a:solidFill>
              </a:rPr>
              <a:t>Top Achievement Points Leader Board</a:t>
            </a:r>
            <a:br>
              <a:rPr lang="en-US" sz="3600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en-US" sz="3600" dirty="0">
                <a:solidFill>
                  <a:srgbClr val="FF0000"/>
                </a:solidFill>
              </a:rPr>
              <a:t>Year 11</a:t>
            </a:r>
            <a:br>
              <a:rPr lang="en-US" sz="3600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en-US" sz="3600" dirty="0">
                <a:solidFill>
                  <a:schemeClr val="accent5">
                    <a:lumMod val="75000"/>
                  </a:schemeClr>
                </a:solidFill>
              </a:rPr>
              <a:t>Week beginning 18</a:t>
            </a:r>
            <a:r>
              <a:rPr lang="en-US" sz="3600" baseline="30000" dirty="0">
                <a:solidFill>
                  <a:schemeClr val="accent5">
                    <a:lumMod val="75000"/>
                  </a:schemeClr>
                </a:solidFill>
              </a:rPr>
              <a:t>th</a:t>
            </a:r>
            <a:r>
              <a:rPr lang="en-US" sz="3600" dirty="0">
                <a:solidFill>
                  <a:schemeClr val="accent5">
                    <a:lumMod val="75000"/>
                  </a:schemeClr>
                </a:solidFill>
              </a:rPr>
              <a:t> November</a:t>
            </a:r>
            <a:br>
              <a:rPr lang="en-GB" sz="2000" dirty="0">
                <a:solidFill>
                  <a:srgbClr val="7030A0"/>
                </a:solidFill>
              </a:rPr>
            </a:br>
            <a:br>
              <a:rPr lang="en-US" sz="2000" dirty="0">
                <a:solidFill>
                  <a:srgbClr val="7030A0"/>
                </a:solidFill>
              </a:rPr>
            </a:br>
            <a:endParaRPr lang="en-GB" sz="2000" u="sng" dirty="0">
              <a:solidFill>
                <a:srgbClr val="7030A0"/>
              </a:solidFill>
            </a:endParaRP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A29C308E-7BF8-454E-8C21-6D3B2C8FD04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00553" y="105606"/>
            <a:ext cx="4861251" cy="1316291"/>
          </a:xfrm>
          <a:prstGeom prst="rect">
            <a:avLst/>
          </a:prstGeom>
        </p:spPr>
      </p:pic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3E454F41-2357-4FBA-BE85-2CC6B883C0B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9595999"/>
              </p:ext>
            </p:extLst>
          </p:nvPr>
        </p:nvGraphicFramePr>
        <p:xfrm>
          <a:off x="318782" y="1855304"/>
          <a:ext cx="11223861" cy="3815658"/>
        </p:xfrm>
        <a:graphic>
          <a:graphicData uri="http://schemas.openxmlformats.org/drawingml/2006/table">
            <a:tbl>
              <a:tblPr firstRow="1" firstCol="1" bandRow="1"/>
              <a:tblGrid>
                <a:gridCol w="444749">
                  <a:extLst>
                    <a:ext uri="{9D8B030D-6E8A-4147-A177-3AD203B41FA5}">
                      <a16:colId xmlns:a16="http://schemas.microsoft.com/office/drawing/2014/main" val="161191106"/>
                    </a:ext>
                  </a:extLst>
                </a:gridCol>
                <a:gridCol w="1907201">
                  <a:extLst>
                    <a:ext uri="{9D8B030D-6E8A-4147-A177-3AD203B41FA5}">
                      <a16:colId xmlns:a16="http://schemas.microsoft.com/office/drawing/2014/main" val="2069577792"/>
                    </a:ext>
                  </a:extLst>
                </a:gridCol>
                <a:gridCol w="673455">
                  <a:extLst>
                    <a:ext uri="{9D8B030D-6E8A-4147-A177-3AD203B41FA5}">
                      <a16:colId xmlns:a16="http://schemas.microsoft.com/office/drawing/2014/main" val="913444655"/>
                    </a:ext>
                  </a:extLst>
                </a:gridCol>
                <a:gridCol w="451081">
                  <a:extLst>
                    <a:ext uri="{9D8B030D-6E8A-4147-A177-3AD203B41FA5}">
                      <a16:colId xmlns:a16="http://schemas.microsoft.com/office/drawing/2014/main" val="2623786123"/>
                    </a:ext>
                  </a:extLst>
                </a:gridCol>
                <a:gridCol w="348202">
                  <a:extLst>
                    <a:ext uri="{9D8B030D-6E8A-4147-A177-3AD203B41FA5}">
                      <a16:colId xmlns:a16="http://schemas.microsoft.com/office/drawing/2014/main" val="2829112919"/>
                    </a:ext>
                  </a:extLst>
                </a:gridCol>
                <a:gridCol w="549210">
                  <a:extLst>
                    <a:ext uri="{9D8B030D-6E8A-4147-A177-3AD203B41FA5}">
                      <a16:colId xmlns:a16="http://schemas.microsoft.com/office/drawing/2014/main" val="3633105253"/>
                    </a:ext>
                  </a:extLst>
                </a:gridCol>
                <a:gridCol w="1744970">
                  <a:extLst>
                    <a:ext uri="{9D8B030D-6E8A-4147-A177-3AD203B41FA5}">
                      <a16:colId xmlns:a16="http://schemas.microsoft.com/office/drawing/2014/main" val="1610810066"/>
                    </a:ext>
                  </a:extLst>
                </a:gridCol>
                <a:gridCol w="722521">
                  <a:extLst>
                    <a:ext uri="{9D8B030D-6E8A-4147-A177-3AD203B41FA5}">
                      <a16:colId xmlns:a16="http://schemas.microsoft.com/office/drawing/2014/main" val="3467844133"/>
                    </a:ext>
                  </a:extLst>
                </a:gridCol>
                <a:gridCol w="399642">
                  <a:extLst>
                    <a:ext uri="{9D8B030D-6E8A-4147-A177-3AD203B41FA5}">
                      <a16:colId xmlns:a16="http://schemas.microsoft.com/office/drawing/2014/main" val="1475767612"/>
                    </a:ext>
                  </a:extLst>
                </a:gridCol>
                <a:gridCol w="361656">
                  <a:extLst>
                    <a:ext uri="{9D8B030D-6E8A-4147-A177-3AD203B41FA5}">
                      <a16:colId xmlns:a16="http://schemas.microsoft.com/office/drawing/2014/main" val="3874044451"/>
                    </a:ext>
                  </a:extLst>
                </a:gridCol>
                <a:gridCol w="584822">
                  <a:extLst>
                    <a:ext uri="{9D8B030D-6E8A-4147-A177-3AD203B41FA5}">
                      <a16:colId xmlns:a16="http://schemas.microsoft.com/office/drawing/2014/main" val="1045794940"/>
                    </a:ext>
                  </a:extLst>
                </a:gridCol>
                <a:gridCol w="1682452">
                  <a:extLst>
                    <a:ext uri="{9D8B030D-6E8A-4147-A177-3AD203B41FA5}">
                      <a16:colId xmlns:a16="http://schemas.microsoft.com/office/drawing/2014/main" val="1117584027"/>
                    </a:ext>
                  </a:extLst>
                </a:gridCol>
                <a:gridCol w="785830">
                  <a:extLst>
                    <a:ext uri="{9D8B030D-6E8A-4147-A177-3AD203B41FA5}">
                      <a16:colId xmlns:a16="http://schemas.microsoft.com/office/drawing/2014/main" val="864227886"/>
                    </a:ext>
                  </a:extLst>
                </a:gridCol>
                <a:gridCol w="568070">
                  <a:extLst>
                    <a:ext uri="{9D8B030D-6E8A-4147-A177-3AD203B41FA5}">
                      <a16:colId xmlns:a16="http://schemas.microsoft.com/office/drawing/2014/main" val="3615707747"/>
                    </a:ext>
                  </a:extLst>
                </a:gridCol>
              </a:tblGrid>
              <a:tr h="38584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Alex 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Millie Rose 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Daniel H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53961268"/>
                  </a:ext>
                </a:extLst>
              </a:tr>
              <a:tr h="38109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Oluebube 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Harley 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Mason J-B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95888857"/>
                  </a:ext>
                </a:extLst>
              </a:tr>
              <a:tr h="38109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Gabriel 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Izzy 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Josh 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548126"/>
                  </a:ext>
                </a:extLst>
              </a:tr>
              <a:tr h="38109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Gabrielle-Rose B-B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Maisy J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Elizabeth 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9410304"/>
                  </a:ext>
                </a:extLst>
              </a:tr>
              <a:tr h="38109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Sienna 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Harrison K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Oliver 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6815501"/>
                  </a:ext>
                </a:extLst>
              </a:tr>
              <a:tr h="38109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Amy 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Layton 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Samuel 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3944419"/>
                  </a:ext>
                </a:extLst>
              </a:tr>
              <a:tr h="38109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Seraphena 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Paige 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Faith H-M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4638037"/>
                  </a:ext>
                </a:extLst>
              </a:tr>
              <a:tr h="38109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Jasmine H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Max 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Sinead K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183448"/>
                  </a:ext>
                </a:extLst>
              </a:tr>
              <a:tr h="38109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Chloe 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Bobby 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Millie 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9870782"/>
                  </a:ext>
                </a:extLst>
              </a:tr>
              <a:tr h="38109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Zayd 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Aoife 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Lacey Y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63776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09699667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53150</TotalTime>
  <Words>922</Words>
  <Application>Microsoft Office PowerPoint</Application>
  <PresentationFormat>Widescreen</PresentationFormat>
  <Paragraphs>705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1_Office Theme</vt:lpstr>
      <vt:lpstr>  Top Achievement Points Leader Board Year 7 Week beginning 18th November    </vt:lpstr>
      <vt:lpstr>Top Achievement Points Leader Board Year 8 Week beginning 18th November </vt:lpstr>
      <vt:lpstr>Top Achievement Points Leader Board Year 9 Week beginning 18th November  </vt:lpstr>
      <vt:lpstr>Top Achievement Points Leader Board Year 10 Week beginning 18th November </vt:lpstr>
      <vt:lpstr>Top Achievement Points Leader Board Year 11 Week beginning 18th November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SLT Operational Briefing</dc:title>
  <dc:creator>CampbellAn</dc:creator>
  <cp:lastModifiedBy>Rothwell Mrs K Headteachers PA</cp:lastModifiedBy>
  <cp:revision>370</cp:revision>
  <dcterms:created xsi:type="dcterms:W3CDTF">2022-09-06T12:24:28Z</dcterms:created>
  <dcterms:modified xsi:type="dcterms:W3CDTF">2024-11-25T08:24:55Z</dcterms:modified>
</cp:coreProperties>
</file>